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entation.xml" ContentType="application/vnd.openxmlformats-officedocument.presentationml.presentation.main+xml"/>
  <Override PartName="/ppt/notesSlides/notesSlide5.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6.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7.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134"/>
  </p:notesMasterIdLst>
  <p:handoutMasterIdLst>
    <p:handoutMasterId r:id="rId135"/>
  </p:handoutMasterIdLst>
  <p:sldIdLst>
    <p:sldId id="357" r:id="rId2"/>
    <p:sldId id="541" r:id="rId3"/>
    <p:sldId id="799" r:id="rId4"/>
    <p:sldId id="788" r:id="rId5"/>
    <p:sldId id="542" r:id="rId6"/>
    <p:sldId id="550" r:id="rId7"/>
    <p:sldId id="537" r:id="rId8"/>
    <p:sldId id="463" r:id="rId9"/>
    <p:sldId id="370" r:id="rId10"/>
    <p:sldId id="477" r:id="rId11"/>
    <p:sldId id="419" r:id="rId12"/>
    <p:sldId id="372" r:id="rId13"/>
    <p:sldId id="517" r:id="rId14"/>
    <p:sldId id="528" r:id="rId15"/>
    <p:sldId id="555" r:id="rId16"/>
    <p:sldId id="549" r:id="rId17"/>
    <p:sldId id="418" r:id="rId18"/>
    <p:sldId id="551" r:id="rId19"/>
    <p:sldId id="798" r:id="rId20"/>
    <p:sldId id="512" r:id="rId21"/>
    <p:sldId id="787" r:id="rId22"/>
    <p:sldId id="283" r:id="rId23"/>
    <p:sldId id="797" r:id="rId24"/>
    <p:sldId id="746" r:id="rId25"/>
    <p:sldId id="432" r:id="rId26"/>
    <p:sldId id="595" r:id="rId27"/>
    <p:sldId id="809" r:id="rId28"/>
    <p:sldId id="610" r:id="rId29"/>
    <p:sldId id="811" r:id="rId30"/>
    <p:sldId id="772" r:id="rId31"/>
    <p:sldId id="739" r:id="rId32"/>
    <p:sldId id="776" r:id="rId33"/>
    <p:sldId id="777" r:id="rId34"/>
    <p:sldId id="774" r:id="rId35"/>
    <p:sldId id="761" r:id="rId36"/>
    <p:sldId id="789" r:id="rId37"/>
    <p:sldId id="790" r:id="rId38"/>
    <p:sldId id="792" r:id="rId39"/>
    <p:sldId id="793" r:id="rId40"/>
    <p:sldId id="794" r:id="rId41"/>
    <p:sldId id="801" r:id="rId42"/>
    <p:sldId id="800" r:id="rId43"/>
    <p:sldId id="795" r:id="rId44"/>
    <p:sldId id="713" r:id="rId45"/>
    <p:sldId id="420" r:id="rId46"/>
    <p:sldId id="796" r:id="rId47"/>
    <p:sldId id="452" r:id="rId48"/>
    <p:sldId id="804" r:id="rId49"/>
    <p:sldId id="478" r:id="rId50"/>
    <p:sldId id="725" r:id="rId51"/>
    <p:sldId id="802" r:id="rId52"/>
    <p:sldId id="723" r:id="rId53"/>
    <p:sldId id="736" r:id="rId54"/>
    <p:sldId id="623" r:id="rId55"/>
    <p:sldId id="752" r:id="rId56"/>
    <p:sldId id="422" r:id="rId57"/>
    <p:sldId id="423" r:id="rId58"/>
    <p:sldId id="424" r:id="rId59"/>
    <p:sldId id="425" r:id="rId60"/>
    <p:sldId id="472" r:id="rId61"/>
    <p:sldId id="466" r:id="rId62"/>
    <p:sldId id="813" r:id="rId63"/>
    <p:sldId id="409" r:id="rId64"/>
    <p:sldId id="814" r:id="rId65"/>
    <p:sldId id="469" r:id="rId66"/>
    <p:sldId id="471" r:id="rId67"/>
    <p:sldId id="815" r:id="rId68"/>
    <p:sldId id="816" r:id="rId69"/>
    <p:sldId id="430" r:id="rId70"/>
    <p:sldId id="431" r:id="rId71"/>
    <p:sldId id="548" r:id="rId72"/>
    <p:sldId id="817" r:id="rId73"/>
    <p:sldId id="435" r:id="rId74"/>
    <p:sldId id="436" r:id="rId75"/>
    <p:sldId id="442" r:id="rId76"/>
    <p:sldId id="443" r:id="rId77"/>
    <p:sldId id="509" r:id="rId78"/>
    <p:sldId id="624" r:id="rId79"/>
    <p:sldId id="266" r:id="rId80"/>
    <p:sldId id="806" r:id="rId81"/>
    <p:sldId id="256" r:id="rId82"/>
    <p:sldId id="491" r:id="rId83"/>
    <p:sldId id="807" r:id="rId84"/>
    <p:sldId id="768" r:id="rId85"/>
    <p:sldId id="735" r:id="rId86"/>
    <p:sldId id="733" r:id="rId87"/>
    <p:sldId id="494" r:id="rId88"/>
    <p:sldId id="657" r:id="rId89"/>
    <p:sldId id="769" r:id="rId90"/>
    <p:sldId id="445" r:id="rId91"/>
    <p:sldId id="658" r:id="rId92"/>
    <p:sldId id="808" r:id="rId93"/>
    <p:sldId id="779" r:id="rId94"/>
    <p:sldId id="812" r:id="rId95"/>
    <p:sldId id="685" r:id="rId96"/>
    <p:sldId id="686" r:id="rId97"/>
    <p:sldId id="805" r:id="rId98"/>
    <p:sldId id="687" r:id="rId99"/>
    <p:sldId id="705" r:id="rId100"/>
    <p:sldId id="780" r:id="rId101"/>
    <p:sldId id="690" r:id="rId102"/>
    <p:sldId id="694" r:id="rId103"/>
    <p:sldId id="692" r:id="rId104"/>
    <p:sldId id="818" r:id="rId105"/>
    <p:sldId id="819" r:id="rId106"/>
    <p:sldId id="781" r:id="rId107"/>
    <p:sldId id="822" r:id="rId108"/>
    <p:sldId id="824" r:id="rId109"/>
    <p:sldId id="825" r:id="rId110"/>
    <p:sldId id="826" r:id="rId111"/>
    <p:sldId id="827" r:id="rId112"/>
    <p:sldId id="823" r:id="rId113"/>
    <p:sldId id="828" r:id="rId114"/>
    <p:sldId id="820" r:id="rId115"/>
    <p:sldId id="782" r:id="rId116"/>
    <p:sldId id="821" r:id="rId117"/>
    <p:sldId id="449" r:id="rId118"/>
    <p:sldId id="659" r:id="rId119"/>
    <p:sldId id="611" r:id="rId120"/>
    <p:sldId id="396" r:id="rId121"/>
    <p:sldId id="272" r:id="rId122"/>
    <p:sldId id="783" r:id="rId123"/>
    <p:sldId id="506" r:id="rId124"/>
    <p:sldId id="707" r:id="rId125"/>
    <p:sldId id="753" r:id="rId126"/>
    <p:sldId id="575" r:id="rId127"/>
    <p:sldId id="274" r:id="rId128"/>
    <p:sldId id="590" r:id="rId129"/>
    <p:sldId id="441" r:id="rId130"/>
    <p:sldId id="591" r:id="rId131"/>
    <p:sldId id="286" r:id="rId132"/>
    <p:sldId id="288" r:id="rId133"/>
  </p:sldIdLst>
  <p:sldSz cx="9144000" cy="6858000" type="screen4x3"/>
  <p:notesSz cx="6858000" cy="9144000"/>
  <p:defaultTextStyle>
    <a:defPPr>
      <a:defRPr lang="it-IT"/>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clrMru>
    <a:srgbClr val="FFC000"/>
    <a:srgbClr val="FFBEBF"/>
    <a:srgbClr val="FFD3E5"/>
    <a:srgbClr val="FFD1B7"/>
    <a:srgbClr val="FF0000"/>
    <a:srgbClr val="C6D9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27"/>
    <p:restoredTop sz="96327"/>
  </p:normalViewPr>
  <p:slideViewPr>
    <p:cSldViewPr>
      <p:cViewPr varScale="1">
        <p:scale>
          <a:sx n="128" d="100"/>
          <a:sy n="128" d="100"/>
        </p:scale>
        <p:origin x="1776" y="17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297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ustomXml" Target="../customXml/item3.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C03FCC4F-2976-AA43-A7ED-C7ECC32B333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mn-ea"/>
                <a:cs typeface="+mn-cs"/>
              </a:defRPr>
            </a:lvl1pPr>
          </a:lstStyle>
          <a:p>
            <a:pPr>
              <a:defRPr/>
            </a:pPr>
            <a:endParaRPr lang="it-IT"/>
          </a:p>
        </p:txBody>
      </p:sp>
      <p:sp>
        <p:nvSpPr>
          <p:cNvPr id="3" name="Segnaposto data 2">
            <a:extLst>
              <a:ext uri="{FF2B5EF4-FFF2-40B4-BE49-F238E27FC236}">
                <a16:creationId xmlns:a16="http://schemas.microsoft.com/office/drawing/2014/main" id="{B261D4DC-B846-DE49-A3B2-2E03A18CEDE0}"/>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5499993-82D3-7D49-B186-F858F45F714A}" type="datetimeFigureOut">
              <a:rPr lang="it-IT" altLang="it-IT"/>
              <a:pPr/>
              <a:t>21/03/24</a:t>
            </a:fld>
            <a:endParaRPr lang="it-IT" altLang="it-IT"/>
          </a:p>
        </p:txBody>
      </p:sp>
      <p:sp>
        <p:nvSpPr>
          <p:cNvPr id="4" name="Segnaposto piè di pagina 3">
            <a:extLst>
              <a:ext uri="{FF2B5EF4-FFF2-40B4-BE49-F238E27FC236}">
                <a16:creationId xmlns:a16="http://schemas.microsoft.com/office/drawing/2014/main" id="{7A469F50-EA7F-C241-A592-26C42384EE44}"/>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mn-ea"/>
                <a:cs typeface="+mn-cs"/>
              </a:defRPr>
            </a:lvl1pPr>
          </a:lstStyle>
          <a:p>
            <a:pPr>
              <a:defRPr/>
            </a:pPr>
            <a:endParaRPr lang="it-IT"/>
          </a:p>
        </p:txBody>
      </p:sp>
      <p:sp>
        <p:nvSpPr>
          <p:cNvPr id="5" name="Segnaposto numero diapositiva 4">
            <a:extLst>
              <a:ext uri="{FF2B5EF4-FFF2-40B4-BE49-F238E27FC236}">
                <a16:creationId xmlns:a16="http://schemas.microsoft.com/office/drawing/2014/main" id="{8D4157B4-840D-0743-831C-D98727508317}"/>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C330EE9-AD79-0143-9C51-7A6BF48E1F0A}" type="slidenum">
              <a:rPr lang="it-IT" altLang="it-IT"/>
              <a:pPr/>
              <a:t>‹N›</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7D5CDE4-EEEC-CA4B-9840-6BDBA457206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it-IT"/>
          </a:p>
        </p:txBody>
      </p:sp>
      <p:sp>
        <p:nvSpPr>
          <p:cNvPr id="3" name="Segnaposto data 2">
            <a:extLst>
              <a:ext uri="{FF2B5EF4-FFF2-40B4-BE49-F238E27FC236}">
                <a16:creationId xmlns:a16="http://schemas.microsoft.com/office/drawing/2014/main" id="{F5060F41-969C-2E4E-8DF9-46395A2010BC}"/>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6386D140-4632-E544-B455-342AF3D2E9D8}" type="datetimeFigureOut">
              <a:rPr lang="it-IT" altLang="it-IT"/>
              <a:pPr/>
              <a:t>21/03/24</a:t>
            </a:fld>
            <a:endParaRPr lang="it-IT" altLang="it-IT"/>
          </a:p>
        </p:txBody>
      </p:sp>
      <p:sp>
        <p:nvSpPr>
          <p:cNvPr id="4" name="Segnaposto immagine diapositiva 3">
            <a:extLst>
              <a:ext uri="{FF2B5EF4-FFF2-40B4-BE49-F238E27FC236}">
                <a16:creationId xmlns:a16="http://schemas.microsoft.com/office/drawing/2014/main" id="{5CADA41C-88E0-6544-A99C-193EC5DDCDDB}"/>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a:extLst>
              <a:ext uri="{FF2B5EF4-FFF2-40B4-BE49-F238E27FC236}">
                <a16:creationId xmlns:a16="http://schemas.microsoft.com/office/drawing/2014/main" id="{64BDB24B-58BD-EE47-8F63-F34AD09520F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a:extLst>
              <a:ext uri="{FF2B5EF4-FFF2-40B4-BE49-F238E27FC236}">
                <a16:creationId xmlns:a16="http://schemas.microsoft.com/office/drawing/2014/main" id="{675C98E4-1141-8D43-82D9-23F0230A46E0}"/>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it-IT"/>
          </a:p>
        </p:txBody>
      </p:sp>
      <p:sp>
        <p:nvSpPr>
          <p:cNvPr id="7" name="Segnaposto numero diapositiva 6">
            <a:extLst>
              <a:ext uri="{FF2B5EF4-FFF2-40B4-BE49-F238E27FC236}">
                <a16:creationId xmlns:a16="http://schemas.microsoft.com/office/drawing/2014/main" id="{9424BE0E-BC5E-294C-B48F-70FF4A1C8B5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4E7DF5AE-94A2-FF40-B531-509518B9DB11}" type="slidenum">
              <a:rPr lang="it-IT" altLang="it-IT"/>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egnaposto immagine diapositiva 1">
            <a:extLst>
              <a:ext uri="{FF2B5EF4-FFF2-40B4-BE49-F238E27FC236}">
                <a16:creationId xmlns:a16="http://schemas.microsoft.com/office/drawing/2014/main" id="{F10B57B3-18A7-AB45-AF49-E159530B66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Segnaposto note 2">
            <a:extLst>
              <a:ext uri="{FF2B5EF4-FFF2-40B4-BE49-F238E27FC236}">
                <a16:creationId xmlns:a16="http://schemas.microsoft.com/office/drawing/2014/main" id="{CD5E4052-A329-7E45-8B4F-4D6FF0E910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dirty="0">
              <a:ea typeface="ＭＳ Ｐゴシック" panose="020B0600070205080204" pitchFamily="34" charset="-128"/>
            </a:endParaRPr>
          </a:p>
        </p:txBody>
      </p:sp>
      <p:sp>
        <p:nvSpPr>
          <p:cNvPr id="17411" name="Segnaposto numero diapositiva 3">
            <a:extLst>
              <a:ext uri="{FF2B5EF4-FFF2-40B4-BE49-F238E27FC236}">
                <a16:creationId xmlns:a16="http://schemas.microsoft.com/office/drawing/2014/main" id="{B65AA7A6-A608-144B-B51A-415C92181F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506083A-6656-7348-A747-DCC3A7FBA5E9}" type="slidenum">
              <a:rPr lang="it-IT" altLang="it-IT" sz="1200">
                <a:latin typeface="Calibri" panose="020F0502020204030204" pitchFamily="34" charset="0"/>
              </a:rPr>
              <a:pPr eaLnBrk="1" hangingPunct="1"/>
              <a:t>1</a:t>
            </a:fld>
            <a:endParaRPr lang="it-IT" altLang="it-IT" sz="1200"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a:extLst>
              <a:ext uri="{FF2B5EF4-FFF2-40B4-BE49-F238E27FC236}">
                <a16:creationId xmlns:a16="http://schemas.microsoft.com/office/drawing/2014/main" id="{D9F888B7-9445-3C43-B77D-C4462932F7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684AE37-28CF-0B4F-AB22-8D450DD6AEE0}" type="slidenum">
              <a:rPr lang="it-IT" altLang="it-IT" sz="1200"/>
              <a:pPr eaLnBrk="1" hangingPunct="1"/>
              <a:t>131</a:t>
            </a:fld>
            <a:endParaRPr lang="it-IT" altLang="it-IT" sz="1200"/>
          </a:p>
        </p:txBody>
      </p:sp>
      <p:sp>
        <p:nvSpPr>
          <p:cNvPr id="161794" name="Rectangle 2">
            <a:extLst>
              <a:ext uri="{FF2B5EF4-FFF2-40B4-BE49-F238E27FC236}">
                <a16:creationId xmlns:a16="http://schemas.microsoft.com/office/drawing/2014/main" id="{9423390E-A4C3-C74F-830E-A05172DB226C}"/>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612BE53C-EB0C-9147-B865-BDB9475256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a:extLst>
              <a:ext uri="{FF2B5EF4-FFF2-40B4-BE49-F238E27FC236}">
                <a16:creationId xmlns:a16="http://schemas.microsoft.com/office/drawing/2014/main" id="{FE4EF3F9-4945-F24E-9076-11BB8E50A3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087C673-9400-8644-8B1D-C62AC6A40ADD}" type="slidenum">
              <a:rPr lang="it-IT" altLang="it-IT" sz="1200"/>
              <a:pPr eaLnBrk="1" hangingPunct="1"/>
              <a:t>132</a:t>
            </a:fld>
            <a:endParaRPr lang="it-IT" altLang="it-IT" sz="1200"/>
          </a:p>
        </p:txBody>
      </p:sp>
      <p:sp>
        <p:nvSpPr>
          <p:cNvPr id="163842" name="Rectangle 2">
            <a:extLst>
              <a:ext uri="{FF2B5EF4-FFF2-40B4-BE49-F238E27FC236}">
                <a16:creationId xmlns:a16="http://schemas.microsoft.com/office/drawing/2014/main" id="{0C4CA1D1-4B4D-1C45-8026-BCDF5D7F0EE7}"/>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6E4E0EED-A956-1C42-9051-8FECFAB579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686060B8-13E1-B444-A176-0950C3D52D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CFEC8CB-D53B-B841-B9B4-36AA7AFA45AA}" type="slidenum">
              <a:rPr lang="it-IT" altLang="it-IT" sz="1200">
                <a:cs typeface="Arial" panose="020B0604020202020204" pitchFamily="34" charset="0"/>
              </a:rPr>
              <a:pPr eaLnBrk="1" hangingPunct="1"/>
              <a:t>17</a:t>
            </a:fld>
            <a:endParaRPr lang="it-IT" altLang="it-IT" sz="1200">
              <a:cs typeface="Arial" panose="020B0604020202020204" pitchFamily="34" charset="0"/>
            </a:endParaRPr>
          </a:p>
        </p:txBody>
      </p:sp>
      <p:sp>
        <p:nvSpPr>
          <p:cNvPr id="39938" name="Rectangle 2">
            <a:extLst>
              <a:ext uri="{FF2B5EF4-FFF2-40B4-BE49-F238E27FC236}">
                <a16:creationId xmlns:a16="http://schemas.microsoft.com/office/drawing/2014/main" id="{CBAA7828-15B2-DE49-9201-97C8604EB9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E2972F21-4B7C-9044-9D18-5F9E0C1233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it-IT" altLang="it-IT">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a:extLst>
              <a:ext uri="{FF2B5EF4-FFF2-40B4-BE49-F238E27FC236}">
                <a16:creationId xmlns:a16="http://schemas.microsoft.com/office/drawing/2014/main" id="{369E0CBA-F891-3A4B-B170-974810F34E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092CEE8-DE07-7B4D-BA7D-907A7D1857CA}" type="slidenum">
              <a:rPr lang="it-IT" altLang="it-IT" sz="1200"/>
              <a:pPr eaLnBrk="1" hangingPunct="1"/>
              <a:t>22</a:t>
            </a:fld>
            <a:endParaRPr lang="it-IT" altLang="it-IT" sz="1200"/>
          </a:p>
        </p:txBody>
      </p:sp>
      <p:sp>
        <p:nvSpPr>
          <p:cNvPr id="168962" name="Rectangle 2">
            <a:extLst>
              <a:ext uri="{FF2B5EF4-FFF2-40B4-BE49-F238E27FC236}">
                <a16:creationId xmlns:a16="http://schemas.microsoft.com/office/drawing/2014/main" id="{DD50320B-1DED-C74F-8198-F700BEEA5333}"/>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9F8C4540-8381-9044-8316-70C87AD71C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0B7CAEF9-1305-D748-8440-1CFFAEAF42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BCC548E-C852-104D-BF3D-241E8C069486}" type="slidenum">
              <a:rPr lang="it-IT" altLang="it-IT" sz="1200">
                <a:cs typeface="Arial" panose="020B0604020202020204" pitchFamily="34" charset="0"/>
              </a:rPr>
              <a:pPr eaLnBrk="1" hangingPunct="1"/>
              <a:t>56</a:t>
            </a:fld>
            <a:endParaRPr lang="it-IT" altLang="it-IT" sz="1200">
              <a:cs typeface="Arial" panose="020B0604020202020204" pitchFamily="34" charset="0"/>
            </a:endParaRPr>
          </a:p>
        </p:txBody>
      </p:sp>
      <p:sp>
        <p:nvSpPr>
          <p:cNvPr id="47106" name="Rectangle 2">
            <a:extLst>
              <a:ext uri="{FF2B5EF4-FFF2-40B4-BE49-F238E27FC236}">
                <a16:creationId xmlns:a16="http://schemas.microsoft.com/office/drawing/2014/main" id="{CF1C6558-55C6-5149-97E0-296CCE5A53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a:extLst>
              <a:ext uri="{FF2B5EF4-FFF2-40B4-BE49-F238E27FC236}">
                <a16:creationId xmlns:a16="http://schemas.microsoft.com/office/drawing/2014/main" id="{FA4BA620-39D9-E046-A1E3-44FC39FEA0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it-IT" altLang="it-IT">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2A017A98-05ED-4346-9F2C-78E3B2241C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6C32935-7C98-BB4E-BC7D-9EDFD5A31EAC}" type="slidenum">
              <a:rPr lang="it-IT" altLang="it-IT" sz="1200">
                <a:cs typeface="Arial" panose="020B0604020202020204" pitchFamily="34" charset="0"/>
              </a:rPr>
              <a:pPr eaLnBrk="1" hangingPunct="1"/>
              <a:t>75</a:t>
            </a:fld>
            <a:endParaRPr lang="it-IT" altLang="it-IT" sz="1200">
              <a:cs typeface="Arial" panose="020B0604020202020204" pitchFamily="34" charset="0"/>
            </a:endParaRPr>
          </a:p>
        </p:txBody>
      </p:sp>
      <p:sp>
        <p:nvSpPr>
          <p:cNvPr id="72706" name="Rectangle 2">
            <a:extLst>
              <a:ext uri="{FF2B5EF4-FFF2-40B4-BE49-F238E27FC236}">
                <a16:creationId xmlns:a16="http://schemas.microsoft.com/office/drawing/2014/main" id="{F639B407-2DAA-874C-A0AE-A1395760C8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a:extLst>
              <a:ext uri="{FF2B5EF4-FFF2-40B4-BE49-F238E27FC236}">
                <a16:creationId xmlns:a16="http://schemas.microsoft.com/office/drawing/2014/main" id="{09EC9A7B-76F6-B843-B125-903BEA9BB7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it-IT" altLang="it-IT">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5CFB9B53-E49B-DD4E-A6ED-FDADE5F47C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EAB5B4F-F325-024B-AC73-0C0AE957A303}" type="slidenum">
              <a:rPr lang="it-IT" altLang="it-IT" sz="1200"/>
              <a:pPr eaLnBrk="1" hangingPunct="1"/>
              <a:t>79</a:t>
            </a:fld>
            <a:endParaRPr lang="it-IT" altLang="it-IT" sz="1200"/>
          </a:p>
        </p:txBody>
      </p:sp>
      <p:sp>
        <p:nvSpPr>
          <p:cNvPr id="104450" name="Rectangle 2">
            <a:extLst>
              <a:ext uri="{FF2B5EF4-FFF2-40B4-BE49-F238E27FC236}">
                <a16:creationId xmlns:a16="http://schemas.microsoft.com/office/drawing/2014/main" id="{9076364C-3B8C-214F-9A23-9DB5CC7BB488}"/>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D36220F1-B988-7344-BF99-2FDC3890D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78D5B26-E954-F34B-87E7-EE70479207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92E087B-C73B-964A-8E91-DE7C2EB548C5}" type="slidenum">
              <a:rPr lang="it-IT" altLang="it-IT" sz="1200"/>
              <a:pPr eaLnBrk="1" hangingPunct="1"/>
              <a:t>81</a:t>
            </a:fld>
            <a:endParaRPr lang="it-IT" altLang="it-IT" sz="1200"/>
          </a:p>
        </p:txBody>
      </p:sp>
      <p:sp>
        <p:nvSpPr>
          <p:cNvPr id="18434" name="Rectangle 2">
            <a:extLst>
              <a:ext uri="{FF2B5EF4-FFF2-40B4-BE49-F238E27FC236}">
                <a16:creationId xmlns:a16="http://schemas.microsoft.com/office/drawing/2014/main" id="{082931AA-7881-4F42-A969-83BA94B6E4E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1E03AC21-004C-D74E-B676-707D7AF8E5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a:extLst>
              <a:ext uri="{FF2B5EF4-FFF2-40B4-BE49-F238E27FC236}">
                <a16:creationId xmlns:a16="http://schemas.microsoft.com/office/drawing/2014/main" id="{7164CC5B-AD2A-3F49-91A4-D88E09BB93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BBD9AB4-BCCB-854E-8E92-7501FD41595C}" type="slidenum">
              <a:rPr lang="it-IT" altLang="it-IT" sz="1200"/>
              <a:pPr eaLnBrk="1" hangingPunct="1"/>
              <a:t>121</a:t>
            </a:fld>
            <a:endParaRPr lang="it-IT" altLang="it-IT" sz="1200"/>
          </a:p>
        </p:txBody>
      </p:sp>
      <p:sp>
        <p:nvSpPr>
          <p:cNvPr id="146434" name="Rectangle 2">
            <a:extLst>
              <a:ext uri="{FF2B5EF4-FFF2-40B4-BE49-F238E27FC236}">
                <a16:creationId xmlns:a16="http://schemas.microsoft.com/office/drawing/2014/main" id="{4B399B9B-A732-474E-86CD-EE67CA600D4B}"/>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9CF9AF41-E71F-F14D-B0DC-12656EDA8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FDD3FE70-20BD-8043-B021-7ED62E5B0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9A0AB0E-23F3-0C46-B445-14249095CBC9}" type="slidenum">
              <a:rPr lang="it-IT" altLang="it-IT" sz="1200"/>
              <a:pPr eaLnBrk="1" hangingPunct="1"/>
              <a:t>127</a:t>
            </a:fld>
            <a:endParaRPr lang="it-IT" altLang="it-IT" sz="1200"/>
          </a:p>
        </p:txBody>
      </p:sp>
      <p:sp>
        <p:nvSpPr>
          <p:cNvPr id="156674" name="Rectangle 2">
            <a:extLst>
              <a:ext uri="{FF2B5EF4-FFF2-40B4-BE49-F238E27FC236}">
                <a16:creationId xmlns:a16="http://schemas.microsoft.com/office/drawing/2014/main" id="{B694DDA9-F444-CE4C-8232-F51E4B50CDD5}"/>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4EBEBA54-F446-A44B-955C-D5851670C7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it-IT">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4F2E83A-9B7E-CA46-AADF-9F036AD73E4B}"/>
              </a:ext>
            </a:extLst>
          </p:cNvPr>
          <p:cNvSpPr>
            <a:spLocks noGrp="1"/>
          </p:cNvSpPr>
          <p:nvPr>
            <p:ph type="dt" sz="half" idx="10"/>
          </p:nvPr>
        </p:nvSpPr>
        <p:spPr/>
        <p:txBody>
          <a:bodyPr/>
          <a:lstStyle>
            <a:lvl1pPr>
              <a:defRPr/>
            </a:lvl1pPr>
          </a:lstStyle>
          <a:p>
            <a:fld id="{34C3CB8B-3B13-ED48-A852-00D045A271EB}" type="datetimeFigureOut">
              <a:rPr lang="it-IT" altLang="it-IT"/>
              <a:pPr/>
              <a:t>21/03/24</a:t>
            </a:fld>
            <a:endParaRPr lang="it-IT" altLang="it-IT"/>
          </a:p>
        </p:txBody>
      </p:sp>
      <p:sp>
        <p:nvSpPr>
          <p:cNvPr id="5" name="Segnaposto piè di pagina 4">
            <a:extLst>
              <a:ext uri="{FF2B5EF4-FFF2-40B4-BE49-F238E27FC236}">
                <a16:creationId xmlns:a16="http://schemas.microsoft.com/office/drawing/2014/main" id="{FAF7A827-6690-E245-9088-7FFA3D6AEB68}"/>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9FEE1EDD-EB60-A844-B4E7-A09EAEBA2DE8}"/>
              </a:ext>
            </a:extLst>
          </p:cNvPr>
          <p:cNvSpPr>
            <a:spLocks noGrp="1"/>
          </p:cNvSpPr>
          <p:nvPr>
            <p:ph type="sldNum" sz="quarter" idx="12"/>
          </p:nvPr>
        </p:nvSpPr>
        <p:spPr/>
        <p:txBody>
          <a:bodyPr/>
          <a:lstStyle>
            <a:lvl1pPr>
              <a:defRPr/>
            </a:lvl1pPr>
          </a:lstStyle>
          <a:p>
            <a:fld id="{75C21C56-EF79-F74D-82FE-323FCEBBDC63}" type="slidenum">
              <a:rPr lang="it-IT" altLang="it-IT"/>
              <a:pPr/>
              <a:t>‹N›</a:t>
            </a:fld>
            <a:endParaRPr lang="it-IT" altLang="it-IT"/>
          </a:p>
        </p:txBody>
      </p:sp>
    </p:spTree>
    <p:extLst>
      <p:ext uri="{BB962C8B-B14F-4D97-AF65-F5344CB8AC3E}">
        <p14:creationId xmlns:p14="http://schemas.microsoft.com/office/powerpoint/2010/main" val="1883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511B5FD-2C8D-5F4F-9C75-830EFA132BE9}"/>
              </a:ext>
            </a:extLst>
          </p:cNvPr>
          <p:cNvSpPr>
            <a:spLocks noGrp="1"/>
          </p:cNvSpPr>
          <p:nvPr>
            <p:ph type="dt" sz="half" idx="10"/>
          </p:nvPr>
        </p:nvSpPr>
        <p:spPr/>
        <p:txBody>
          <a:bodyPr/>
          <a:lstStyle>
            <a:lvl1pPr>
              <a:defRPr/>
            </a:lvl1pPr>
          </a:lstStyle>
          <a:p>
            <a:fld id="{58B6A547-AD55-C043-AD1C-39176C8AECCA}" type="datetimeFigureOut">
              <a:rPr lang="it-IT" altLang="it-IT"/>
              <a:pPr/>
              <a:t>21/03/24</a:t>
            </a:fld>
            <a:endParaRPr lang="it-IT" altLang="it-IT"/>
          </a:p>
        </p:txBody>
      </p:sp>
      <p:sp>
        <p:nvSpPr>
          <p:cNvPr id="5" name="Segnaposto piè di pagina 4">
            <a:extLst>
              <a:ext uri="{FF2B5EF4-FFF2-40B4-BE49-F238E27FC236}">
                <a16:creationId xmlns:a16="http://schemas.microsoft.com/office/drawing/2014/main" id="{416E4097-3D64-CE45-9235-9CBA3430A793}"/>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138E9BF3-3798-504D-B897-72A2942008A5}"/>
              </a:ext>
            </a:extLst>
          </p:cNvPr>
          <p:cNvSpPr>
            <a:spLocks noGrp="1"/>
          </p:cNvSpPr>
          <p:nvPr>
            <p:ph type="sldNum" sz="quarter" idx="12"/>
          </p:nvPr>
        </p:nvSpPr>
        <p:spPr/>
        <p:txBody>
          <a:bodyPr/>
          <a:lstStyle>
            <a:lvl1pPr>
              <a:defRPr/>
            </a:lvl1pPr>
          </a:lstStyle>
          <a:p>
            <a:fld id="{E498EF2C-4A50-054B-A749-8883FD337E4D}" type="slidenum">
              <a:rPr lang="it-IT" altLang="it-IT"/>
              <a:pPr/>
              <a:t>‹N›</a:t>
            </a:fld>
            <a:endParaRPr lang="it-IT" altLang="it-IT"/>
          </a:p>
        </p:txBody>
      </p:sp>
    </p:spTree>
    <p:extLst>
      <p:ext uri="{BB962C8B-B14F-4D97-AF65-F5344CB8AC3E}">
        <p14:creationId xmlns:p14="http://schemas.microsoft.com/office/powerpoint/2010/main" val="217639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64BCCA-5383-2645-81A9-B37D213AB1B7}"/>
              </a:ext>
            </a:extLst>
          </p:cNvPr>
          <p:cNvSpPr>
            <a:spLocks noGrp="1"/>
          </p:cNvSpPr>
          <p:nvPr>
            <p:ph type="dt" sz="half" idx="10"/>
          </p:nvPr>
        </p:nvSpPr>
        <p:spPr/>
        <p:txBody>
          <a:bodyPr/>
          <a:lstStyle>
            <a:lvl1pPr>
              <a:defRPr/>
            </a:lvl1pPr>
          </a:lstStyle>
          <a:p>
            <a:fld id="{FB55DAAF-9ED9-C74B-B587-F898982DF87C}" type="datetimeFigureOut">
              <a:rPr lang="it-IT" altLang="it-IT"/>
              <a:pPr/>
              <a:t>21/03/24</a:t>
            </a:fld>
            <a:endParaRPr lang="it-IT" altLang="it-IT"/>
          </a:p>
        </p:txBody>
      </p:sp>
      <p:sp>
        <p:nvSpPr>
          <p:cNvPr id="5" name="Segnaposto piè di pagina 4">
            <a:extLst>
              <a:ext uri="{FF2B5EF4-FFF2-40B4-BE49-F238E27FC236}">
                <a16:creationId xmlns:a16="http://schemas.microsoft.com/office/drawing/2014/main" id="{D42DA43A-94B3-6345-A39D-9E28062AAC92}"/>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BBECD0D6-3408-0F41-9350-52E0552702DF}"/>
              </a:ext>
            </a:extLst>
          </p:cNvPr>
          <p:cNvSpPr>
            <a:spLocks noGrp="1"/>
          </p:cNvSpPr>
          <p:nvPr>
            <p:ph type="sldNum" sz="quarter" idx="12"/>
          </p:nvPr>
        </p:nvSpPr>
        <p:spPr/>
        <p:txBody>
          <a:bodyPr/>
          <a:lstStyle>
            <a:lvl1pPr>
              <a:defRPr/>
            </a:lvl1pPr>
          </a:lstStyle>
          <a:p>
            <a:fld id="{BA3CF80D-279B-3248-986E-DC9DC98782EE}" type="slidenum">
              <a:rPr lang="it-IT" altLang="it-IT"/>
              <a:pPr/>
              <a:t>‹N›</a:t>
            </a:fld>
            <a:endParaRPr lang="it-IT" altLang="it-IT"/>
          </a:p>
        </p:txBody>
      </p:sp>
    </p:spTree>
    <p:extLst>
      <p:ext uri="{BB962C8B-B14F-4D97-AF65-F5344CB8AC3E}">
        <p14:creationId xmlns:p14="http://schemas.microsoft.com/office/powerpoint/2010/main" val="3967784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BDE133F-CB7B-1241-8813-4DF1EA9BE0E0}"/>
              </a:ext>
            </a:extLst>
          </p:cNvPr>
          <p:cNvSpPr>
            <a:spLocks noGrp="1"/>
          </p:cNvSpPr>
          <p:nvPr>
            <p:ph type="dt" sz="half" idx="10"/>
          </p:nvPr>
        </p:nvSpPr>
        <p:spPr/>
        <p:txBody>
          <a:bodyPr/>
          <a:lstStyle>
            <a:lvl1pPr>
              <a:defRPr/>
            </a:lvl1pPr>
          </a:lstStyle>
          <a:p>
            <a:fld id="{DB774323-FE9D-E744-8E6D-3DA12605133A}" type="datetimeFigureOut">
              <a:rPr lang="it-IT" altLang="it-IT"/>
              <a:pPr/>
              <a:t>21/03/24</a:t>
            </a:fld>
            <a:endParaRPr lang="it-IT" altLang="it-IT"/>
          </a:p>
        </p:txBody>
      </p:sp>
      <p:sp>
        <p:nvSpPr>
          <p:cNvPr id="5" name="Segnaposto piè di pagina 4">
            <a:extLst>
              <a:ext uri="{FF2B5EF4-FFF2-40B4-BE49-F238E27FC236}">
                <a16:creationId xmlns:a16="http://schemas.microsoft.com/office/drawing/2014/main" id="{2EBB7C76-E4A3-2345-874F-921CD2783777}"/>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E93A881D-02A8-D34E-815D-455AC1A30EF6}"/>
              </a:ext>
            </a:extLst>
          </p:cNvPr>
          <p:cNvSpPr>
            <a:spLocks noGrp="1"/>
          </p:cNvSpPr>
          <p:nvPr>
            <p:ph type="sldNum" sz="quarter" idx="12"/>
          </p:nvPr>
        </p:nvSpPr>
        <p:spPr/>
        <p:txBody>
          <a:bodyPr/>
          <a:lstStyle>
            <a:lvl1pPr>
              <a:defRPr/>
            </a:lvl1pPr>
          </a:lstStyle>
          <a:p>
            <a:fld id="{13627711-21F5-9F48-8B1A-7ECC9AC53681}" type="slidenum">
              <a:rPr lang="it-IT" altLang="it-IT"/>
              <a:pPr/>
              <a:t>‹N›</a:t>
            </a:fld>
            <a:endParaRPr lang="it-IT" altLang="it-IT"/>
          </a:p>
        </p:txBody>
      </p:sp>
    </p:spTree>
    <p:extLst>
      <p:ext uri="{BB962C8B-B14F-4D97-AF65-F5344CB8AC3E}">
        <p14:creationId xmlns:p14="http://schemas.microsoft.com/office/powerpoint/2010/main" val="419041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a:extLst>
              <a:ext uri="{FF2B5EF4-FFF2-40B4-BE49-F238E27FC236}">
                <a16:creationId xmlns:a16="http://schemas.microsoft.com/office/drawing/2014/main" id="{B61D3023-2275-E147-9D79-4CD48A09C487}"/>
              </a:ext>
            </a:extLst>
          </p:cNvPr>
          <p:cNvSpPr>
            <a:spLocks noGrp="1"/>
          </p:cNvSpPr>
          <p:nvPr>
            <p:ph type="dt" sz="half" idx="10"/>
          </p:nvPr>
        </p:nvSpPr>
        <p:spPr/>
        <p:txBody>
          <a:bodyPr/>
          <a:lstStyle>
            <a:lvl1pPr>
              <a:defRPr/>
            </a:lvl1pPr>
          </a:lstStyle>
          <a:p>
            <a:fld id="{67F38963-E012-974E-A92E-FCB91D6223EB}" type="datetimeFigureOut">
              <a:rPr lang="it-IT" altLang="it-IT"/>
              <a:pPr/>
              <a:t>21/03/24</a:t>
            </a:fld>
            <a:endParaRPr lang="it-IT" altLang="it-IT"/>
          </a:p>
        </p:txBody>
      </p:sp>
      <p:sp>
        <p:nvSpPr>
          <p:cNvPr id="5" name="Segnaposto piè di pagina 4">
            <a:extLst>
              <a:ext uri="{FF2B5EF4-FFF2-40B4-BE49-F238E27FC236}">
                <a16:creationId xmlns:a16="http://schemas.microsoft.com/office/drawing/2014/main" id="{85ABAA64-7950-3D40-AE11-264569558A61}"/>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15638AE0-B92C-9B43-A73D-6C591862E359}"/>
              </a:ext>
            </a:extLst>
          </p:cNvPr>
          <p:cNvSpPr>
            <a:spLocks noGrp="1"/>
          </p:cNvSpPr>
          <p:nvPr>
            <p:ph type="sldNum" sz="quarter" idx="12"/>
          </p:nvPr>
        </p:nvSpPr>
        <p:spPr/>
        <p:txBody>
          <a:bodyPr/>
          <a:lstStyle>
            <a:lvl1pPr>
              <a:defRPr/>
            </a:lvl1pPr>
          </a:lstStyle>
          <a:p>
            <a:fld id="{3096B8BA-BBA8-AC46-99D2-88E4FB1E4FCD}" type="slidenum">
              <a:rPr lang="it-IT" altLang="it-IT"/>
              <a:pPr/>
              <a:t>‹N›</a:t>
            </a:fld>
            <a:endParaRPr lang="it-IT" altLang="it-IT"/>
          </a:p>
        </p:txBody>
      </p:sp>
    </p:spTree>
    <p:extLst>
      <p:ext uri="{BB962C8B-B14F-4D97-AF65-F5344CB8AC3E}">
        <p14:creationId xmlns:p14="http://schemas.microsoft.com/office/powerpoint/2010/main" val="200545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AAB711A4-D084-9C4F-85A2-7A25E50A8710}"/>
              </a:ext>
            </a:extLst>
          </p:cNvPr>
          <p:cNvSpPr>
            <a:spLocks noGrp="1"/>
          </p:cNvSpPr>
          <p:nvPr>
            <p:ph type="dt" sz="half" idx="10"/>
          </p:nvPr>
        </p:nvSpPr>
        <p:spPr/>
        <p:txBody>
          <a:bodyPr/>
          <a:lstStyle>
            <a:lvl1pPr>
              <a:defRPr/>
            </a:lvl1pPr>
          </a:lstStyle>
          <a:p>
            <a:fld id="{5AAED2B2-E99A-444F-9A92-95310B003D02}" type="datetimeFigureOut">
              <a:rPr lang="it-IT" altLang="it-IT"/>
              <a:pPr/>
              <a:t>21/03/24</a:t>
            </a:fld>
            <a:endParaRPr lang="it-IT" altLang="it-IT"/>
          </a:p>
        </p:txBody>
      </p:sp>
      <p:sp>
        <p:nvSpPr>
          <p:cNvPr id="6" name="Segnaposto piè di pagina 4">
            <a:extLst>
              <a:ext uri="{FF2B5EF4-FFF2-40B4-BE49-F238E27FC236}">
                <a16:creationId xmlns:a16="http://schemas.microsoft.com/office/drawing/2014/main" id="{44AB8003-A02C-1447-BA4C-1BE1E4366845}"/>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92F395A4-FE96-FC45-96BD-083823515567}"/>
              </a:ext>
            </a:extLst>
          </p:cNvPr>
          <p:cNvSpPr>
            <a:spLocks noGrp="1"/>
          </p:cNvSpPr>
          <p:nvPr>
            <p:ph type="sldNum" sz="quarter" idx="12"/>
          </p:nvPr>
        </p:nvSpPr>
        <p:spPr/>
        <p:txBody>
          <a:bodyPr/>
          <a:lstStyle>
            <a:lvl1pPr>
              <a:defRPr/>
            </a:lvl1pPr>
          </a:lstStyle>
          <a:p>
            <a:fld id="{86953F7A-4B0D-4D4B-93A5-DA30EA35E472}" type="slidenum">
              <a:rPr lang="it-IT" altLang="it-IT"/>
              <a:pPr/>
              <a:t>‹N›</a:t>
            </a:fld>
            <a:endParaRPr lang="it-IT" altLang="it-IT"/>
          </a:p>
        </p:txBody>
      </p:sp>
    </p:spTree>
    <p:extLst>
      <p:ext uri="{BB962C8B-B14F-4D97-AF65-F5344CB8AC3E}">
        <p14:creationId xmlns:p14="http://schemas.microsoft.com/office/powerpoint/2010/main" val="386635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FB3928D2-51E8-F04D-8EAC-5A992F9CE6D1}"/>
              </a:ext>
            </a:extLst>
          </p:cNvPr>
          <p:cNvSpPr>
            <a:spLocks noGrp="1"/>
          </p:cNvSpPr>
          <p:nvPr>
            <p:ph type="dt" sz="half" idx="10"/>
          </p:nvPr>
        </p:nvSpPr>
        <p:spPr/>
        <p:txBody>
          <a:bodyPr/>
          <a:lstStyle>
            <a:lvl1pPr>
              <a:defRPr/>
            </a:lvl1pPr>
          </a:lstStyle>
          <a:p>
            <a:fld id="{34E67271-D975-8744-A1A3-F5AB30AF8815}" type="datetimeFigureOut">
              <a:rPr lang="it-IT" altLang="it-IT"/>
              <a:pPr/>
              <a:t>21/03/24</a:t>
            </a:fld>
            <a:endParaRPr lang="it-IT" altLang="it-IT"/>
          </a:p>
        </p:txBody>
      </p:sp>
      <p:sp>
        <p:nvSpPr>
          <p:cNvPr id="8" name="Segnaposto piè di pagina 4">
            <a:extLst>
              <a:ext uri="{FF2B5EF4-FFF2-40B4-BE49-F238E27FC236}">
                <a16:creationId xmlns:a16="http://schemas.microsoft.com/office/drawing/2014/main" id="{7C518F69-CDC9-C746-8B0E-408B3CA40F18}"/>
              </a:ext>
            </a:extLst>
          </p:cNvPr>
          <p:cNvSpPr>
            <a:spLocks noGrp="1"/>
          </p:cNvSpPr>
          <p:nvPr>
            <p:ph type="ftr" sz="quarter" idx="11"/>
          </p:nvPr>
        </p:nvSpPr>
        <p:spPr/>
        <p:txBody>
          <a:bodyPr/>
          <a:lstStyle>
            <a:lvl1pPr>
              <a:defRPr/>
            </a:lvl1pPr>
          </a:lstStyle>
          <a:p>
            <a:pPr>
              <a:defRPr/>
            </a:pPr>
            <a:endParaRPr lang="it-IT"/>
          </a:p>
        </p:txBody>
      </p:sp>
      <p:sp>
        <p:nvSpPr>
          <p:cNvPr id="9" name="Segnaposto numero diapositiva 5">
            <a:extLst>
              <a:ext uri="{FF2B5EF4-FFF2-40B4-BE49-F238E27FC236}">
                <a16:creationId xmlns:a16="http://schemas.microsoft.com/office/drawing/2014/main" id="{F4183C30-0C3A-834B-9C4A-2B72E1F6C8EE}"/>
              </a:ext>
            </a:extLst>
          </p:cNvPr>
          <p:cNvSpPr>
            <a:spLocks noGrp="1"/>
          </p:cNvSpPr>
          <p:nvPr>
            <p:ph type="sldNum" sz="quarter" idx="12"/>
          </p:nvPr>
        </p:nvSpPr>
        <p:spPr/>
        <p:txBody>
          <a:bodyPr/>
          <a:lstStyle>
            <a:lvl1pPr>
              <a:defRPr/>
            </a:lvl1pPr>
          </a:lstStyle>
          <a:p>
            <a:fld id="{2725CCC4-A059-274F-BB54-8976910AABBA}" type="slidenum">
              <a:rPr lang="it-IT" altLang="it-IT"/>
              <a:pPr/>
              <a:t>‹N›</a:t>
            </a:fld>
            <a:endParaRPr lang="it-IT" altLang="it-IT"/>
          </a:p>
        </p:txBody>
      </p:sp>
    </p:spTree>
    <p:extLst>
      <p:ext uri="{BB962C8B-B14F-4D97-AF65-F5344CB8AC3E}">
        <p14:creationId xmlns:p14="http://schemas.microsoft.com/office/powerpoint/2010/main" val="1644042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3">
            <a:extLst>
              <a:ext uri="{FF2B5EF4-FFF2-40B4-BE49-F238E27FC236}">
                <a16:creationId xmlns:a16="http://schemas.microsoft.com/office/drawing/2014/main" id="{147AF4B6-A8CA-474D-B563-294BCAEBB5F5}"/>
              </a:ext>
            </a:extLst>
          </p:cNvPr>
          <p:cNvSpPr>
            <a:spLocks noGrp="1"/>
          </p:cNvSpPr>
          <p:nvPr>
            <p:ph type="dt" sz="half" idx="10"/>
          </p:nvPr>
        </p:nvSpPr>
        <p:spPr/>
        <p:txBody>
          <a:bodyPr/>
          <a:lstStyle>
            <a:lvl1pPr>
              <a:defRPr/>
            </a:lvl1pPr>
          </a:lstStyle>
          <a:p>
            <a:fld id="{7AF1931B-8928-524E-BBCB-FD16007A1AA2}" type="datetimeFigureOut">
              <a:rPr lang="it-IT" altLang="it-IT"/>
              <a:pPr/>
              <a:t>21/03/24</a:t>
            </a:fld>
            <a:endParaRPr lang="it-IT" altLang="it-IT"/>
          </a:p>
        </p:txBody>
      </p:sp>
      <p:sp>
        <p:nvSpPr>
          <p:cNvPr id="4" name="Segnaposto piè di pagina 4">
            <a:extLst>
              <a:ext uri="{FF2B5EF4-FFF2-40B4-BE49-F238E27FC236}">
                <a16:creationId xmlns:a16="http://schemas.microsoft.com/office/drawing/2014/main" id="{A8BF7ECD-508E-F14B-8A95-650E1F1D15CF}"/>
              </a:ext>
            </a:extLst>
          </p:cNvPr>
          <p:cNvSpPr>
            <a:spLocks noGrp="1"/>
          </p:cNvSpPr>
          <p:nvPr>
            <p:ph type="ftr" sz="quarter" idx="11"/>
          </p:nvPr>
        </p:nvSpPr>
        <p:spPr/>
        <p:txBody>
          <a:bodyPr/>
          <a:lstStyle>
            <a:lvl1pPr>
              <a:defRPr/>
            </a:lvl1pPr>
          </a:lstStyle>
          <a:p>
            <a:pPr>
              <a:defRPr/>
            </a:pPr>
            <a:endParaRPr lang="it-IT"/>
          </a:p>
        </p:txBody>
      </p:sp>
      <p:sp>
        <p:nvSpPr>
          <p:cNvPr id="5" name="Segnaposto numero diapositiva 5">
            <a:extLst>
              <a:ext uri="{FF2B5EF4-FFF2-40B4-BE49-F238E27FC236}">
                <a16:creationId xmlns:a16="http://schemas.microsoft.com/office/drawing/2014/main" id="{754E16E6-242A-2247-BB8D-BBB02EC6EFCC}"/>
              </a:ext>
            </a:extLst>
          </p:cNvPr>
          <p:cNvSpPr>
            <a:spLocks noGrp="1"/>
          </p:cNvSpPr>
          <p:nvPr>
            <p:ph type="sldNum" sz="quarter" idx="12"/>
          </p:nvPr>
        </p:nvSpPr>
        <p:spPr/>
        <p:txBody>
          <a:bodyPr/>
          <a:lstStyle>
            <a:lvl1pPr>
              <a:defRPr/>
            </a:lvl1pPr>
          </a:lstStyle>
          <a:p>
            <a:fld id="{C994EC08-A544-F043-A162-2B105C74CCFA}" type="slidenum">
              <a:rPr lang="it-IT" altLang="it-IT"/>
              <a:pPr/>
              <a:t>‹N›</a:t>
            </a:fld>
            <a:endParaRPr lang="it-IT" altLang="it-IT"/>
          </a:p>
        </p:txBody>
      </p:sp>
    </p:spTree>
    <p:extLst>
      <p:ext uri="{BB962C8B-B14F-4D97-AF65-F5344CB8AC3E}">
        <p14:creationId xmlns:p14="http://schemas.microsoft.com/office/powerpoint/2010/main" val="4185577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BB557010-A822-C447-B86D-8503F2B4F8E0}"/>
              </a:ext>
            </a:extLst>
          </p:cNvPr>
          <p:cNvSpPr>
            <a:spLocks noGrp="1"/>
          </p:cNvSpPr>
          <p:nvPr>
            <p:ph type="dt" sz="half" idx="10"/>
          </p:nvPr>
        </p:nvSpPr>
        <p:spPr/>
        <p:txBody>
          <a:bodyPr/>
          <a:lstStyle>
            <a:lvl1pPr>
              <a:defRPr/>
            </a:lvl1pPr>
          </a:lstStyle>
          <a:p>
            <a:fld id="{3EB3448A-EF94-6742-9494-CA86FF34C2B1}" type="datetimeFigureOut">
              <a:rPr lang="it-IT" altLang="it-IT"/>
              <a:pPr/>
              <a:t>21/03/24</a:t>
            </a:fld>
            <a:endParaRPr lang="it-IT" altLang="it-IT"/>
          </a:p>
        </p:txBody>
      </p:sp>
      <p:sp>
        <p:nvSpPr>
          <p:cNvPr id="3" name="Segnaposto piè di pagina 4">
            <a:extLst>
              <a:ext uri="{FF2B5EF4-FFF2-40B4-BE49-F238E27FC236}">
                <a16:creationId xmlns:a16="http://schemas.microsoft.com/office/drawing/2014/main" id="{29D4751E-1DD8-8F49-B995-38DD53BD1794}"/>
              </a:ext>
            </a:extLst>
          </p:cNvPr>
          <p:cNvSpPr>
            <a:spLocks noGrp="1"/>
          </p:cNvSpPr>
          <p:nvPr>
            <p:ph type="ftr" sz="quarter" idx="11"/>
          </p:nvPr>
        </p:nvSpPr>
        <p:spPr/>
        <p:txBody>
          <a:bodyPr/>
          <a:lstStyle>
            <a:lvl1pPr>
              <a:defRPr/>
            </a:lvl1pPr>
          </a:lstStyle>
          <a:p>
            <a:pPr>
              <a:defRPr/>
            </a:pPr>
            <a:endParaRPr lang="it-IT"/>
          </a:p>
        </p:txBody>
      </p:sp>
      <p:sp>
        <p:nvSpPr>
          <p:cNvPr id="4" name="Segnaposto numero diapositiva 5">
            <a:extLst>
              <a:ext uri="{FF2B5EF4-FFF2-40B4-BE49-F238E27FC236}">
                <a16:creationId xmlns:a16="http://schemas.microsoft.com/office/drawing/2014/main" id="{172D30E1-EFFF-9948-A552-39608035AB08}"/>
              </a:ext>
            </a:extLst>
          </p:cNvPr>
          <p:cNvSpPr>
            <a:spLocks noGrp="1"/>
          </p:cNvSpPr>
          <p:nvPr>
            <p:ph type="sldNum" sz="quarter" idx="12"/>
          </p:nvPr>
        </p:nvSpPr>
        <p:spPr/>
        <p:txBody>
          <a:bodyPr/>
          <a:lstStyle>
            <a:lvl1pPr>
              <a:defRPr/>
            </a:lvl1pPr>
          </a:lstStyle>
          <a:p>
            <a:fld id="{7CFC72A2-6A32-8444-9630-BA616D1153BB}" type="slidenum">
              <a:rPr lang="it-IT" altLang="it-IT"/>
              <a:pPr/>
              <a:t>‹N›</a:t>
            </a:fld>
            <a:endParaRPr lang="it-IT" altLang="it-IT"/>
          </a:p>
        </p:txBody>
      </p:sp>
    </p:spTree>
    <p:extLst>
      <p:ext uri="{BB962C8B-B14F-4D97-AF65-F5344CB8AC3E}">
        <p14:creationId xmlns:p14="http://schemas.microsoft.com/office/powerpoint/2010/main" val="274002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4C3C22F3-5A4D-0140-AC60-67E81204E3C1}"/>
              </a:ext>
            </a:extLst>
          </p:cNvPr>
          <p:cNvSpPr>
            <a:spLocks noGrp="1"/>
          </p:cNvSpPr>
          <p:nvPr>
            <p:ph type="dt" sz="half" idx="10"/>
          </p:nvPr>
        </p:nvSpPr>
        <p:spPr/>
        <p:txBody>
          <a:bodyPr/>
          <a:lstStyle>
            <a:lvl1pPr>
              <a:defRPr/>
            </a:lvl1pPr>
          </a:lstStyle>
          <a:p>
            <a:fld id="{EA34681C-1C4B-B847-9447-6B20A53D3721}" type="datetimeFigureOut">
              <a:rPr lang="it-IT" altLang="it-IT"/>
              <a:pPr/>
              <a:t>21/03/24</a:t>
            </a:fld>
            <a:endParaRPr lang="it-IT" altLang="it-IT"/>
          </a:p>
        </p:txBody>
      </p:sp>
      <p:sp>
        <p:nvSpPr>
          <p:cNvPr id="6" name="Segnaposto piè di pagina 4">
            <a:extLst>
              <a:ext uri="{FF2B5EF4-FFF2-40B4-BE49-F238E27FC236}">
                <a16:creationId xmlns:a16="http://schemas.microsoft.com/office/drawing/2014/main" id="{BEF249A6-DC2B-A141-8546-A1B35AC48A6A}"/>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E31C1C83-8870-5048-A868-B8C9C8D9DE65}"/>
              </a:ext>
            </a:extLst>
          </p:cNvPr>
          <p:cNvSpPr>
            <a:spLocks noGrp="1"/>
          </p:cNvSpPr>
          <p:nvPr>
            <p:ph type="sldNum" sz="quarter" idx="12"/>
          </p:nvPr>
        </p:nvSpPr>
        <p:spPr/>
        <p:txBody>
          <a:bodyPr/>
          <a:lstStyle>
            <a:lvl1pPr>
              <a:defRPr/>
            </a:lvl1pPr>
          </a:lstStyle>
          <a:p>
            <a:fld id="{C5616C8A-7D29-0E47-B117-EE191B58760D}" type="slidenum">
              <a:rPr lang="it-IT" altLang="it-IT"/>
              <a:pPr/>
              <a:t>‹N›</a:t>
            </a:fld>
            <a:endParaRPr lang="it-IT" altLang="it-IT"/>
          </a:p>
        </p:txBody>
      </p:sp>
    </p:spTree>
    <p:extLst>
      <p:ext uri="{BB962C8B-B14F-4D97-AF65-F5344CB8AC3E}">
        <p14:creationId xmlns:p14="http://schemas.microsoft.com/office/powerpoint/2010/main" val="503070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3">
            <a:extLst>
              <a:ext uri="{FF2B5EF4-FFF2-40B4-BE49-F238E27FC236}">
                <a16:creationId xmlns:a16="http://schemas.microsoft.com/office/drawing/2014/main" id="{38E1E1BA-9C54-754F-A51B-0272A177BEAF}"/>
              </a:ext>
            </a:extLst>
          </p:cNvPr>
          <p:cNvSpPr>
            <a:spLocks noGrp="1"/>
          </p:cNvSpPr>
          <p:nvPr>
            <p:ph type="dt" sz="half" idx="10"/>
          </p:nvPr>
        </p:nvSpPr>
        <p:spPr/>
        <p:txBody>
          <a:bodyPr/>
          <a:lstStyle>
            <a:lvl1pPr>
              <a:defRPr/>
            </a:lvl1pPr>
          </a:lstStyle>
          <a:p>
            <a:fld id="{046232EB-05C5-2D42-B47F-BB62FA66903C}" type="datetimeFigureOut">
              <a:rPr lang="it-IT" altLang="it-IT"/>
              <a:pPr/>
              <a:t>21/03/24</a:t>
            </a:fld>
            <a:endParaRPr lang="it-IT" altLang="it-IT"/>
          </a:p>
        </p:txBody>
      </p:sp>
      <p:sp>
        <p:nvSpPr>
          <p:cNvPr id="6" name="Segnaposto piè di pagina 4">
            <a:extLst>
              <a:ext uri="{FF2B5EF4-FFF2-40B4-BE49-F238E27FC236}">
                <a16:creationId xmlns:a16="http://schemas.microsoft.com/office/drawing/2014/main" id="{039A11AD-19B0-0B42-B4C4-6FDC2CBDDEB7}"/>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3FB43B32-FCF3-5946-9FA5-BF46EBFDEB39}"/>
              </a:ext>
            </a:extLst>
          </p:cNvPr>
          <p:cNvSpPr>
            <a:spLocks noGrp="1"/>
          </p:cNvSpPr>
          <p:nvPr>
            <p:ph type="sldNum" sz="quarter" idx="12"/>
          </p:nvPr>
        </p:nvSpPr>
        <p:spPr/>
        <p:txBody>
          <a:bodyPr/>
          <a:lstStyle>
            <a:lvl1pPr>
              <a:defRPr/>
            </a:lvl1pPr>
          </a:lstStyle>
          <a:p>
            <a:fld id="{3B073726-FAD1-D14D-8E02-6464531FFCC6}" type="slidenum">
              <a:rPr lang="it-IT" altLang="it-IT"/>
              <a:pPr/>
              <a:t>‹N›</a:t>
            </a:fld>
            <a:endParaRPr lang="it-IT" altLang="it-IT"/>
          </a:p>
        </p:txBody>
      </p:sp>
    </p:spTree>
    <p:extLst>
      <p:ext uri="{BB962C8B-B14F-4D97-AF65-F5344CB8AC3E}">
        <p14:creationId xmlns:p14="http://schemas.microsoft.com/office/powerpoint/2010/main" val="2828570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F2A0E824-0654-1B48-BA84-4AC27BB7DB1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Segnaposto testo 2">
            <a:extLst>
              <a:ext uri="{FF2B5EF4-FFF2-40B4-BE49-F238E27FC236}">
                <a16:creationId xmlns:a16="http://schemas.microsoft.com/office/drawing/2014/main" id="{C7035DD6-1434-5A4B-8889-4247417B8F80}"/>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3FD745BB-5E38-6C40-A5AB-C238AF4BE5C6}"/>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anose="020F0502020204030204" pitchFamily="34" charset="0"/>
              </a:defRPr>
            </a:lvl1pPr>
          </a:lstStyle>
          <a:p>
            <a:fld id="{881D3E18-6E18-BB45-801D-F55ACA68B020}" type="datetimeFigureOut">
              <a:rPr lang="it-IT" altLang="it-IT"/>
              <a:pPr/>
              <a:t>21/03/24</a:t>
            </a:fld>
            <a:endParaRPr lang="it-IT" altLang="it-IT"/>
          </a:p>
        </p:txBody>
      </p:sp>
      <p:sp>
        <p:nvSpPr>
          <p:cNvPr id="5" name="Segnaposto piè di pagina 4">
            <a:extLst>
              <a:ext uri="{FF2B5EF4-FFF2-40B4-BE49-F238E27FC236}">
                <a16:creationId xmlns:a16="http://schemas.microsoft.com/office/drawing/2014/main" id="{F56519CB-78DD-394F-AADE-44750CEF8E88}"/>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it-IT"/>
          </a:p>
        </p:txBody>
      </p:sp>
      <p:sp>
        <p:nvSpPr>
          <p:cNvPr id="6" name="Segnaposto numero diapositiva 5">
            <a:extLst>
              <a:ext uri="{FF2B5EF4-FFF2-40B4-BE49-F238E27FC236}">
                <a16:creationId xmlns:a16="http://schemas.microsoft.com/office/drawing/2014/main" id="{D287EF2B-7F80-5D43-9BF6-0CF17B5DBC5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C433C3B0-C76B-2A46-98E1-EABC6BB3D727}" type="slidenum">
              <a:rPr lang="it-IT" altLang="it-IT"/>
              <a:pPr/>
              <a:t>‹N›</a:t>
            </a:fld>
            <a:endParaRPr lang="it-IT" altLang="it-IT"/>
          </a:p>
        </p:txBody>
      </p:sp>
    </p:spTree>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0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80.gi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png"/><Relationship Id="rId1" Type="http://schemas.openxmlformats.org/officeDocument/2006/relationships/slideLayout" Target="../slideLayouts/slideLayout7.xml"/><Relationship Id="rId4" Type="http://schemas.openxmlformats.org/officeDocument/2006/relationships/image" Target="../media/image184.jpeg"/></Relationships>
</file>

<file path=ppt/slides/_rels/slide11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7.xml"/><Relationship Id="rId5" Type="http://schemas.openxmlformats.org/officeDocument/2006/relationships/image" Target="../media/image196.jpeg"/><Relationship Id="rId4" Type="http://schemas.openxmlformats.org/officeDocument/2006/relationships/image" Target="../media/image195.jpeg"/></Relationships>
</file>

<file path=ppt/slides/_rels/slide121.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9.png"/><Relationship Id="rId4" Type="http://schemas.openxmlformats.org/officeDocument/2006/relationships/image" Target="../media/image19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2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jpe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8.jpeg"/><Relationship Id="rId4" Type="http://schemas.openxmlformats.org/officeDocument/2006/relationships/image" Target="../media/image127.jpeg"/></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jpeg"/></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http://static.atlantablackstar.com/wp-content/uploads/2013/10/Cardiovascular-Disease.jpg">
            <a:extLst>
              <a:ext uri="{FF2B5EF4-FFF2-40B4-BE49-F238E27FC236}">
                <a16:creationId xmlns:a16="http://schemas.microsoft.com/office/drawing/2014/main" id="{BAAD32DD-920D-1A48-B4F5-5E4B82707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19050"/>
            <a:ext cx="9120187"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CasellaDiTesto 3">
            <a:extLst>
              <a:ext uri="{FF2B5EF4-FFF2-40B4-BE49-F238E27FC236}">
                <a16:creationId xmlns:a16="http://schemas.microsoft.com/office/drawing/2014/main" id="{DB345B4B-C71B-FB45-A539-B81D6AA5B99F}"/>
              </a:ext>
            </a:extLst>
          </p:cNvPr>
          <p:cNvSpPr txBox="1">
            <a:spLocks noChangeArrowheads="1"/>
          </p:cNvSpPr>
          <p:nvPr/>
        </p:nvSpPr>
        <p:spPr bwMode="auto">
          <a:xfrm>
            <a:off x="755650" y="6092825"/>
            <a:ext cx="77771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3600" b="1" dirty="0">
                <a:solidFill>
                  <a:srgbClr val="C00000"/>
                </a:solidFill>
                <a:latin typeface="Comic Sans MS" panose="030F0902030302020204" pitchFamily="66" charset="0"/>
              </a:rPr>
              <a:t>A BRIEF INTRODUCTION</a:t>
            </a:r>
          </a:p>
        </p:txBody>
      </p:sp>
      <p:sp>
        <p:nvSpPr>
          <p:cNvPr id="6" name="Rettangolo arrotondato 5">
            <a:extLst>
              <a:ext uri="{FF2B5EF4-FFF2-40B4-BE49-F238E27FC236}">
                <a16:creationId xmlns:a16="http://schemas.microsoft.com/office/drawing/2014/main" id="{3B51E3AB-F868-2F4C-8358-852D74289A9F}"/>
              </a:ext>
            </a:extLst>
          </p:cNvPr>
          <p:cNvSpPr/>
          <p:nvPr/>
        </p:nvSpPr>
        <p:spPr>
          <a:xfrm>
            <a:off x="3635896" y="188913"/>
            <a:ext cx="5400154" cy="1871662"/>
          </a:xfrm>
          <a:prstGeom prst="roundRect">
            <a:avLst/>
          </a:prstGeom>
          <a:solidFill>
            <a:schemeClr val="tx2">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5000"/>
              </a:lnSpc>
              <a:defRPr/>
            </a:pPr>
            <a:r>
              <a:rPr lang="it-IT" sz="3800" b="1" dirty="0">
                <a:solidFill>
                  <a:srgbClr val="C00000"/>
                </a:solidFill>
                <a:latin typeface="Comic Sans MS" panose="030F0702030302020204" pitchFamily="66" charset="0"/>
              </a:rPr>
              <a:t>CARDIOVASCULAR PATHOPHYSIOLOGY</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Immagine 2" descr="Schermata 2017-06-27 alle 12.35.29.png">
            <a:extLst>
              <a:ext uri="{FF2B5EF4-FFF2-40B4-BE49-F238E27FC236}">
                <a16:creationId xmlns:a16="http://schemas.microsoft.com/office/drawing/2014/main" id="{3EC7362D-5E09-A142-AF49-8A15EAC6B0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675" y="147638"/>
            <a:ext cx="6970713" cy="24177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6866" name="Immagine 3" descr="Schermata 2017-06-27 alle 12.35.49.png">
            <a:extLst>
              <a:ext uri="{FF2B5EF4-FFF2-40B4-BE49-F238E27FC236}">
                <a16:creationId xmlns:a16="http://schemas.microsoft.com/office/drawing/2014/main" id="{570D7241-97EC-604F-9FDD-18D9F5FB29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394075"/>
            <a:ext cx="8312150" cy="8985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6867" name="Immagine 4" descr="Schermata 2017-06-27 alle 12.36.01.png">
            <a:extLst>
              <a:ext uri="{FF2B5EF4-FFF2-40B4-BE49-F238E27FC236}">
                <a16:creationId xmlns:a16="http://schemas.microsoft.com/office/drawing/2014/main" id="{6B07B0FE-BFB5-8A49-99B8-3CA405D3DE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13388" y="2397125"/>
            <a:ext cx="3382962" cy="3698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Freccia giù 5">
            <a:extLst>
              <a:ext uri="{FF2B5EF4-FFF2-40B4-BE49-F238E27FC236}">
                <a16:creationId xmlns:a16="http://schemas.microsoft.com/office/drawing/2014/main" id="{8D9AC794-1B82-B340-83DC-F37BFDF1A4A3}"/>
              </a:ext>
            </a:extLst>
          </p:cNvPr>
          <p:cNvSpPr/>
          <p:nvPr/>
        </p:nvSpPr>
        <p:spPr>
          <a:xfrm>
            <a:off x="611560" y="2708920"/>
            <a:ext cx="2592288" cy="504056"/>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dirty="0"/>
          </a:p>
        </p:txBody>
      </p:sp>
      <p:sp>
        <p:nvSpPr>
          <p:cNvPr id="7" name="Freccia giù 6">
            <a:extLst>
              <a:ext uri="{FF2B5EF4-FFF2-40B4-BE49-F238E27FC236}">
                <a16:creationId xmlns:a16="http://schemas.microsoft.com/office/drawing/2014/main" id="{F3D0956D-3DE6-9C48-97DF-A9A745D2E1A0}"/>
              </a:ext>
            </a:extLst>
          </p:cNvPr>
          <p:cNvSpPr/>
          <p:nvPr/>
        </p:nvSpPr>
        <p:spPr>
          <a:xfrm>
            <a:off x="6431493" y="4005064"/>
            <a:ext cx="1609606" cy="737989"/>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dirty="0"/>
          </a:p>
        </p:txBody>
      </p:sp>
      <p:sp>
        <p:nvSpPr>
          <p:cNvPr id="36874" name="CasellaDiTesto 7">
            <a:extLst>
              <a:ext uri="{FF2B5EF4-FFF2-40B4-BE49-F238E27FC236}">
                <a16:creationId xmlns:a16="http://schemas.microsoft.com/office/drawing/2014/main" id="{215D3229-B1EE-6E4B-8474-724A547F1EF1}"/>
              </a:ext>
            </a:extLst>
          </p:cNvPr>
          <p:cNvSpPr txBox="1">
            <a:spLocks noChangeArrowheads="1"/>
          </p:cNvSpPr>
          <p:nvPr/>
        </p:nvSpPr>
        <p:spPr bwMode="auto">
          <a:xfrm>
            <a:off x="4154213" y="4860925"/>
            <a:ext cx="4738962" cy="121469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GB" altLang="it-IT" sz="2000" dirty="0">
                <a:latin typeface="Comic Sans MS" panose="030F0902030302020204" pitchFamily="66" charset="0"/>
              </a:rPr>
              <a:t>Geographical differences attributable to different lifestyles, habits, environmental factors, etc.</a:t>
            </a:r>
          </a:p>
        </p:txBody>
      </p:sp>
      <p:sp>
        <p:nvSpPr>
          <p:cNvPr id="9" name="Freccia giù 8">
            <a:extLst>
              <a:ext uri="{FF2B5EF4-FFF2-40B4-BE49-F238E27FC236}">
                <a16:creationId xmlns:a16="http://schemas.microsoft.com/office/drawing/2014/main" id="{A6E0D9C6-BF53-7C4C-BC46-531B3B3B5BE9}"/>
              </a:ext>
            </a:extLst>
          </p:cNvPr>
          <p:cNvSpPr/>
          <p:nvPr/>
        </p:nvSpPr>
        <p:spPr>
          <a:xfrm rot="5400000" flipH="1">
            <a:off x="3129339" y="5168205"/>
            <a:ext cx="1099383" cy="737989"/>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dirty="0"/>
          </a:p>
        </p:txBody>
      </p:sp>
      <p:sp>
        <p:nvSpPr>
          <p:cNvPr id="36878" name="CasellaDiTesto 9">
            <a:extLst>
              <a:ext uri="{FF2B5EF4-FFF2-40B4-BE49-F238E27FC236}">
                <a16:creationId xmlns:a16="http://schemas.microsoft.com/office/drawing/2014/main" id="{F9DEE499-896C-694B-B81E-2235CB6750DC}"/>
              </a:ext>
            </a:extLst>
          </p:cNvPr>
          <p:cNvSpPr txBox="1">
            <a:spLocks noChangeArrowheads="1"/>
          </p:cNvSpPr>
          <p:nvPr/>
        </p:nvSpPr>
        <p:spPr bwMode="auto">
          <a:xfrm>
            <a:off x="225425" y="5157192"/>
            <a:ext cx="2978423" cy="84285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it-IT" altLang="it-IT" b="1" dirty="0">
                <a:latin typeface="Comic Sans MS" panose="030F0902030302020204" pitchFamily="66" charset="0"/>
              </a:rPr>
              <a:t>CHANGEABLE RISK FACTORS</a:t>
            </a:r>
          </a:p>
        </p:txBody>
      </p:sp>
      <p:sp>
        <p:nvSpPr>
          <p:cNvPr id="2" name="Rettangolo 1">
            <a:extLst>
              <a:ext uri="{FF2B5EF4-FFF2-40B4-BE49-F238E27FC236}">
                <a16:creationId xmlns:a16="http://schemas.microsoft.com/office/drawing/2014/main" id="{7B7A98CB-C60B-DC44-8A16-BD4EB6996816}"/>
              </a:ext>
            </a:extLst>
          </p:cNvPr>
          <p:cNvSpPr>
            <a:spLocks noChangeArrowheads="1"/>
          </p:cNvSpPr>
          <p:nvPr/>
        </p:nvSpPr>
        <p:spPr bwMode="auto">
          <a:xfrm>
            <a:off x="3924300" y="620713"/>
            <a:ext cx="2951163" cy="287337"/>
          </a:xfrm>
          <a:prstGeom prst="rect">
            <a:avLst/>
          </a:prstGeom>
          <a:solidFill>
            <a:srgbClr val="FF0000">
              <a:alpha val="20000"/>
            </a:srgbClr>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dirty="0">
              <a:solidFill>
                <a:schemeClr val="lt1"/>
              </a:solidFill>
              <a:latin typeface="+mn-lt"/>
              <a:ea typeface="+mn-ea"/>
            </a:endParaRPr>
          </a:p>
        </p:txBody>
      </p:sp>
      <p:sp>
        <p:nvSpPr>
          <p:cNvPr id="12" name="Rettangolo 11">
            <a:extLst>
              <a:ext uri="{FF2B5EF4-FFF2-40B4-BE49-F238E27FC236}">
                <a16:creationId xmlns:a16="http://schemas.microsoft.com/office/drawing/2014/main" id="{9BAFFA40-7E21-274B-9349-447D2E0158FB}"/>
              </a:ext>
            </a:extLst>
          </p:cNvPr>
          <p:cNvSpPr>
            <a:spLocks noChangeArrowheads="1"/>
          </p:cNvSpPr>
          <p:nvPr/>
        </p:nvSpPr>
        <p:spPr bwMode="auto">
          <a:xfrm>
            <a:off x="323850" y="917575"/>
            <a:ext cx="6551613" cy="288925"/>
          </a:xfrm>
          <a:prstGeom prst="rect">
            <a:avLst/>
          </a:prstGeom>
          <a:solidFill>
            <a:srgbClr val="FF0000">
              <a:alpha val="20000"/>
            </a:srgbClr>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dirty="0">
              <a:solidFill>
                <a:schemeClr val="lt1"/>
              </a:solidFill>
              <a:latin typeface="+mn-lt"/>
              <a:ea typeface="+mn-ea"/>
            </a:endParaRPr>
          </a:p>
        </p:txBody>
      </p:sp>
      <p:sp>
        <p:nvSpPr>
          <p:cNvPr id="13" name="Rettangolo 12">
            <a:extLst>
              <a:ext uri="{FF2B5EF4-FFF2-40B4-BE49-F238E27FC236}">
                <a16:creationId xmlns:a16="http://schemas.microsoft.com/office/drawing/2014/main" id="{1358FE11-37AD-9B4A-B194-F565AEA2FBB5}"/>
              </a:ext>
            </a:extLst>
          </p:cNvPr>
          <p:cNvSpPr>
            <a:spLocks noChangeArrowheads="1"/>
          </p:cNvSpPr>
          <p:nvPr/>
        </p:nvSpPr>
        <p:spPr bwMode="auto">
          <a:xfrm>
            <a:off x="323850" y="1220788"/>
            <a:ext cx="2160588" cy="288925"/>
          </a:xfrm>
          <a:prstGeom prst="rect">
            <a:avLst/>
          </a:prstGeom>
          <a:solidFill>
            <a:srgbClr val="FF0000">
              <a:alpha val="20000"/>
            </a:srgbClr>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dirty="0">
              <a:solidFill>
                <a:schemeClr val="lt1"/>
              </a:solidFill>
              <a:latin typeface="+mn-lt"/>
              <a:ea typeface="+mn-ea"/>
            </a:endParaRPr>
          </a:p>
        </p:txBody>
      </p:sp>
      <p:sp>
        <p:nvSpPr>
          <p:cNvPr id="3" name="Ovale 2">
            <a:extLst>
              <a:ext uri="{FF2B5EF4-FFF2-40B4-BE49-F238E27FC236}">
                <a16:creationId xmlns:a16="http://schemas.microsoft.com/office/drawing/2014/main" id="{9BDAE0ED-1937-D84E-BCE1-0B218A84D7B7}"/>
              </a:ext>
            </a:extLst>
          </p:cNvPr>
          <p:cNvSpPr>
            <a:spLocks noChangeArrowheads="1"/>
          </p:cNvSpPr>
          <p:nvPr/>
        </p:nvSpPr>
        <p:spPr bwMode="auto">
          <a:xfrm>
            <a:off x="6099175" y="3338513"/>
            <a:ext cx="2303463" cy="647700"/>
          </a:xfrm>
          <a:prstGeom prst="ellipse">
            <a:avLst/>
          </a:prstGeom>
          <a:solidFill>
            <a:srgbClr val="FF0000">
              <a:alpha val="20000"/>
            </a:srgbClr>
          </a:solidFill>
          <a:ln w="38100">
            <a:solidFill>
              <a:srgbClr val="000090"/>
            </a:solidFill>
            <a:round/>
            <a:headEnd/>
            <a:tailEnd/>
          </a:ln>
          <a:effectLst>
            <a:outerShdw blurRad="40000" dist="23000" dir="5400000" rotWithShape="0">
              <a:srgbClr val="808080">
                <a:alpha val="34998"/>
              </a:srgbClr>
            </a:outerShdw>
          </a:effectLst>
        </p:spPr>
        <p:txBody>
          <a:bodyPr anchor="ctr"/>
          <a:lstStyle/>
          <a:p>
            <a:pPr algn="ctr">
              <a:defRPr/>
            </a:pPr>
            <a:endParaRPr lang="it-IT" dirty="0">
              <a:solidFill>
                <a:schemeClr val="lt1"/>
              </a:solidFill>
              <a:latin typeface="+mn-lt"/>
              <a:ea typeface="+mn-ea"/>
            </a:endParaRPr>
          </a:p>
        </p:txBody>
      </p:sp>
      <p:sp>
        <p:nvSpPr>
          <p:cNvPr id="36883" name="CasellaDiTesto 10">
            <a:extLst>
              <a:ext uri="{FF2B5EF4-FFF2-40B4-BE49-F238E27FC236}">
                <a16:creationId xmlns:a16="http://schemas.microsoft.com/office/drawing/2014/main" id="{1E3D9F81-F006-9C42-B6FB-E83B390BEBBB}"/>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dirty="0">
                <a:solidFill>
                  <a:schemeClr val="bg1"/>
                </a:solidFill>
                <a:latin typeface="Comic Sans MS" panose="030F0902030302020204" pitchFamily="66" charset="0"/>
              </a:rPr>
              <a:t>FISIOPATOLOGIA - INFARTO</a:t>
            </a:r>
          </a:p>
        </p:txBody>
      </p:sp>
    </p:spTree>
    <p:extLst>
      <p:ext uri="{BB962C8B-B14F-4D97-AF65-F5344CB8AC3E}">
        <p14:creationId xmlns:p14="http://schemas.microsoft.com/office/powerpoint/2010/main" val="2235084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7520901-430A-7DFB-6913-447CB7CF560D}"/>
              </a:ext>
            </a:extLst>
          </p:cNvPr>
          <p:cNvSpPr txBox="1">
            <a:spLocks noChangeArrowheads="1"/>
          </p:cNvSpPr>
          <p:nvPr/>
        </p:nvSpPr>
        <p:spPr bwMode="auto">
          <a:xfrm>
            <a:off x="1549114" y="96837"/>
            <a:ext cx="5901756" cy="830997"/>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b="1">
                <a:latin typeface="Comic Sans MS" panose="030F0902030302020204" pitchFamily="66" charset="0"/>
              </a:rPr>
              <a:t>SECONDARY HYPERCOAGULABILITY</a:t>
            </a:r>
          </a:p>
          <a:p>
            <a:pPr algn="ctr" eaLnBrk="1" hangingPunct="1"/>
            <a:r>
              <a:rPr lang="it-IT" altLang="it-IT" b="1">
                <a:latin typeface="Comic Sans MS" panose="030F0902030302020204" pitchFamily="66" charset="0"/>
              </a:rPr>
              <a:t>(ACQUIRED)</a:t>
            </a:r>
          </a:p>
        </p:txBody>
      </p:sp>
      <p:sp>
        <p:nvSpPr>
          <p:cNvPr id="3" name="CasellaDiTesto 1">
            <a:extLst>
              <a:ext uri="{FF2B5EF4-FFF2-40B4-BE49-F238E27FC236}">
                <a16:creationId xmlns:a16="http://schemas.microsoft.com/office/drawing/2014/main" id="{424BEE42-C9DC-5148-D815-A7AD79F6B8C2}"/>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4" name="CasellaDiTesto 3">
            <a:extLst>
              <a:ext uri="{FF2B5EF4-FFF2-40B4-BE49-F238E27FC236}">
                <a16:creationId xmlns:a16="http://schemas.microsoft.com/office/drawing/2014/main" id="{69BFF0F2-58AD-46DE-9F73-77907BA6BC55}"/>
              </a:ext>
            </a:extLst>
          </p:cNvPr>
          <p:cNvSpPr txBox="1"/>
          <p:nvPr/>
        </p:nvSpPr>
        <p:spPr>
          <a:xfrm>
            <a:off x="179512" y="1628800"/>
            <a:ext cx="2023365" cy="923330"/>
          </a:xfrm>
          <a:prstGeom prst="rect">
            <a:avLst/>
          </a:prstGeom>
          <a:noFill/>
          <a:ln w="28575">
            <a:solidFill>
              <a:srgbClr val="FF0000"/>
            </a:solidFill>
          </a:ln>
        </p:spPr>
        <p:txBody>
          <a:bodyPr wrap="square" rtlCol="0">
            <a:spAutoFit/>
          </a:bodyPr>
          <a:lstStyle/>
          <a:p>
            <a:pPr algn="ctr"/>
            <a:r>
              <a:rPr lang="it-IT" err="1">
                <a:latin typeface="Comic Sans MS" panose="030F0902030302020204" pitchFamily="66" charset="0"/>
              </a:rPr>
              <a:t>Prolonged</a:t>
            </a:r>
            <a:r>
              <a:rPr lang="it-IT">
                <a:latin typeface="Comic Sans MS" panose="030F0902030302020204" pitchFamily="66" charset="0"/>
              </a:rPr>
              <a:t> bed </a:t>
            </a:r>
            <a:r>
              <a:rPr lang="it-IT" err="1">
                <a:latin typeface="Comic Sans MS" panose="030F0902030302020204" pitchFamily="66" charset="0"/>
              </a:rPr>
              <a:t>rest</a:t>
            </a:r>
            <a:r>
              <a:rPr lang="it-IT">
                <a:latin typeface="Comic Sans MS" panose="030F0902030302020204" pitchFamily="66" charset="0"/>
              </a:rPr>
              <a:t> or </a:t>
            </a:r>
            <a:r>
              <a:rPr lang="it-IT" err="1">
                <a:latin typeface="Comic Sans MS" panose="030F0902030302020204" pitchFamily="66" charset="0"/>
              </a:rPr>
              <a:t>immobilisation</a:t>
            </a:r>
            <a:endParaRPr lang="it-IT">
              <a:latin typeface="Comic Sans MS" panose="030F0902030302020204" pitchFamily="66" charset="0"/>
            </a:endParaRPr>
          </a:p>
        </p:txBody>
      </p:sp>
      <p:sp>
        <p:nvSpPr>
          <p:cNvPr id="5" name="CasellaDiTesto 4">
            <a:extLst>
              <a:ext uri="{FF2B5EF4-FFF2-40B4-BE49-F238E27FC236}">
                <a16:creationId xmlns:a16="http://schemas.microsoft.com/office/drawing/2014/main" id="{07CA6D7F-A987-9110-8560-3D129DDDCC2D}"/>
              </a:ext>
            </a:extLst>
          </p:cNvPr>
          <p:cNvSpPr txBox="1"/>
          <p:nvPr/>
        </p:nvSpPr>
        <p:spPr>
          <a:xfrm>
            <a:off x="531535" y="3284984"/>
            <a:ext cx="1520185" cy="646331"/>
          </a:xfrm>
          <a:prstGeom prst="rect">
            <a:avLst/>
          </a:prstGeom>
          <a:noFill/>
          <a:ln w="28575">
            <a:solidFill>
              <a:srgbClr val="FF0000"/>
            </a:solidFill>
          </a:ln>
        </p:spPr>
        <p:txBody>
          <a:bodyPr wrap="square" rtlCol="0">
            <a:spAutoFit/>
          </a:bodyPr>
          <a:lstStyle/>
          <a:p>
            <a:pPr algn="ctr"/>
            <a:r>
              <a:rPr lang="it-IT" err="1">
                <a:latin typeface="Comic Sans MS" panose="030F0902030302020204" pitchFamily="66" charset="0"/>
              </a:rPr>
              <a:t>Myocardial</a:t>
            </a:r>
            <a:r>
              <a:rPr lang="it-IT">
                <a:latin typeface="Comic Sans MS" panose="030F0902030302020204" pitchFamily="66" charset="0"/>
              </a:rPr>
              <a:t> </a:t>
            </a:r>
            <a:r>
              <a:rPr lang="it-IT" err="1">
                <a:latin typeface="Comic Sans MS" panose="030F0902030302020204" pitchFamily="66" charset="0"/>
              </a:rPr>
              <a:t>infarction</a:t>
            </a:r>
            <a:endParaRPr lang="it-IT">
              <a:latin typeface="Comic Sans MS" panose="030F0902030302020204" pitchFamily="66" charset="0"/>
            </a:endParaRPr>
          </a:p>
        </p:txBody>
      </p:sp>
      <p:sp>
        <p:nvSpPr>
          <p:cNvPr id="6" name="CasellaDiTesto 5">
            <a:extLst>
              <a:ext uri="{FF2B5EF4-FFF2-40B4-BE49-F238E27FC236}">
                <a16:creationId xmlns:a16="http://schemas.microsoft.com/office/drawing/2014/main" id="{D2553561-D6B2-3121-5024-DBC93DD860CB}"/>
              </a:ext>
            </a:extLst>
          </p:cNvPr>
          <p:cNvSpPr txBox="1"/>
          <p:nvPr/>
        </p:nvSpPr>
        <p:spPr>
          <a:xfrm>
            <a:off x="1259632" y="4221088"/>
            <a:ext cx="1520185" cy="646331"/>
          </a:xfrm>
          <a:prstGeom prst="rect">
            <a:avLst/>
          </a:prstGeom>
          <a:noFill/>
          <a:ln w="28575">
            <a:solidFill>
              <a:srgbClr val="FF0000"/>
            </a:solidFill>
          </a:ln>
        </p:spPr>
        <p:txBody>
          <a:bodyPr wrap="square" rtlCol="0">
            <a:spAutoFit/>
          </a:bodyPr>
          <a:lstStyle/>
          <a:p>
            <a:pPr algn="ctr"/>
            <a:r>
              <a:rPr lang="it-IT" err="1">
                <a:latin typeface="Comic Sans MS" panose="030F0902030302020204" pitchFamily="66" charset="0"/>
              </a:rPr>
              <a:t>Atrial</a:t>
            </a:r>
            <a:r>
              <a:rPr lang="it-IT">
                <a:latin typeface="Comic Sans MS" panose="030F0902030302020204" pitchFamily="66" charset="0"/>
              </a:rPr>
              <a:t> </a:t>
            </a:r>
            <a:r>
              <a:rPr lang="it-IT" err="1">
                <a:latin typeface="Comic Sans MS" panose="030F0902030302020204" pitchFamily="66" charset="0"/>
              </a:rPr>
              <a:t>fibrillation</a:t>
            </a:r>
            <a:endParaRPr lang="it-IT">
              <a:latin typeface="Comic Sans MS" panose="030F0902030302020204" pitchFamily="66" charset="0"/>
            </a:endParaRPr>
          </a:p>
        </p:txBody>
      </p:sp>
      <p:sp>
        <p:nvSpPr>
          <p:cNvPr id="7" name="CasellaDiTesto 6">
            <a:extLst>
              <a:ext uri="{FF2B5EF4-FFF2-40B4-BE49-F238E27FC236}">
                <a16:creationId xmlns:a16="http://schemas.microsoft.com/office/drawing/2014/main" id="{9304A583-42DA-05A6-9CB9-3395C29A976D}"/>
              </a:ext>
            </a:extLst>
          </p:cNvPr>
          <p:cNvSpPr txBox="1"/>
          <p:nvPr/>
        </p:nvSpPr>
        <p:spPr>
          <a:xfrm>
            <a:off x="3275856" y="4407902"/>
            <a:ext cx="1672203" cy="1477328"/>
          </a:xfrm>
          <a:prstGeom prst="rect">
            <a:avLst/>
          </a:prstGeom>
          <a:noFill/>
          <a:ln w="28575">
            <a:solidFill>
              <a:srgbClr val="FF0000"/>
            </a:solidFill>
          </a:ln>
        </p:spPr>
        <p:txBody>
          <a:bodyPr wrap="square" rtlCol="0">
            <a:spAutoFit/>
          </a:bodyPr>
          <a:lstStyle/>
          <a:p>
            <a:pPr algn="ctr"/>
            <a:r>
              <a:rPr lang="it-IT" err="1">
                <a:latin typeface="Comic Sans MS" panose="030F0902030302020204" pitchFamily="66" charset="0"/>
              </a:rPr>
              <a:t>Tissue</a:t>
            </a:r>
            <a:r>
              <a:rPr lang="it-IT">
                <a:latin typeface="Comic Sans MS" panose="030F0902030302020204" pitchFamily="66" charset="0"/>
              </a:rPr>
              <a:t> </a:t>
            </a:r>
            <a:r>
              <a:rPr lang="it-IT" err="1">
                <a:latin typeface="Comic Sans MS" panose="030F0902030302020204" pitchFamily="66" charset="0"/>
              </a:rPr>
              <a:t>damage</a:t>
            </a:r>
            <a:r>
              <a:rPr lang="it-IT">
                <a:latin typeface="Comic Sans MS" panose="030F0902030302020204" pitchFamily="66" charset="0"/>
              </a:rPr>
              <a:t> (surgery, </a:t>
            </a:r>
            <a:r>
              <a:rPr lang="it-IT" err="1">
                <a:latin typeface="Comic Sans MS" panose="030F0902030302020204" pitchFamily="66" charset="0"/>
              </a:rPr>
              <a:t>fractures</a:t>
            </a:r>
            <a:r>
              <a:rPr lang="it-IT">
                <a:latin typeface="Comic Sans MS" panose="030F0902030302020204" pitchFamily="66" charset="0"/>
              </a:rPr>
              <a:t>, </a:t>
            </a:r>
            <a:r>
              <a:rPr lang="it-IT" err="1">
                <a:latin typeface="Comic Sans MS" panose="030F0902030302020204" pitchFamily="66" charset="0"/>
              </a:rPr>
              <a:t>burns</a:t>
            </a:r>
            <a:r>
              <a:rPr lang="it-IT">
                <a:latin typeface="Comic Sans MS" panose="030F0902030302020204" pitchFamily="66" charset="0"/>
              </a:rPr>
              <a:t>)</a:t>
            </a:r>
          </a:p>
        </p:txBody>
      </p:sp>
      <p:sp>
        <p:nvSpPr>
          <p:cNvPr id="8" name="CasellaDiTesto 7">
            <a:extLst>
              <a:ext uri="{FF2B5EF4-FFF2-40B4-BE49-F238E27FC236}">
                <a16:creationId xmlns:a16="http://schemas.microsoft.com/office/drawing/2014/main" id="{62ABC30A-22B2-4B63-EE69-28A49FDDA7FF}"/>
              </a:ext>
            </a:extLst>
          </p:cNvPr>
          <p:cNvSpPr txBox="1"/>
          <p:nvPr/>
        </p:nvSpPr>
        <p:spPr>
          <a:xfrm>
            <a:off x="1979712" y="5765373"/>
            <a:ext cx="1142137" cy="369332"/>
          </a:xfrm>
          <a:prstGeom prst="rect">
            <a:avLst/>
          </a:prstGeom>
          <a:noFill/>
          <a:ln w="28575">
            <a:solidFill>
              <a:srgbClr val="FF0000"/>
            </a:solidFill>
          </a:ln>
        </p:spPr>
        <p:txBody>
          <a:bodyPr wrap="square" rtlCol="0">
            <a:spAutoFit/>
          </a:bodyPr>
          <a:lstStyle/>
          <a:p>
            <a:pPr algn="ctr"/>
            <a:r>
              <a:rPr lang="it-IT" err="1">
                <a:latin typeface="Comic Sans MS" panose="030F0902030302020204" pitchFamily="66" charset="0"/>
              </a:rPr>
              <a:t>Tumours</a:t>
            </a:r>
            <a:endParaRPr lang="it-IT">
              <a:latin typeface="Comic Sans MS" panose="030F0902030302020204" pitchFamily="66" charset="0"/>
            </a:endParaRPr>
          </a:p>
        </p:txBody>
      </p:sp>
      <p:sp>
        <p:nvSpPr>
          <p:cNvPr id="9" name="CasellaDiTesto 8">
            <a:extLst>
              <a:ext uri="{FF2B5EF4-FFF2-40B4-BE49-F238E27FC236}">
                <a16:creationId xmlns:a16="http://schemas.microsoft.com/office/drawing/2014/main" id="{C020E716-FD85-506E-8116-DE06A6F648EF}"/>
              </a:ext>
            </a:extLst>
          </p:cNvPr>
          <p:cNvSpPr txBox="1"/>
          <p:nvPr/>
        </p:nvSpPr>
        <p:spPr>
          <a:xfrm>
            <a:off x="6732240" y="4149080"/>
            <a:ext cx="1381986" cy="946293"/>
          </a:xfrm>
          <a:prstGeom prst="rect">
            <a:avLst/>
          </a:prstGeom>
          <a:noFill/>
          <a:ln w="28575">
            <a:solidFill>
              <a:srgbClr val="FF0000"/>
            </a:solidFill>
          </a:ln>
        </p:spPr>
        <p:txBody>
          <a:bodyPr wrap="square" rtlCol="0">
            <a:spAutoFit/>
          </a:bodyPr>
          <a:lstStyle/>
          <a:p>
            <a:pPr algn="ctr"/>
            <a:r>
              <a:rPr lang="it-IT">
                <a:latin typeface="Comic Sans MS" panose="030F0902030302020204" pitchFamily="66" charset="0"/>
              </a:rPr>
              <a:t>Heart valve </a:t>
            </a:r>
            <a:r>
              <a:rPr lang="it-IT" err="1">
                <a:latin typeface="Comic Sans MS" panose="030F0902030302020204" pitchFamily="66" charset="0"/>
              </a:rPr>
              <a:t>prostheses</a:t>
            </a:r>
            <a:endParaRPr lang="it-IT">
              <a:latin typeface="Comic Sans MS" panose="030F0902030302020204" pitchFamily="66" charset="0"/>
            </a:endParaRPr>
          </a:p>
        </p:txBody>
      </p:sp>
      <p:sp>
        <p:nvSpPr>
          <p:cNvPr id="10" name="CasellaDiTesto 9">
            <a:extLst>
              <a:ext uri="{FF2B5EF4-FFF2-40B4-BE49-F238E27FC236}">
                <a16:creationId xmlns:a16="http://schemas.microsoft.com/office/drawing/2014/main" id="{E5DE84D8-6421-914B-7D3E-F7159EECEAFE}"/>
              </a:ext>
            </a:extLst>
          </p:cNvPr>
          <p:cNvSpPr txBox="1"/>
          <p:nvPr/>
        </p:nvSpPr>
        <p:spPr>
          <a:xfrm>
            <a:off x="4499992" y="3779748"/>
            <a:ext cx="644706" cy="369332"/>
          </a:xfrm>
          <a:prstGeom prst="rect">
            <a:avLst/>
          </a:prstGeom>
          <a:noFill/>
          <a:ln w="28575">
            <a:solidFill>
              <a:srgbClr val="FF0000"/>
            </a:solidFill>
          </a:ln>
        </p:spPr>
        <p:txBody>
          <a:bodyPr wrap="square" rtlCol="0">
            <a:spAutoFit/>
          </a:bodyPr>
          <a:lstStyle/>
          <a:p>
            <a:pPr algn="ctr"/>
            <a:r>
              <a:rPr lang="it-IT">
                <a:latin typeface="Comic Sans MS" panose="030F0902030302020204" pitchFamily="66" charset="0"/>
              </a:rPr>
              <a:t>DIC</a:t>
            </a:r>
          </a:p>
        </p:txBody>
      </p:sp>
      <p:sp>
        <p:nvSpPr>
          <p:cNvPr id="11" name="CasellaDiTesto 10">
            <a:extLst>
              <a:ext uri="{FF2B5EF4-FFF2-40B4-BE49-F238E27FC236}">
                <a16:creationId xmlns:a16="http://schemas.microsoft.com/office/drawing/2014/main" id="{52796B11-4F9E-CD56-9BE3-8A2338FEA378}"/>
              </a:ext>
            </a:extLst>
          </p:cNvPr>
          <p:cNvSpPr txBox="1"/>
          <p:nvPr/>
        </p:nvSpPr>
        <p:spPr>
          <a:xfrm>
            <a:off x="6804249" y="1414517"/>
            <a:ext cx="2160240" cy="646331"/>
          </a:xfrm>
          <a:prstGeom prst="rect">
            <a:avLst/>
          </a:prstGeom>
          <a:noFill/>
          <a:ln w="28575">
            <a:solidFill>
              <a:srgbClr val="FF0000"/>
            </a:solidFill>
          </a:ln>
        </p:spPr>
        <p:txBody>
          <a:bodyPr wrap="square" rtlCol="0">
            <a:spAutoFit/>
          </a:bodyPr>
          <a:lstStyle/>
          <a:p>
            <a:pPr algn="ctr"/>
            <a:r>
              <a:rPr lang="it-IT" err="1">
                <a:latin typeface="Comic Sans MS" panose="030F0902030302020204" pitchFamily="66" charset="0"/>
              </a:rPr>
              <a:t>Heparin-induced</a:t>
            </a:r>
            <a:r>
              <a:rPr lang="it-IT">
                <a:latin typeface="Comic Sans MS" panose="030F0902030302020204" pitchFamily="66" charset="0"/>
              </a:rPr>
              <a:t> </a:t>
            </a:r>
            <a:r>
              <a:rPr lang="it-IT" err="1">
                <a:latin typeface="Comic Sans MS" panose="030F0902030302020204" pitchFamily="66" charset="0"/>
              </a:rPr>
              <a:t>thrombocytopenia</a:t>
            </a:r>
            <a:endParaRPr lang="it-IT">
              <a:latin typeface="Comic Sans MS" panose="030F0902030302020204" pitchFamily="66" charset="0"/>
            </a:endParaRPr>
          </a:p>
        </p:txBody>
      </p:sp>
      <p:sp>
        <p:nvSpPr>
          <p:cNvPr id="12" name="CasellaDiTesto 11">
            <a:extLst>
              <a:ext uri="{FF2B5EF4-FFF2-40B4-BE49-F238E27FC236}">
                <a16:creationId xmlns:a16="http://schemas.microsoft.com/office/drawing/2014/main" id="{584469BC-A2C0-6A50-1B1B-F55E7C799328}"/>
              </a:ext>
            </a:extLst>
          </p:cNvPr>
          <p:cNvSpPr txBox="1"/>
          <p:nvPr/>
        </p:nvSpPr>
        <p:spPr>
          <a:xfrm>
            <a:off x="6987487" y="2793702"/>
            <a:ext cx="1977001" cy="923330"/>
          </a:xfrm>
          <a:prstGeom prst="rect">
            <a:avLst/>
          </a:prstGeom>
          <a:noFill/>
          <a:ln w="28575">
            <a:solidFill>
              <a:srgbClr val="FF0000"/>
            </a:solidFill>
          </a:ln>
        </p:spPr>
        <p:txBody>
          <a:bodyPr wrap="square" rtlCol="0">
            <a:spAutoFit/>
          </a:bodyPr>
          <a:lstStyle/>
          <a:p>
            <a:pPr algn="ctr"/>
            <a:r>
              <a:rPr lang="it-IT" err="1">
                <a:latin typeface="Comic Sans MS" panose="030F0902030302020204" pitchFamily="66" charset="0"/>
              </a:rPr>
              <a:t>Antiphospholipid</a:t>
            </a:r>
            <a:r>
              <a:rPr lang="it-IT">
                <a:latin typeface="Comic Sans MS" panose="030F0902030302020204" pitchFamily="66" charset="0"/>
              </a:rPr>
              <a:t> </a:t>
            </a:r>
            <a:r>
              <a:rPr lang="it-IT" err="1">
                <a:latin typeface="Comic Sans MS" panose="030F0902030302020204" pitchFamily="66" charset="0"/>
              </a:rPr>
              <a:t>antibody</a:t>
            </a:r>
            <a:r>
              <a:rPr lang="it-IT">
                <a:latin typeface="Comic Sans MS" panose="030F0902030302020204" pitchFamily="66" charset="0"/>
              </a:rPr>
              <a:t> </a:t>
            </a:r>
            <a:r>
              <a:rPr lang="it-IT" err="1">
                <a:latin typeface="Comic Sans MS" panose="030F0902030302020204" pitchFamily="66" charset="0"/>
              </a:rPr>
              <a:t>syndrome</a:t>
            </a:r>
            <a:endParaRPr lang="it-IT">
              <a:latin typeface="Comic Sans MS" panose="030F0902030302020204" pitchFamily="66" charset="0"/>
            </a:endParaRPr>
          </a:p>
        </p:txBody>
      </p:sp>
      <p:cxnSp>
        <p:nvCxnSpPr>
          <p:cNvPr id="14" name="Connettore 2 13">
            <a:extLst>
              <a:ext uri="{FF2B5EF4-FFF2-40B4-BE49-F238E27FC236}">
                <a16:creationId xmlns:a16="http://schemas.microsoft.com/office/drawing/2014/main" id="{7EBBB6C1-DCE5-1CF8-5CA8-E59C77135DEB}"/>
              </a:ext>
            </a:extLst>
          </p:cNvPr>
          <p:cNvCxnSpPr>
            <a:cxnSpLocks/>
            <a:stCxn id="2" idx="2"/>
            <a:endCxn id="4" idx="0"/>
          </p:cNvCxnSpPr>
          <p:nvPr/>
        </p:nvCxnSpPr>
        <p:spPr>
          <a:xfrm flipH="1">
            <a:off x="1191195" y="927834"/>
            <a:ext cx="3308797" cy="7009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834D2539-8CBC-CF0D-1782-82510D4CE5DB}"/>
              </a:ext>
            </a:extLst>
          </p:cNvPr>
          <p:cNvCxnSpPr>
            <a:stCxn id="2" idx="2"/>
            <a:endCxn id="5" idx="0"/>
          </p:cNvCxnSpPr>
          <p:nvPr/>
        </p:nvCxnSpPr>
        <p:spPr>
          <a:xfrm flipH="1">
            <a:off x="1291628" y="927834"/>
            <a:ext cx="3208364" cy="23571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B9409954-D1C3-6F4F-B513-06755F2D8A0F}"/>
              </a:ext>
            </a:extLst>
          </p:cNvPr>
          <p:cNvCxnSpPr>
            <a:stCxn id="2" idx="2"/>
            <a:endCxn id="6" idx="0"/>
          </p:cNvCxnSpPr>
          <p:nvPr/>
        </p:nvCxnSpPr>
        <p:spPr>
          <a:xfrm flipH="1">
            <a:off x="2019725" y="927834"/>
            <a:ext cx="2480267" cy="32932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86B009B0-DD69-8385-7FEB-61A54C8779DC}"/>
              </a:ext>
            </a:extLst>
          </p:cNvPr>
          <p:cNvCxnSpPr>
            <a:stCxn id="2" idx="2"/>
            <a:endCxn id="8" idx="0"/>
          </p:cNvCxnSpPr>
          <p:nvPr/>
        </p:nvCxnSpPr>
        <p:spPr>
          <a:xfrm flipH="1">
            <a:off x="2550781" y="927834"/>
            <a:ext cx="1949211" cy="48375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B52690C0-E597-0503-54E4-ABDF23F3DE10}"/>
              </a:ext>
            </a:extLst>
          </p:cNvPr>
          <p:cNvCxnSpPr>
            <a:stCxn id="2" idx="2"/>
            <a:endCxn id="7" idx="0"/>
          </p:cNvCxnSpPr>
          <p:nvPr/>
        </p:nvCxnSpPr>
        <p:spPr>
          <a:xfrm flipH="1">
            <a:off x="4111958" y="927834"/>
            <a:ext cx="388034" cy="34800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2BB28697-DCD3-E0AD-75BC-0C79C26CF747}"/>
              </a:ext>
            </a:extLst>
          </p:cNvPr>
          <p:cNvCxnSpPr>
            <a:stCxn id="2" idx="2"/>
            <a:endCxn id="10" idx="0"/>
          </p:cNvCxnSpPr>
          <p:nvPr/>
        </p:nvCxnSpPr>
        <p:spPr>
          <a:xfrm>
            <a:off x="4499992" y="927834"/>
            <a:ext cx="322353" cy="28519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FE539673-6CE4-6048-7D80-0D9B4AAFC199}"/>
              </a:ext>
            </a:extLst>
          </p:cNvPr>
          <p:cNvCxnSpPr>
            <a:cxnSpLocks/>
            <a:stCxn id="2" idx="2"/>
            <a:endCxn id="12" idx="0"/>
          </p:cNvCxnSpPr>
          <p:nvPr/>
        </p:nvCxnSpPr>
        <p:spPr>
          <a:xfrm>
            <a:off x="4499992" y="927834"/>
            <a:ext cx="3475996" cy="18658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AA0C70D4-19F1-5406-6DFA-B46772C11DB2}"/>
              </a:ext>
            </a:extLst>
          </p:cNvPr>
          <p:cNvCxnSpPr>
            <a:cxnSpLocks/>
            <a:stCxn id="2" idx="2"/>
            <a:endCxn id="11" idx="0"/>
          </p:cNvCxnSpPr>
          <p:nvPr/>
        </p:nvCxnSpPr>
        <p:spPr>
          <a:xfrm>
            <a:off x="4499992" y="927834"/>
            <a:ext cx="3384377" cy="4866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D2EEDA65-2C24-1F6F-5377-D69C4AD1DE82}"/>
              </a:ext>
            </a:extLst>
          </p:cNvPr>
          <p:cNvCxnSpPr>
            <a:stCxn id="2" idx="2"/>
            <a:endCxn id="9" idx="0"/>
          </p:cNvCxnSpPr>
          <p:nvPr/>
        </p:nvCxnSpPr>
        <p:spPr>
          <a:xfrm>
            <a:off x="4499992" y="927834"/>
            <a:ext cx="2923241" cy="32212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CasellaDiTesto 37">
            <a:extLst>
              <a:ext uri="{FF2B5EF4-FFF2-40B4-BE49-F238E27FC236}">
                <a16:creationId xmlns:a16="http://schemas.microsoft.com/office/drawing/2014/main" id="{BB1AF7FF-2CA1-5579-1A74-42F09335CD63}"/>
              </a:ext>
            </a:extLst>
          </p:cNvPr>
          <p:cNvSpPr txBox="1"/>
          <p:nvPr/>
        </p:nvSpPr>
        <p:spPr>
          <a:xfrm>
            <a:off x="5148064" y="5239389"/>
            <a:ext cx="1839423" cy="923330"/>
          </a:xfrm>
          <a:prstGeom prst="rect">
            <a:avLst/>
          </a:prstGeom>
          <a:noFill/>
          <a:ln w="28575">
            <a:solidFill>
              <a:srgbClr val="FF0000"/>
            </a:solidFill>
          </a:ln>
        </p:spPr>
        <p:txBody>
          <a:bodyPr wrap="square" rtlCol="0">
            <a:spAutoFit/>
          </a:bodyPr>
          <a:lstStyle/>
          <a:p>
            <a:pPr algn="ctr"/>
            <a:r>
              <a:rPr lang="it-IT" err="1">
                <a:latin typeface="Comic Sans MS" panose="030F0902030302020204" pitchFamily="66" charset="0"/>
              </a:rPr>
              <a:t>Pregnancy</a:t>
            </a:r>
            <a:r>
              <a:rPr lang="it-IT">
                <a:latin typeface="Comic Sans MS" panose="030F0902030302020204" pitchFamily="66" charset="0"/>
              </a:rPr>
              <a:t> </a:t>
            </a:r>
          </a:p>
          <a:p>
            <a:pPr algn="ctr"/>
            <a:r>
              <a:rPr lang="it-IT" err="1">
                <a:latin typeface="Comic Sans MS" panose="030F0902030302020204" pitchFamily="66" charset="0"/>
              </a:rPr>
              <a:t>Oral</a:t>
            </a:r>
            <a:r>
              <a:rPr lang="it-IT">
                <a:latin typeface="Comic Sans MS" panose="030F0902030302020204" pitchFamily="66" charset="0"/>
              </a:rPr>
              <a:t> </a:t>
            </a:r>
            <a:r>
              <a:rPr lang="it-IT" err="1">
                <a:latin typeface="Comic Sans MS" panose="030F0902030302020204" pitchFamily="66" charset="0"/>
              </a:rPr>
              <a:t>contraceptives</a:t>
            </a:r>
            <a:endParaRPr lang="it-IT">
              <a:latin typeface="Comic Sans MS" panose="030F0902030302020204" pitchFamily="66" charset="0"/>
            </a:endParaRPr>
          </a:p>
        </p:txBody>
      </p:sp>
      <p:cxnSp>
        <p:nvCxnSpPr>
          <p:cNvPr id="40" name="Connettore 2 39">
            <a:extLst>
              <a:ext uri="{FF2B5EF4-FFF2-40B4-BE49-F238E27FC236}">
                <a16:creationId xmlns:a16="http://schemas.microsoft.com/office/drawing/2014/main" id="{1ECE7D9D-3613-7279-4569-4CE7B87E825A}"/>
              </a:ext>
            </a:extLst>
          </p:cNvPr>
          <p:cNvCxnSpPr>
            <a:stCxn id="2" idx="2"/>
            <a:endCxn id="38" idx="0"/>
          </p:cNvCxnSpPr>
          <p:nvPr/>
        </p:nvCxnSpPr>
        <p:spPr>
          <a:xfrm>
            <a:off x="4499992" y="927834"/>
            <a:ext cx="1567784" cy="4311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297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CasellaDiTesto 2">
            <a:extLst>
              <a:ext uri="{FF2B5EF4-FFF2-40B4-BE49-F238E27FC236}">
                <a16:creationId xmlns:a16="http://schemas.microsoft.com/office/drawing/2014/main" id="{8085DFC4-8EF2-B24C-AC4D-506490AC1ABD}"/>
              </a:ext>
            </a:extLst>
          </p:cNvPr>
          <p:cNvSpPr txBox="1">
            <a:spLocks noChangeArrowheads="1"/>
          </p:cNvSpPr>
          <p:nvPr/>
        </p:nvSpPr>
        <p:spPr bwMode="auto">
          <a:xfrm>
            <a:off x="2946400" y="198497"/>
            <a:ext cx="6018213" cy="830997"/>
          </a:xfrm>
          <a:prstGeom prst="rect">
            <a:avLst/>
          </a:prstGeom>
          <a:solidFill>
            <a:srgbClr val="FFCB04"/>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a:latin typeface="Comic Sans MS" panose="030F0902030302020204" pitchFamily="66" charset="0"/>
              </a:rPr>
              <a:t>The pathogenesis of acquired thrombophilia is often multifactorial</a:t>
            </a:r>
          </a:p>
        </p:txBody>
      </p:sp>
      <p:pic>
        <p:nvPicPr>
          <p:cNvPr id="128002" name="Immagine 3">
            <a:extLst>
              <a:ext uri="{FF2B5EF4-FFF2-40B4-BE49-F238E27FC236}">
                <a16:creationId xmlns:a16="http://schemas.microsoft.com/office/drawing/2014/main" id="{1FFEB23D-B721-2C46-AFE8-E6A311B975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69863"/>
            <a:ext cx="2292350" cy="24669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28003" name="Immagine 1">
            <a:extLst>
              <a:ext uri="{FF2B5EF4-FFF2-40B4-BE49-F238E27FC236}">
                <a16:creationId xmlns:a16="http://schemas.microsoft.com/office/drawing/2014/main" id="{9DF25E6E-9882-0242-A82D-F34BB8C336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254500"/>
            <a:ext cx="3192463" cy="19827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8004" name="CasellaDiTesto 5">
            <a:extLst>
              <a:ext uri="{FF2B5EF4-FFF2-40B4-BE49-F238E27FC236}">
                <a16:creationId xmlns:a16="http://schemas.microsoft.com/office/drawing/2014/main" id="{03E3CD99-63A4-4D46-B31A-6615D4903BE9}"/>
              </a:ext>
            </a:extLst>
          </p:cNvPr>
          <p:cNvSpPr txBox="1">
            <a:spLocks noChangeArrowheads="1"/>
          </p:cNvSpPr>
          <p:nvPr/>
        </p:nvSpPr>
        <p:spPr bwMode="auto">
          <a:xfrm>
            <a:off x="364331" y="2269559"/>
            <a:ext cx="1903413" cy="295345"/>
          </a:xfrm>
          <a:prstGeom prst="rect">
            <a:avLst/>
          </a:prstGeom>
          <a:solidFill>
            <a:schemeClr val="bg1"/>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CARDIAC FAILURE</a:t>
            </a:r>
          </a:p>
        </p:txBody>
      </p:sp>
      <p:sp>
        <p:nvSpPr>
          <p:cNvPr id="128005" name="CasellaDiTesto 7">
            <a:extLst>
              <a:ext uri="{FF2B5EF4-FFF2-40B4-BE49-F238E27FC236}">
                <a16:creationId xmlns:a16="http://schemas.microsoft.com/office/drawing/2014/main" id="{E93E1D76-AD6C-7C45-96CD-0EFCB8F404E4}"/>
              </a:ext>
            </a:extLst>
          </p:cNvPr>
          <p:cNvSpPr txBox="1">
            <a:spLocks noChangeArrowheads="1"/>
          </p:cNvSpPr>
          <p:nvPr/>
        </p:nvSpPr>
        <p:spPr bwMode="auto">
          <a:xfrm>
            <a:off x="4284663" y="1196975"/>
            <a:ext cx="2879725" cy="82997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buFont typeface="Wingdings" pitchFamily="2" charset="2"/>
              <a:buChar char="§"/>
            </a:pPr>
            <a:r>
              <a:rPr lang="it-IT" altLang="it-IT" sz="2000" err="1">
                <a:latin typeface="Comic Sans MS" panose="030F0902030302020204" pitchFamily="66" charset="0"/>
              </a:rPr>
              <a:t>Stasis</a:t>
            </a:r>
            <a:endParaRPr lang="it-IT" altLang="it-IT" sz="2000">
              <a:latin typeface="Comic Sans MS" panose="030F0902030302020204" pitchFamily="66" charset="0"/>
            </a:endParaRPr>
          </a:p>
          <a:p>
            <a:pPr algn="ctr" eaLnBrk="1" hangingPunct="1">
              <a:lnSpc>
                <a:spcPts val="3000"/>
              </a:lnSpc>
              <a:buFont typeface="Wingdings" pitchFamily="2" charset="2"/>
              <a:buChar char="§"/>
            </a:pPr>
            <a:r>
              <a:rPr lang="it-IT" altLang="it-IT" sz="2000" err="1">
                <a:latin typeface="Comic Sans MS" panose="030F0902030302020204" pitchFamily="66" charset="0"/>
              </a:rPr>
              <a:t>Vascular</a:t>
            </a:r>
            <a:r>
              <a:rPr lang="it-IT" altLang="it-IT" sz="2000">
                <a:latin typeface="Comic Sans MS" panose="030F0902030302020204" pitchFamily="66" charset="0"/>
              </a:rPr>
              <a:t> </a:t>
            </a:r>
            <a:r>
              <a:rPr lang="it-IT" altLang="it-IT" sz="2000" err="1">
                <a:latin typeface="Comic Sans MS" panose="030F0902030302020204" pitchFamily="66" charset="0"/>
              </a:rPr>
              <a:t>lesion</a:t>
            </a:r>
            <a:endParaRPr lang="it-IT" altLang="it-IT" sz="2000">
              <a:latin typeface="Comic Sans MS" panose="030F0902030302020204" pitchFamily="66" charset="0"/>
            </a:endParaRPr>
          </a:p>
        </p:txBody>
      </p:sp>
      <p:cxnSp>
        <p:nvCxnSpPr>
          <p:cNvPr id="10" name="Connettore 2 9">
            <a:extLst>
              <a:ext uri="{FF2B5EF4-FFF2-40B4-BE49-F238E27FC236}">
                <a16:creationId xmlns:a16="http://schemas.microsoft.com/office/drawing/2014/main" id="{E3C46B76-5FD7-0449-894F-3D17D677012B}"/>
              </a:ext>
            </a:extLst>
          </p:cNvPr>
          <p:cNvCxnSpPr>
            <a:cxnSpLocks noChangeShapeType="1"/>
            <a:stCxn id="128002" idx="3"/>
            <a:endCxn id="128005" idx="1"/>
          </p:cNvCxnSpPr>
          <p:nvPr/>
        </p:nvCxnSpPr>
        <p:spPr bwMode="auto">
          <a:xfrm>
            <a:off x="2543175" y="1403351"/>
            <a:ext cx="1741488" cy="20861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Connettore 2 11">
            <a:extLst>
              <a:ext uri="{FF2B5EF4-FFF2-40B4-BE49-F238E27FC236}">
                <a16:creationId xmlns:a16="http://schemas.microsoft.com/office/drawing/2014/main" id="{ACFC17C7-025A-C94A-9173-90AF0C86CA1C}"/>
              </a:ext>
            </a:extLst>
          </p:cNvPr>
          <p:cNvCxnSpPr>
            <a:cxnSpLocks noChangeShapeType="1"/>
            <a:stCxn id="128003" idx="3"/>
            <a:endCxn id="128005" idx="1"/>
          </p:cNvCxnSpPr>
          <p:nvPr/>
        </p:nvCxnSpPr>
        <p:spPr bwMode="auto">
          <a:xfrm flipV="1">
            <a:off x="3516313" y="1611961"/>
            <a:ext cx="768350" cy="363393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28008" name="Picture 3">
            <a:extLst>
              <a:ext uri="{FF2B5EF4-FFF2-40B4-BE49-F238E27FC236}">
                <a16:creationId xmlns:a16="http://schemas.microsoft.com/office/drawing/2014/main" id="{A6F6659A-6005-7E48-8A75-44812BB0F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113" y="2349500"/>
            <a:ext cx="1590675" cy="20828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28009" name="Immagine 13">
            <a:extLst>
              <a:ext uri="{FF2B5EF4-FFF2-40B4-BE49-F238E27FC236}">
                <a16:creationId xmlns:a16="http://schemas.microsoft.com/office/drawing/2014/main" id="{FE053783-DF24-C94A-B8F8-9383ABBD846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2559050"/>
            <a:ext cx="2468562" cy="17732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8010" name="CasellaDiTesto 14">
            <a:extLst>
              <a:ext uri="{FF2B5EF4-FFF2-40B4-BE49-F238E27FC236}">
                <a16:creationId xmlns:a16="http://schemas.microsoft.com/office/drawing/2014/main" id="{F583CE33-BBB0-6B4C-8491-834F9405C243}"/>
              </a:ext>
            </a:extLst>
          </p:cNvPr>
          <p:cNvSpPr txBox="1">
            <a:spLocks noChangeArrowheads="1"/>
          </p:cNvSpPr>
          <p:nvPr/>
        </p:nvSpPr>
        <p:spPr bwMode="auto">
          <a:xfrm>
            <a:off x="3779912" y="5013325"/>
            <a:ext cx="5184701" cy="114415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800"/>
              </a:lnSpc>
              <a:buFont typeface="Wingdings" pitchFamily="2" charset="2"/>
              <a:buChar char="§"/>
            </a:pPr>
            <a:r>
              <a:rPr lang="en-US" altLang="it-IT" sz="2000">
                <a:latin typeface="Comic Sans MS" panose="030F0902030302020204" pitchFamily="66" charset="0"/>
              </a:rPr>
              <a:t>Increased hepatic synthesis of coagulation factors</a:t>
            </a:r>
          </a:p>
          <a:p>
            <a:pPr algn="ctr" eaLnBrk="1" hangingPunct="1">
              <a:lnSpc>
                <a:spcPts val="2800"/>
              </a:lnSpc>
              <a:buFont typeface="Wingdings" pitchFamily="2" charset="2"/>
              <a:buChar char="§"/>
            </a:pPr>
            <a:r>
              <a:rPr lang="en-US" altLang="it-IT" sz="2000">
                <a:latin typeface="Comic Sans MS" panose="030F0902030302020204" pitchFamily="66" charset="0"/>
              </a:rPr>
              <a:t>Reduced synthesis of anticoagulants</a:t>
            </a:r>
          </a:p>
        </p:txBody>
      </p:sp>
      <p:cxnSp>
        <p:nvCxnSpPr>
          <p:cNvPr id="17" name="Connettore 2 16">
            <a:extLst>
              <a:ext uri="{FF2B5EF4-FFF2-40B4-BE49-F238E27FC236}">
                <a16:creationId xmlns:a16="http://schemas.microsoft.com/office/drawing/2014/main" id="{85691807-3121-594E-AEF7-BE7AF38A6E6E}"/>
              </a:ext>
            </a:extLst>
          </p:cNvPr>
          <p:cNvCxnSpPr>
            <a:cxnSpLocks noChangeShapeType="1"/>
            <a:stCxn id="128008" idx="2"/>
            <a:endCxn id="128010" idx="0"/>
          </p:cNvCxnSpPr>
          <p:nvPr/>
        </p:nvCxnSpPr>
        <p:spPr bwMode="auto">
          <a:xfrm>
            <a:off x="5505451" y="4432300"/>
            <a:ext cx="866812" cy="58102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Connettore 2 18">
            <a:extLst>
              <a:ext uri="{FF2B5EF4-FFF2-40B4-BE49-F238E27FC236}">
                <a16:creationId xmlns:a16="http://schemas.microsoft.com/office/drawing/2014/main" id="{055801F1-570F-B244-B743-6A12573F7A11}"/>
              </a:ext>
            </a:extLst>
          </p:cNvPr>
          <p:cNvCxnSpPr>
            <a:cxnSpLocks noChangeShapeType="1"/>
            <a:stCxn id="128009" idx="2"/>
            <a:endCxn id="128010" idx="0"/>
          </p:cNvCxnSpPr>
          <p:nvPr/>
        </p:nvCxnSpPr>
        <p:spPr bwMode="auto">
          <a:xfrm flipH="1">
            <a:off x="6372263" y="4332288"/>
            <a:ext cx="1378706" cy="681037"/>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8013" name="CasellaDiTesto 19">
            <a:extLst>
              <a:ext uri="{FF2B5EF4-FFF2-40B4-BE49-F238E27FC236}">
                <a16:creationId xmlns:a16="http://schemas.microsoft.com/office/drawing/2014/main" id="{DD0FFF0E-2111-784D-A1B1-D38DF4E82CF5}"/>
              </a:ext>
            </a:extLst>
          </p:cNvPr>
          <p:cNvSpPr txBox="1">
            <a:spLocks noChangeArrowheads="1"/>
          </p:cNvSpPr>
          <p:nvPr/>
        </p:nvSpPr>
        <p:spPr bwMode="auto">
          <a:xfrm>
            <a:off x="4037013" y="4005263"/>
            <a:ext cx="1471612" cy="307975"/>
          </a:xfrm>
          <a:prstGeom prst="rect">
            <a:avLst/>
          </a:prstGeom>
          <a:solidFill>
            <a:schemeClr val="bg1"/>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PREGNANCY</a:t>
            </a:r>
          </a:p>
        </p:txBody>
      </p:sp>
      <p:sp>
        <p:nvSpPr>
          <p:cNvPr id="128014" name="CasellaDiTesto 20">
            <a:extLst>
              <a:ext uri="{FF2B5EF4-FFF2-40B4-BE49-F238E27FC236}">
                <a16:creationId xmlns:a16="http://schemas.microsoft.com/office/drawing/2014/main" id="{A9514BBD-E70E-844A-B404-ACFD59FF32F0}"/>
              </a:ext>
            </a:extLst>
          </p:cNvPr>
          <p:cNvSpPr txBox="1">
            <a:spLocks noChangeArrowheads="1"/>
          </p:cNvSpPr>
          <p:nvPr/>
        </p:nvSpPr>
        <p:spPr bwMode="auto">
          <a:xfrm>
            <a:off x="6948488" y="3716338"/>
            <a:ext cx="1946275" cy="523220"/>
          </a:xfrm>
          <a:prstGeom prst="rect">
            <a:avLst/>
          </a:prstGeom>
          <a:solidFill>
            <a:schemeClr val="bg1"/>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ORAL CONTRACEPTIVES </a:t>
            </a:r>
          </a:p>
        </p:txBody>
      </p:sp>
      <p:pic>
        <p:nvPicPr>
          <p:cNvPr id="128015" name="Picture 8">
            <a:extLst>
              <a:ext uri="{FF2B5EF4-FFF2-40B4-BE49-F238E27FC236}">
                <a16:creationId xmlns:a16="http://schemas.microsoft.com/office/drawing/2014/main" id="{E3A93F75-67F5-DA4A-8733-0D72302B49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138" y="2787650"/>
            <a:ext cx="2057400" cy="17208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8016" name="CasellaDiTesto 22">
            <a:extLst>
              <a:ext uri="{FF2B5EF4-FFF2-40B4-BE49-F238E27FC236}">
                <a16:creationId xmlns:a16="http://schemas.microsoft.com/office/drawing/2014/main" id="{CFA19DBE-7FA1-2E4A-9816-99D8F61BC1CB}"/>
              </a:ext>
            </a:extLst>
          </p:cNvPr>
          <p:cNvSpPr txBox="1">
            <a:spLocks noChangeArrowheads="1"/>
          </p:cNvSpPr>
          <p:nvPr/>
        </p:nvSpPr>
        <p:spPr bwMode="auto">
          <a:xfrm>
            <a:off x="1763713" y="4352925"/>
            <a:ext cx="1182687" cy="307975"/>
          </a:xfrm>
          <a:prstGeom prst="rect">
            <a:avLst/>
          </a:prstGeom>
          <a:solidFill>
            <a:schemeClr val="bg1"/>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TRAUMA</a:t>
            </a:r>
          </a:p>
        </p:txBody>
      </p:sp>
      <p:sp>
        <p:nvSpPr>
          <p:cNvPr id="128017" name="CasellaDiTesto 1">
            <a:extLst>
              <a:ext uri="{FF2B5EF4-FFF2-40B4-BE49-F238E27FC236}">
                <a16:creationId xmlns:a16="http://schemas.microsoft.com/office/drawing/2014/main" id="{10E126C5-D3C3-D746-826D-8CDA3F494932}"/>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Immagine 1" descr="Schermata 2018-09-17 alle 10.26.40.png">
            <a:extLst>
              <a:ext uri="{FF2B5EF4-FFF2-40B4-BE49-F238E27FC236}">
                <a16:creationId xmlns:a16="http://schemas.microsoft.com/office/drawing/2014/main" id="{A33FE212-1804-5A41-9597-86D42A2CE7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96888"/>
            <a:ext cx="7119938" cy="56689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66BE1193-3E28-6E4D-8A05-A1A89ED41B2A}"/>
              </a:ext>
            </a:extLst>
          </p:cNvPr>
          <p:cNvSpPr>
            <a:spLocks noChangeArrowheads="1"/>
          </p:cNvSpPr>
          <p:nvPr/>
        </p:nvSpPr>
        <p:spPr bwMode="auto">
          <a:xfrm>
            <a:off x="457200" y="4508500"/>
            <a:ext cx="6337300" cy="1512888"/>
          </a:xfrm>
          <a:prstGeom prst="rect">
            <a:avLst/>
          </a:prstGeom>
          <a:solidFill>
            <a:srgbClr val="FF0000">
              <a:alpha val="20000"/>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4" name="Rettangolo 3">
            <a:extLst>
              <a:ext uri="{FF2B5EF4-FFF2-40B4-BE49-F238E27FC236}">
                <a16:creationId xmlns:a16="http://schemas.microsoft.com/office/drawing/2014/main" id="{1C5C3BA1-C481-444A-8138-BAFFD8FB8B8B}"/>
              </a:ext>
            </a:extLst>
          </p:cNvPr>
          <p:cNvSpPr>
            <a:spLocks noChangeArrowheads="1"/>
          </p:cNvSpPr>
          <p:nvPr/>
        </p:nvSpPr>
        <p:spPr bwMode="auto">
          <a:xfrm>
            <a:off x="488950" y="2235200"/>
            <a:ext cx="3784600" cy="361950"/>
          </a:xfrm>
          <a:prstGeom prst="rect">
            <a:avLst/>
          </a:prstGeom>
          <a:solidFill>
            <a:srgbClr val="FF0000">
              <a:alpha val="20000"/>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pic>
        <p:nvPicPr>
          <p:cNvPr id="129028" name="Immagine 5">
            <a:extLst>
              <a:ext uri="{FF2B5EF4-FFF2-40B4-BE49-F238E27FC236}">
                <a16:creationId xmlns:a16="http://schemas.microsoft.com/office/drawing/2014/main" id="{BCFA0386-320E-7246-81A7-040DE56FD9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87313"/>
            <a:ext cx="3384550" cy="14700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9029" name="CasellaDiTesto 1">
            <a:extLst>
              <a:ext uri="{FF2B5EF4-FFF2-40B4-BE49-F238E27FC236}">
                <a16:creationId xmlns:a16="http://schemas.microsoft.com/office/drawing/2014/main" id="{7FB91709-5D5F-E448-A9BB-E89F036240B8}"/>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Immagine 2" descr="Schermata 2018-09-17 alle 10.10.53.png">
            <a:extLst>
              <a:ext uri="{FF2B5EF4-FFF2-40B4-BE49-F238E27FC236}">
                <a16:creationId xmlns:a16="http://schemas.microsoft.com/office/drawing/2014/main" id="{CB90E4D0-0AF0-A64F-B66E-51953C1DF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88913"/>
            <a:ext cx="7920038" cy="5969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Ovale 3">
            <a:extLst>
              <a:ext uri="{FF2B5EF4-FFF2-40B4-BE49-F238E27FC236}">
                <a16:creationId xmlns:a16="http://schemas.microsoft.com/office/drawing/2014/main" id="{FE06228E-E412-224F-83C7-BAF60770472D}"/>
              </a:ext>
            </a:extLst>
          </p:cNvPr>
          <p:cNvSpPr>
            <a:spLocks noChangeArrowheads="1"/>
          </p:cNvSpPr>
          <p:nvPr/>
        </p:nvSpPr>
        <p:spPr bwMode="auto">
          <a:xfrm>
            <a:off x="6084888" y="981075"/>
            <a:ext cx="1943100" cy="1727200"/>
          </a:xfrm>
          <a:prstGeom prst="ellipse">
            <a:avLst/>
          </a:prstGeom>
          <a:noFill/>
          <a:ln w="28575">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it-IT">
              <a:solidFill>
                <a:schemeClr val="lt1"/>
              </a:solidFill>
              <a:latin typeface="+mn-lt"/>
              <a:ea typeface="+mn-ea"/>
            </a:endParaRPr>
          </a:p>
        </p:txBody>
      </p:sp>
      <p:sp>
        <p:nvSpPr>
          <p:cNvPr id="5" name="Freccia sinistra 4">
            <a:extLst>
              <a:ext uri="{FF2B5EF4-FFF2-40B4-BE49-F238E27FC236}">
                <a16:creationId xmlns:a16="http://schemas.microsoft.com/office/drawing/2014/main" id="{7CA55380-3BD4-5E45-9C12-635FD1E54AAF}"/>
              </a:ext>
            </a:extLst>
          </p:cNvPr>
          <p:cNvSpPr/>
          <p:nvPr/>
        </p:nvSpPr>
        <p:spPr>
          <a:xfrm>
            <a:off x="8172400" y="1124744"/>
            <a:ext cx="648072" cy="1440160"/>
          </a:xfrm>
          <a:prstGeom prst="lef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30054" name="CasellaDiTesto 1">
            <a:extLst>
              <a:ext uri="{FF2B5EF4-FFF2-40B4-BE49-F238E27FC236}">
                <a16:creationId xmlns:a16="http://schemas.microsoft.com/office/drawing/2014/main" id="{65E7C139-1C4E-474D-91FE-84854214D593}"/>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ABE5BD0C-D848-85D1-0CEA-CF1E0001EEC4}"/>
              </a:ext>
            </a:extLst>
          </p:cNvPr>
          <p:cNvSpPr txBox="1"/>
          <p:nvPr/>
        </p:nvSpPr>
        <p:spPr>
          <a:xfrm>
            <a:off x="683568" y="147232"/>
            <a:ext cx="7992888" cy="852413"/>
          </a:xfrm>
          <a:prstGeom prst="rect">
            <a:avLst/>
          </a:prstGeom>
          <a:noFill/>
          <a:ln w="28575">
            <a:solidFill>
              <a:srgbClr val="FF0000"/>
            </a:solidFill>
          </a:ln>
        </p:spPr>
        <p:txBody>
          <a:bodyPr wrap="square" rtlCol="0">
            <a:spAutoFit/>
          </a:bodyPr>
          <a:lstStyle/>
          <a:p>
            <a:pPr algn="ctr">
              <a:lnSpc>
                <a:spcPts val="3080"/>
              </a:lnSpc>
            </a:pPr>
            <a:r>
              <a:rPr lang="en-US" sz="2000">
                <a:latin typeface="Comic Sans MS" panose="030F0902030302020204" pitchFamily="66" charset="0"/>
              </a:rPr>
              <a:t>A </a:t>
            </a:r>
            <a:r>
              <a:rPr lang="en-US" sz="2000" b="1">
                <a:solidFill>
                  <a:srgbClr val="FF0000"/>
                </a:solidFill>
                <a:latin typeface="Comic Sans MS" panose="030F0902030302020204" pitchFamily="66" charset="0"/>
              </a:rPr>
              <a:t>thrombus</a:t>
            </a:r>
            <a:r>
              <a:rPr lang="en-US" sz="2000">
                <a:latin typeface="Comic Sans MS" panose="030F0902030302020204" pitchFamily="66" charset="0"/>
              </a:rPr>
              <a:t> is a solid mass, made up of the normal constituents of blood, that forms inside a blood vessel</a:t>
            </a:r>
          </a:p>
        </p:txBody>
      </p:sp>
      <p:sp>
        <p:nvSpPr>
          <p:cNvPr id="4" name="CasellaDiTesto 3">
            <a:extLst>
              <a:ext uri="{FF2B5EF4-FFF2-40B4-BE49-F238E27FC236}">
                <a16:creationId xmlns:a16="http://schemas.microsoft.com/office/drawing/2014/main" id="{222720AB-B499-AA6A-F522-B488D8424D44}"/>
              </a:ext>
            </a:extLst>
          </p:cNvPr>
          <p:cNvSpPr txBox="1"/>
          <p:nvPr/>
        </p:nvSpPr>
        <p:spPr>
          <a:xfrm>
            <a:off x="611560" y="1124744"/>
            <a:ext cx="7992888" cy="461665"/>
          </a:xfrm>
          <a:prstGeom prst="rect">
            <a:avLst/>
          </a:prstGeom>
          <a:noFill/>
        </p:spPr>
        <p:txBody>
          <a:bodyPr wrap="square" rtlCol="0">
            <a:spAutoFit/>
          </a:bodyPr>
          <a:lstStyle/>
          <a:p>
            <a:pPr algn="ctr"/>
            <a:r>
              <a:rPr lang="en-US" sz="2400">
                <a:latin typeface="Comic Sans MS" panose="030F0902030302020204" pitchFamily="66" charset="0"/>
              </a:rPr>
              <a:t>There are two main types of blood vessels</a:t>
            </a:r>
          </a:p>
        </p:txBody>
      </p:sp>
      <p:pic>
        <p:nvPicPr>
          <p:cNvPr id="6" name="Immagine 5" descr="Immagine che contiene diagramma&#10;&#10;Descrizione generata automaticamente">
            <a:extLst>
              <a:ext uri="{FF2B5EF4-FFF2-40B4-BE49-F238E27FC236}">
                <a16:creationId xmlns:a16="http://schemas.microsoft.com/office/drawing/2014/main" id="{D56C6451-8536-18FC-02F7-FAB78E175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268" y="1628800"/>
            <a:ext cx="6423471" cy="3204142"/>
          </a:xfrm>
          <a:prstGeom prst="rect">
            <a:avLst/>
          </a:prstGeom>
          <a:ln w="28575">
            <a:solidFill>
              <a:srgbClr val="FF0000"/>
            </a:solidFill>
          </a:ln>
        </p:spPr>
      </p:pic>
      <p:sp>
        <p:nvSpPr>
          <p:cNvPr id="7" name="CasellaDiTesto 6">
            <a:extLst>
              <a:ext uri="{FF2B5EF4-FFF2-40B4-BE49-F238E27FC236}">
                <a16:creationId xmlns:a16="http://schemas.microsoft.com/office/drawing/2014/main" id="{A449D3DD-CFF0-5C79-2D13-AA4D3736E89D}"/>
              </a:ext>
            </a:extLst>
          </p:cNvPr>
          <p:cNvSpPr txBox="1"/>
          <p:nvPr/>
        </p:nvSpPr>
        <p:spPr>
          <a:xfrm>
            <a:off x="395536" y="5014917"/>
            <a:ext cx="8424936" cy="1200329"/>
          </a:xfrm>
          <a:prstGeom prst="rect">
            <a:avLst/>
          </a:prstGeom>
          <a:noFill/>
          <a:ln w="28575">
            <a:solidFill>
              <a:srgbClr val="FF0000"/>
            </a:solidFill>
          </a:ln>
        </p:spPr>
        <p:txBody>
          <a:bodyPr wrap="square" rtlCol="0">
            <a:spAutoFit/>
          </a:bodyPr>
          <a:lstStyle/>
          <a:p>
            <a:pPr algn="ctr"/>
            <a:r>
              <a:rPr lang="en-US" sz="2400" b="1">
                <a:solidFill>
                  <a:srgbClr val="FF0000"/>
                </a:solidFill>
                <a:latin typeface="Comic Sans MS" panose="030F0902030302020204" pitchFamily="66" charset="0"/>
              </a:rPr>
              <a:t>Question</a:t>
            </a:r>
            <a:r>
              <a:rPr lang="en-US" sz="2400">
                <a:latin typeface="Comic Sans MS" panose="030F0902030302020204" pitchFamily="66" charset="0"/>
              </a:rPr>
              <a:t>: Are the thrombi that form inside the arteries the same as those that form in the veins?</a:t>
            </a:r>
          </a:p>
          <a:p>
            <a:pPr algn="ctr"/>
            <a:r>
              <a:rPr lang="en-US" sz="2400" b="1">
                <a:solidFill>
                  <a:srgbClr val="FF0000"/>
                </a:solidFill>
                <a:latin typeface="Comic Sans MS" panose="030F0902030302020204" pitchFamily="66" charset="0"/>
              </a:rPr>
              <a:t>Answer</a:t>
            </a:r>
            <a:r>
              <a:rPr lang="en-US" sz="2400">
                <a:latin typeface="Comic Sans MS" panose="030F0902030302020204" pitchFamily="66" charset="0"/>
              </a:rPr>
              <a:t>: no, they are quite different</a:t>
            </a:r>
          </a:p>
        </p:txBody>
      </p:sp>
    </p:spTree>
    <p:extLst>
      <p:ext uri="{BB962C8B-B14F-4D97-AF65-F5344CB8AC3E}">
        <p14:creationId xmlns:p14="http://schemas.microsoft.com/office/powerpoint/2010/main" val="25609067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emostasis &amp; haemostasis process">
            <a:extLst>
              <a:ext uri="{FF2B5EF4-FFF2-40B4-BE49-F238E27FC236}">
                <a16:creationId xmlns:a16="http://schemas.microsoft.com/office/drawing/2014/main" id="{891F9F8A-951C-B688-A2BC-0316F662D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88" y="184974"/>
            <a:ext cx="7557025" cy="425213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08FC5352-D5FA-1CFA-13AB-C1D073032800}"/>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EMOSTASI</a:t>
            </a:r>
          </a:p>
        </p:txBody>
      </p:sp>
      <p:sp>
        <p:nvSpPr>
          <p:cNvPr id="3" name="CasellaDiTesto 2">
            <a:extLst>
              <a:ext uri="{FF2B5EF4-FFF2-40B4-BE49-F238E27FC236}">
                <a16:creationId xmlns:a16="http://schemas.microsoft.com/office/drawing/2014/main" id="{7C8D2C2B-5332-FF43-1CC0-84A3F43D6AA9}"/>
              </a:ext>
            </a:extLst>
          </p:cNvPr>
          <p:cNvSpPr txBox="1"/>
          <p:nvPr/>
        </p:nvSpPr>
        <p:spPr>
          <a:xfrm>
            <a:off x="1060866" y="4804624"/>
            <a:ext cx="7022268" cy="1262846"/>
          </a:xfrm>
          <a:prstGeom prst="rect">
            <a:avLst/>
          </a:prstGeom>
          <a:noFill/>
          <a:ln w="28575">
            <a:solidFill>
              <a:srgbClr val="FF0000"/>
            </a:solidFill>
          </a:ln>
        </p:spPr>
        <p:txBody>
          <a:bodyPr wrap="square" rtlCol="0">
            <a:spAutoFit/>
          </a:bodyPr>
          <a:lstStyle/>
          <a:p>
            <a:pPr algn="ctr">
              <a:lnSpc>
                <a:spcPts val="3080"/>
              </a:lnSpc>
            </a:pPr>
            <a:r>
              <a:rPr lang="en-US" sz="2400">
                <a:latin typeface="Comic Sans MS" panose="030F0902030302020204" pitchFamily="66" charset="0"/>
              </a:rPr>
              <a:t>The various stages of thrombus formation repeat those that occur in the normal process of hemostasis</a:t>
            </a:r>
          </a:p>
        </p:txBody>
      </p:sp>
      <p:sp>
        <p:nvSpPr>
          <p:cNvPr id="4" name="Ovale 3">
            <a:extLst>
              <a:ext uri="{FF2B5EF4-FFF2-40B4-BE49-F238E27FC236}">
                <a16:creationId xmlns:a16="http://schemas.microsoft.com/office/drawing/2014/main" id="{59B8C10A-CC76-DF84-C0F3-9C422CEEBAA5}"/>
              </a:ext>
            </a:extLst>
          </p:cNvPr>
          <p:cNvSpPr/>
          <p:nvPr/>
        </p:nvSpPr>
        <p:spPr>
          <a:xfrm>
            <a:off x="2312185" y="1700808"/>
            <a:ext cx="431800" cy="379412"/>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1</a:t>
            </a:r>
          </a:p>
        </p:txBody>
      </p:sp>
      <p:sp>
        <p:nvSpPr>
          <p:cNvPr id="5" name="Ovale 4">
            <a:extLst>
              <a:ext uri="{FF2B5EF4-FFF2-40B4-BE49-F238E27FC236}">
                <a16:creationId xmlns:a16="http://schemas.microsoft.com/office/drawing/2014/main" id="{B1BF4C42-0475-41C5-84CB-65B937BAB6EC}"/>
              </a:ext>
            </a:extLst>
          </p:cNvPr>
          <p:cNvSpPr/>
          <p:nvPr/>
        </p:nvSpPr>
        <p:spPr>
          <a:xfrm>
            <a:off x="3994151" y="1700808"/>
            <a:ext cx="433387" cy="379412"/>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2</a:t>
            </a:r>
          </a:p>
        </p:txBody>
      </p:sp>
    </p:spTree>
    <p:extLst>
      <p:ext uri="{BB962C8B-B14F-4D97-AF65-F5344CB8AC3E}">
        <p14:creationId xmlns:p14="http://schemas.microsoft.com/office/powerpoint/2010/main" val="2874058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1060CA56-B861-2A17-9A2C-9F408F485548}"/>
              </a:ext>
            </a:extLst>
          </p:cNvPr>
          <p:cNvSpPr>
            <a:spLocks noChangeArrowheads="1"/>
          </p:cNvSpPr>
          <p:nvPr/>
        </p:nvSpPr>
        <p:spPr bwMode="auto">
          <a:xfrm>
            <a:off x="179388" y="188913"/>
            <a:ext cx="8713787" cy="649287"/>
          </a:xfrm>
          <a:prstGeom prst="rect">
            <a:avLst/>
          </a:prstGeom>
          <a:solidFill>
            <a:srgbClr val="000090">
              <a:alpha val="10196"/>
            </a:srgbClr>
          </a:solidFill>
          <a:ln w="28575">
            <a:solidFill>
              <a:srgbClr val="FF0000"/>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it-IT" altLang="it-IT" sz="2800" b="1">
                <a:solidFill>
                  <a:srgbClr val="000000"/>
                </a:solidFill>
                <a:latin typeface="Comic Sans MS" panose="030F0902030302020204" pitchFamily="66" charset="0"/>
              </a:rPr>
              <a:t>THROMBUS FORMATION AND EVOLUTION</a:t>
            </a:r>
          </a:p>
        </p:txBody>
      </p:sp>
      <p:sp>
        <p:nvSpPr>
          <p:cNvPr id="3" name="CasellaDiTesto 1">
            <a:extLst>
              <a:ext uri="{FF2B5EF4-FFF2-40B4-BE49-F238E27FC236}">
                <a16:creationId xmlns:a16="http://schemas.microsoft.com/office/drawing/2014/main" id="{93350061-F168-756C-FF52-A4052DF9C148}"/>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4" name="CasellaDiTesto 3">
            <a:extLst>
              <a:ext uri="{FF2B5EF4-FFF2-40B4-BE49-F238E27FC236}">
                <a16:creationId xmlns:a16="http://schemas.microsoft.com/office/drawing/2014/main" id="{F17EE510-8E77-BEB9-A763-8F99C5A522E6}"/>
              </a:ext>
            </a:extLst>
          </p:cNvPr>
          <p:cNvSpPr txBox="1"/>
          <p:nvPr/>
        </p:nvSpPr>
        <p:spPr>
          <a:xfrm>
            <a:off x="395536" y="1268760"/>
            <a:ext cx="2880320" cy="1323439"/>
          </a:xfrm>
          <a:prstGeom prst="rect">
            <a:avLst/>
          </a:prstGeom>
          <a:noFill/>
          <a:ln w="28575">
            <a:solidFill>
              <a:srgbClr val="FF0000"/>
            </a:solidFill>
          </a:ln>
        </p:spPr>
        <p:txBody>
          <a:bodyPr wrap="square" rtlCol="0">
            <a:spAutoFit/>
          </a:bodyPr>
          <a:lstStyle/>
          <a:p>
            <a:pPr algn="ctr"/>
            <a:r>
              <a:rPr lang="en-US" sz="2000" b="1">
                <a:solidFill>
                  <a:srgbClr val="000000"/>
                </a:solidFill>
                <a:latin typeface="Comic Sans MS" charset="0"/>
              </a:rPr>
              <a:t>1) FIRST STAGE</a:t>
            </a:r>
            <a:r>
              <a:rPr lang="en-US" sz="2000">
                <a:solidFill>
                  <a:srgbClr val="000000"/>
                </a:solidFill>
                <a:latin typeface="Comic Sans MS" charset="0"/>
              </a:rPr>
              <a:t>: deposition of platelets on the (inner) surface of a vessel</a:t>
            </a:r>
          </a:p>
        </p:txBody>
      </p:sp>
      <p:sp>
        <p:nvSpPr>
          <p:cNvPr id="5" name="CasellaDiTesto 4">
            <a:extLst>
              <a:ext uri="{FF2B5EF4-FFF2-40B4-BE49-F238E27FC236}">
                <a16:creationId xmlns:a16="http://schemas.microsoft.com/office/drawing/2014/main" id="{0E3ACC38-3D44-24C5-9EDB-8C35A904CA8E}"/>
              </a:ext>
            </a:extLst>
          </p:cNvPr>
          <p:cNvSpPr txBox="1"/>
          <p:nvPr/>
        </p:nvSpPr>
        <p:spPr>
          <a:xfrm>
            <a:off x="395536" y="3140968"/>
            <a:ext cx="3096344" cy="1015919"/>
          </a:xfrm>
          <a:prstGeom prst="rect">
            <a:avLst/>
          </a:prstGeom>
          <a:solidFill>
            <a:srgbClr val="FFC000"/>
          </a:solidFill>
          <a:ln w="28575">
            <a:solidFill>
              <a:srgbClr val="FF0000"/>
            </a:solidFill>
          </a:ln>
        </p:spPr>
        <p:txBody>
          <a:bodyPr wrap="square" rtlCol="0">
            <a:spAutoFit/>
          </a:bodyPr>
          <a:lstStyle/>
          <a:p>
            <a:pPr algn="ctr" eaLnBrk="1" hangingPunct="1">
              <a:lnSpc>
                <a:spcPts val="2000"/>
              </a:lnSpc>
              <a:spcBef>
                <a:spcPct val="50000"/>
              </a:spcBef>
              <a:defRPr/>
            </a:pPr>
            <a:r>
              <a:rPr lang="it-IT" sz="2000" b="1">
                <a:solidFill>
                  <a:srgbClr val="000000"/>
                </a:solidFill>
                <a:latin typeface="Comic Sans MS" charset="0"/>
              </a:rPr>
              <a:t>PLATELET THROMBUS or </a:t>
            </a:r>
          </a:p>
          <a:p>
            <a:pPr algn="ctr" eaLnBrk="1" hangingPunct="1">
              <a:lnSpc>
                <a:spcPts val="2000"/>
              </a:lnSpc>
              <a:spcBef>
                <a:spcPct val="50000"/>
              </a:spcBef>
              <a:defRPr/>
            </a:pPr>
            <a:r>
              <a:rPr lang="it-IT" sz="2000" b="1">
                <a:solidFill>
                  <a:srgbClr val="000000"/>
                </a:solidFill>
                <a:latin typeface="Comic Sans MS" charset="0"/>
              </a:rPr>
              <a:t>WHITE THROMBUS</a:t>
            </a:r>
          </a:p>
        </p:txBody>
      </p:sp>
      <p:sp>
        <p:nvSpPr>
          <p:cNvPr id="6" name="CasellaDiTesto 5">
            <a:extLst>
              <a:ext uri="{FF2B5EF4-FFF2-40B4-BE49-F238E27FC236}">
                <a16:creationId xmlns:a16="http://schemas.microsoft.com/office/drawing/2014/main" id="{9AF60F4A-F22C-2CF8-B59C-7A138F2BD781}"/>
              </a:ext>
            </a:extLst>
          </p:cNvPr>
          <p:cNvSpPr txBox="1"/>
          <p:nvPr/>
        </p:nvSpPr>
        <p:spPr>
          <a:xfrm>
            <a:off x="3491880" y="1124744"/>
            <a:ext cx="5256584" cy="1477328"/>
          </a:xfrm>
          <a:prstGeom prst="rect">
            <a:avLst/>
          </a:prstGeom>
          <a:noFill/>
          <a:ln w="28575">
            <a:solidFill>
              <a:srgbClr val="FF0000"/>
            </a:solidFill>
          </a:ln>
        </p:spPr>
        <p:txBody>
          <a:bodyPr wrap="square" rtlCol="0">
            <a:spAutoFit/>
          </a:bodyPr>
          <a:lstStyle/>
          <a:p>
            <a:pPr algn="ctr" eaLnBrk="1" hangingPunct="1">
              <a:spcBef>
                <a:spcPct val="50000"/>
              </a:spcBef>
              <a:defRPr/>
            </a:pPr>
            <a:r>
              <a:rPr lang="en-US" sz="2000" b="1">
                <a:solidFill>
                  <a:srgbClr val="000000"/>
                </a:solidFill>
                <a:latin typeface="Comic Sans MS" charset="0"/>
              </a:rPr>
              <a:t>2) SECOND STAGE</a:t>
            </a:r>
            <a:r>
              <a:rPr lang="en-US" sz="2000">
                <a:solidFill>
                  <a:srgbClr val="000000"/>
                </a:solidFill>
                <a:latin typeface="Comic Sans MS" charset="0"/>
              </a:rPr>
              <a:t>: </a:t>
            </a:r>
          </a:p>
          <a:p>
            <a:pPr algn="ctr" eaLnBrk="1" hangingPunct="1">
              <a:spcBef>
                <a:spcPct val="50000"/>
              </a:spcBef>
              <a:defRPr/>
            </a:pPr>
            <a:r>
              <a:rPr lang="en-US" sz="2000">
                <a:solidFill>
                  <a:srgbClr val="000000"/>
                </a:solidFill>
                <a:latin typeface="Comic Sans MS" charset="0"/>
              </a:rPr>
              <a:t>activation of coagulation </a:t>
            </a:r>
            <a:r>
              <a:rPr lang="en-US" sz="2000">
                <a:solidFill>
                  <a:srgbClr val="000000"/>
                </a:solidFill>
                <a:latin typeface="Comic Sans MS" charset="0"/>
                <a:sym typeface="Wingdings" pitchFamily="2" charset="2"/>
              </a:rPr>
              <a:t></a:t>
            </a:r>
            <a:r>
              <a:rPr lang="en-US" sz="2000">
                <a:solidFill>
                  <a:srgbClr val="000000"/>
                </a:solidFill>
                <a:latin typeface="Comic Sans MS" charset="0"/>
              </a:rPr>
              <a:t> conversion of fibrinogen into fibrin </a:t>
            </a:r>
            <a:r>
              <a:rPr lang="en-US" sz="2000">
                <a:solidFill>
                  <a:srgbClr val="000000"/>
                </a:solidFill>
                <a:latin typeface="Comic Sans MS" charset="0"/>
                <a:sym typeface="Wingdings" pitchFamily="2" charset="2"/>
              </a:rPr>
              <a:t></a:t>
            </a:r>
            <a:r>
              <a:rPr lang="en-US" sz="2000">
                <a:solidFill>
                  <a:srgbClr val="000000"/>
                </a:solidFill>
                <a:latin typeface="Comic Sans MS" charset="0"/>
              </a:rPr>
              <a:t> trapping of red blood cells and leukocytes</a:t>
            </a:r>
            <a:endParaRPr lang="en-US" sz="2000">
              <a:solidFill>
                <a:srgbClr val="000000"/>
              </a:solidFill>
              <a:latin typeface="Comic Sans MS" charset="0"/>
              <a:sym typeface="Wingdings" charset="0"/>
            </a:endParaRPr>
          </a:p>
        </p:txBody>
      </p:sp>
      <p:sp>
        <p:nvSpPr>
          <p:cNvPr id="7" name="CasellaDiTesto 6">
            <a:extLst>
              <a:ext uri="{FF2B5EF4-FFF2-40B4-BE49-F238E27FC236}">
                <a16:creationId xmlns:a16="http://schemas.microsoft.com/office/drawing/2014/main" id="{6A14375B-7A50-1BC9-2E13-B1C6F378AA85}"/>
              </a:ext>
            </a:extLst>
          </p:cNvPr>
          <p:cNvSpPr txBox="1"/>
          <p:nvPr/>
        </p:nvSpPr>
        <p:spPr>
          <a:xfrm>
            <a:off x="4644008" y="3140968"/>
            <a:ext cx="3405978" cy="707886"/>
          </a:xfrm>
          <a:prstGeom prst="rect">
            <a:avLst/>
          </a:prstGeom>
          <a:solidFill>
            <a:srgbClr val="FFC000"/>
          </a:solidFill>
          <a:ln w="28575">
            <a:solidFill>
              <a:srgbClr val="FF0000"/>
            </a:solidFill>
          </a:ln>
        </p:spPr>
        <p:txBody>
          <a:bodyPr wrap="square" rtlCol="0">
            <a:spAutoFit/>
          </a:bodyPr>
          <a:lstStyle/>
          <a:p>
            <a:pPr algn="ctr" eaLnBrk="1" hangingPunct="1">
              <a:spcBef>
                <a:spcPct val="50000"/>
              </a:spcBef>
              <a:defRPr/>
            </a:pPr>
            <a:r>
              <a:rPr lang="it-IT" sz="2000" b="1">
                <a:solidFill>
                  <a:srgbClr val="000000"/>
                </a:solidFill>
                <a:latin typeface="Comic Sans MS" charset="0"/>
              </a:rPr>
              <a:t>RED or COAGULATION THROMBUS</a:t>
            </a:r>
          </a:p>
        </p:txBody>
      </p:sp>
      <p:pic>
        <p:nvPicPr>
          <p:cNvPr id="9" name="Immagine 8" descr="Immagine che contiene pianta&#10;&#10;Descrizione generata automaticamente">
            <a:extLst>
              <a:ext uri="{FF2B5EF4-FFF2-40B4-BE49-F238E27FC236}">
                <a16:creationId xmlns:a16="http://schemas.microsoft.com/office/drawing/2014/main" id="{A8AE15E7-3446-8987-2F66-4ACBAD5E2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423" y="4336937"/>
            <a:ext cx="1662377" cy="1900375"/>
          </a:xfrm>
          <a:prstGeom prst="rect">
            <a:avLst/>
          </a:prstGeom>
        </p:spPr>
      </p:pic>
      <p:pic>
        <p:nvPicPr>
          <p:cNvPr id="4098" name="Picture 2" descr="Trombo: Che Cos'è?">
            <a:extLst>
              <a:ext uri="{FF2B5EF4-FFF2-40B4-BE49-F238E27FC236}">
                <a16:creationId xmlns:a16="http://schemas.microsoft.com/office/drawing/2014/main" id="{043451F1-91FC-F6C2-5F68-EEAF55303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965122"/>
            <a:ext cx="3035995" cy="2281334"/>
          </a:xfrm>
          <a:prstGeom prst="rect">
            <a:avLst/>
          </a:prstGeom>
          <a:noFill/>
          <a:extLst>
            <a:ext uri="{909E8E84-426E-40DD-AFC4-6F175D3DCCD1}">
              <a14:hiddenFill xmlns:a14="http://schemas.microsoft.com/office/drawing/2010/main">
                <a:solidFill>
                  <a:srgbClr val="FFFFFF"/>
                </a:solidFill>
              </a14:hiddenFill>
            </a:ext>
          </a:extLst>
        </p:spPr>
      </p:pic>
      <p:sp>
        <p:nvSpPr>
          <p:cNvPr id="13" name="Freccia destra 12">
            <a:extLst>
              <a:ext uri="{FF2B5EF4-FFF2-40B4-BE49-F238E27FC236}">
                <a16:creationId xmlns:a16="http://schemas.microsoft.com/office/drawing/2014/main" id="{7BC58610-A564-75D0-89F9-6F02F9D9E38B}"/>
              </a:ext>
            </a:extLst>
          </p:cNvPr>
          <p:cNvSpPr>
            <a:spLocks noChangeArrowheads="1"/>
          </p:cNvSpPr>
          <p:nvPr/>
        </p:nvSpPr>
        <p:spPr bwMode="auto">
          <a:xfrm rot="5400000">
            <a:off x="1732137" y="2189243"/>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4" name="Freccia destra 13">
            <a:extLst>
              <a:ext uri="{FF2B5EF4-FFF2-40B4-BE49-F238E27FC236}">
                <a16:creationId xmlns:a16="http://schemas.microsoft.com/office/drawing/2014/main" id="{6C3A4C0A-187C-2835-CD93-C0CC549A4220}"/>
              </a:ext>
            </a:extLst>
          </p:cNvPr>
          <p:cNvSpPr>
            <a:spLocks noChangeArrowheads="1"/>
          </p:cNvSpPr>
          <p:nvPr/>
        </p:nvSpPr>
        <p:spPr bwMode="auto">
          <a:xfrm rot="5400000">
            <a:off x="6134458" y="2183146"/>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Tree>
    <p:extLst>
      <p:ext uri="{BB962C8B-B14F-4D97-AF65-F5344CB8AC3E}">
        <p14:creationId xmlns:p14="http://schemas.microsoft.com/office/powerpoint/2010/main" val="2662744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diagramma&#10;&#10;Descrizione generata automaticamente">
            <a:extLst>
              <a:ext uri="{FF2B5EF4-FFF2-40B4-BE49-F238E27FC236}">
                <a16:creationId xmlns:a16="http://schemas.microsoft.com/office/drawing/2014/main" id="{8AC8D6F2-C515-0EF6-00F3-5E31304AC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161" y="188640"/>
            <a:ext cx="6275678" cy="4489238"/>
          </a:xfrm>
          <a:prstGeom prst="rect">
            <a:avLst/>
          </a:prstGeom>
          <a:ln w="28575">
            <a:solidFill>
              <a:srgbClr val="FF0000"/>
            </a:solidFill>
          </a:ln>
        </p:spPr>
      </p:pic>
      <p:sp>
        <p:nvSpPr>
          <p:cNvPr id="4" name="CasellaDiTesto 3">
            <a:extLst>
              <a:ext uri="{FF2B5EF4-FFF2-40B4-BE49-F238E27FC236}">
                <a16:creationId xmlns:a16="http://schemas.microsoft.com/office/drawing/2014/main" id="{FFC955A2-C50F-ED14-A2B9-DE1791421F84}"/>
              </a:ext>
            </a:extLst>
          </p:cNvPr>
          <p:cNvSpPr txBox="1"/>
          <p:nvPr/>
        </p:nvSpPr>
        <p:spPr>
          <a:xfrm>
            <a:off x="575556" y="4942909"/>
            <a:ext cx="7920880" cy="1200329"/>
          </a:xfrm>
          <a:prstGeom prst="rect">
            <a:avLst/>
          </a:prstGeom>
          <a:noFill/>
          <a:ln w="28575">
            <a:solidFill>
              <a:srgbClr val="FF0000"/>
            </a:solidFill>
          </a:ln>
        </p:spPr>
        <p:txBody>
          <a:bodyPr wrap="square" rtlCol="0">
            <a:spAutoFit/>
          </a:bodyPr>
          <a:lstStyle/>
          <a:p>
            <a:pPr algn="ctr"/>
            <a:r>
              <a:rPr lang="en-US" sz="2400" b="0" i="0" u="none" strike="noStrike">
                <a:solidFill>
                  <a:srgbClr val="32323C"/>
                </a:solidFill>
                <a:effectLst/>
                <a:latin typeface="Comic Sans MS" panose="030F0902030302020204" pitchFamily="66" charset="0"/>
              </a:rPr>
              <a:t>Injury to the blood vessel endothelium exposes the underlying </a:t>
            </a:r>
            <a:r>
              <a:rPr lang="en-US" sz="2400" b="1" i="0" u="none" strike="noStrike">
                <a:solidFill>
                  <a:srgbClr val="32323C"/>
                </a:solidFill>
                <a:effectLst/>
                <a:latin typeface="Comic Sans MS" panose="030F0902030302020204" pitchFamily="66" charset="0"/>
              </a:rPr>
              <a:t>collagen</a:t>
            </a:r>
            <a:r>
              <a:rPr lang="en-US" sz="2400" b="0" i="0" u="none" strike="noStrike">
                <a:solidFill>
                  <a:srgbClr val="32323C"/>
                </a:solidFill>
                <a:effectLst/>
                <a:latin typeface="Comic Sans MS" panose="030F0902030302020204" pitchFamily="66" charset="0"/>
              </a:rPr>
              <a:t> fibres and </a:t>
            </a:r>
            <a:r>
              <a:rPr lang="en-US" sz="2400" b="1" i="0" u="none" strike="noStrike">
                <a:solidFill>
                  <a:srgbClr val="32323C"/>
                </a:solidFill>
                <a:effectLst/>
                <a:latin typeface="Comic Sans MS" panose="030F0902030302020204" pitchFamily="66" charset="0"/>
              </a:rPr>
              <a:t>vWF</a:t>
            </a:r>
            <a:r>
              <a:rPr lang="en-US" sz="2400" b="0" i="0" u="none" strike="noStrike">
                <a:solidFill>
                  <a:srgbClr val="32323C"/>
                </a:solidFill>
                <a:effectLst/>
                <a:latin typeface="Comic Sans MS" panose="030F0902030302020204" pitchFamily="66" charset="0"/>
              </a:rPr>
              <a:t>, which in turn binds to receptors on platelets to promote adhesion. </a:t>
            </a:r>
            <a:endParaRPr lang="en-US" sz="2400">
              <a:latin typeface="Comic Sans MS" panose="030F0902030302020204" pitchFamily="66" charset="0"/>
            </a:endParaRPr>
          </a:p>
        </p:txBody>
      </p:sp>
      <p:sp>
        <p:nvSpPr>
          <p:cNvPr id="5" name="CasellaDiTesto 4">
            <a:extLst>
              <a:ext uri="{FF2B5EF4-FFF2-40B4-BE49-F238E27FC236}">
                <a16:creationId xmlns:a16="http://schemas.microsoft.com/office/drawing/2014/main" id="{09823919-185A-BE10-7EFA-A7527522AF0E}"/>
              </a:ext>
            </a:extLst>
          </p:cNvPr>
          <p:cNvSpPr txBox="1"/>
          <p:nvPr/>
        </p:nvSpPr>
        <p:spPr>
          <a:xfrm>
            <a:off x="5796136" y="3068960"/>
            <a:ext cx="2880320" cy="400110"/>
          </a:xfrm>
          <a:prstGeom prst="rect">
            <a:avLst/>
          </a:prstGeom>
          <a:solidFill>
            <a:schemeClr val="bg1"/>
          </a:solidFill>
          <a:ln>
            <a:solidFill>
              <a:schemeClr val="tx1"/>
            </a:solidFill>
          </a:ln>
        </p:spPr>
        <p:txBody>
          <a:bodyPr wrap="square" rtlCol="0">
            <a:spAutoFit/>
          </a:bodyPr>
          <a:lstStyle/>
          <a:p>
            <a:r>
              <a:rPr lang="en-US" sz="2000" dirty="0">
                <a:latin typeface="Comic Sans MS" panose="030F0902030302020204" pitchFamily="66" charset="0"/>
              </a:rPr>
              <a:t>von Willebrand factor</a:t>
            </a:r>
          </a:p>
        </p:txBody>
      </p:sp>
    </p:spTree>
    <p:extLst>
      <p:ext uri="{BB962C8B-B14F-4D97-AF65-F5344CB8AC3E}">
        <p14:creationId xmlns:p14="http://schemas.microsoft.com/office/powerpoint/2010/main" val="13752906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atelets - Function - Aggregation - Adhesion - TeachMePhysiology">
            <a:extLst>
              <a:ext uri="{FF2B5EF4-FFF2-40B4-BE49-F238E27FC236}">
                <a16:creationId xmlns:a16="http://schemas.microsoft.com/office/drawing/2014/main" id="{908DE351-4DF6-08AB-6D88-27A337A0E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797802"/>
            <a:ext cx="8352928" cy="3585189"/>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5D5CC8CF-D7F1-EF20-D324-1858E5D4E6AE}"/>
              </a:ext>
            </a:extLst>
          </p:cNvPr>
          <p:cNvSpPr txBox="1"/>
          <p:nvPr/>
        </p:nvSpPr>
        <p:spPr>
          <a:xfrm>
            <a:off x="467544" y="4758243"/>
            <a:ext cx="8280920" cy="830997"/>
          </a:xfrm>
          <a:prstGeom prst="rect">
            <a:avLst/>
          </a:prstGeom>
          <a:noFill/>
          <a:ln w="28575">
            <a:solidFill>
              <a:srgbClr val="FF0000"/>
            </a:solidFill>
          </a:ln>
        </p:spPr>
        <p:txBody>
          <a:bodyPr wrap="square" rtlCol="0">
            <a:spAutoFit/>
          </a:bodyPr>
          <a:lstStyle/>
          <a:p>
            <a:pPr algn="ctr"/>
            <a:r>
              <a:rPr lang="en-US" sz="2400" dirty="0">
                <a:latin typeface="Comic Sans MS" panose="030F0902030302020204" pitchFamily="66" charset="0"/>
              </a:rPr>
              <a:t>Platelets first adhere to the (damaged) vessel wall and then clump together to form the white thrombus</a:t>
            </a:r>
          </a:p>
        </p:txBody>
      </p:sp>
      <p:sp>
        <p:nvSpPr>
          <p:cNvPr id="3" name="CasellaDiTesto 2">
            <a:extLst>
              <a:ext uri="{FF2B5EF4-FFF2-40B4-BE49-F238E27FC236}">
                <a16:creationId xmlns:a16="http://schemas.microsoft.com/office/drawing/2014/main" id="{DF36216D-93D2-58B8-4BE4-D7826127086B}"/>
              </a:ext>
            </a:extLst>
          </p:cNvPr>
          <p:cNvSpPr txBox="1"/>
          <p:nvPr/>
        </p:nvSpPr>
        <p:spPr>
          <a:xfrm>
            <a:off x="4947297" y="611396"/>
            <a:ext cx="3137839" cy="369332"/>
          </a:xfrm>
          <a:prstGeom prst="rect">
            <a:avLst/>
          </a:prstGeom>
          <a:solidFill>
            <a:schemeClr val="bg1"/>
          </a:solidFill>
          <a:ln>
            <a:solidFill>
              <a:schemeClr val="tx1"/>
            </a:solidFill>
          </a:ln>
        </p:spPr>
        <p:txBody>
          <a:bodyPr wrap="square" rtlCol="0">
            <a:spAutoFit/>
          </a:bodyPr>
          <a:lstStyle/>
          <a:p>
            <a:pPr algn="ctr"/>
            <a:r>
              <a:rPr lang="en-US" dirty="0">
                <a:latin typeface="Comic Sans MS" panose="030F0902030302020204" pitchFamily="66" charset="0"/>
              </a:rPr>
              <a:t>PLATELET AGGREGATION</a:t>
            </a:r>
          </a:p>
        </p:txBody>
      </p:sp>
    </p:spTree>
    <p:extLst>
      <p:ext uri="{BB962C8B-B14F-4D97-AF65-F5344CB8AC3E}">
        <p14:creationId xmlns:p14="http://schemas.microsoft.com/office/powerpoint/2010/main" val="25446436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agulation Cascade - Hematology - Medbullets Step 1">
            <a:extLst>
              <a:ext uri="{FF2B5EF4-FFF2-40B4-BE49-F238E27FC236}">
                <a16:creationId xmlns:a16="http://schemas.microsoft.com/office/drawing/2014/main" id="{AC6D7FEB-EF6E-DB85-F74E-0D127BCE0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32656"/>
            <a:ext cx="7137400" cy="571500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Ovale 1">
            <a:extLst>
              <a:ext uri="{FF2B5EF4-FFF2-40B4-BE49-F238E27FC236}">
                <a16:creationId xmlns:a16="http://schemas.microsoft.com/office/drawing/2014/main" id="{34B3029E-D959-1533-897F-05F0B7BD4D73}"/>
              </a:ext>
            </a:extLst>
          </p:cNvPr>
          <p:cNvSpPr/>
          <p:nvPr/>
        </p:nvSpPr>
        <p:spPr>
          <a:xfrm>
            <a:off x="5724128" y="4077072"/>
            <a:ext cx="1008112" cy="5760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7DFCDA78-5B69-88B4-7CC2-13EC22CE881A}"/>
              </a:ext>
            </a:extLst>
          </p:cNvPr>
          <p:cNvSpPr txBox="1"/>
          <p:nvPr/>
        </p:nvSpPr>
        <p:spPr>
          <a:xfrm>
            <a:off x="7180524" y="1484784"/>
            <a:ext cx="1568920" cy="523220"/>
          </a:xfrm>
          <a:prstGeom prst="rect">
            <a:avLst/>
          </a:prstGeom>
          <a:solidFill>
            <a:srgbClr val="FFC000"/>
          </a:solidFill>
          <a:ln w="28575">
            <a:solidFill>
              <a:srgbClr val="FF0000"/>
            </a:solidFill>
          </a:ln>
        </p:spPr>
        <p:txBody>
          <a:bodyPr wrap="square" rtlCol="0">
            <a:spAutoFit/>
          </a:bodyPr>
          <a:lstStyle/>
          <a:p>
            <a:pPr algn="ctr"/>
            <a:r>
              <a:rPr lang="en-US" sz="1400" b="1" dirty="0">
                <a:latin typeface="Comic Sans MS" panose="030F0902030302020204" pitchFamily="66" charset="0"/>
              </a:rPr>
              <a:t>PLATELET ACTIVATION</a:t>
            </a:r>
          </a:p>
        </p:txBody>
      </p:sp>
      <p:cxnSp>
        <p:nvCxnSpPr>
          <p:cNvPr id="5" name="Connettore 2 4">
            <a:extLst>
              <a:ext uri="{FF2B5EF4-FFF2-40B4-BE49-F238E27FC236}">
                <a16:creationId xmlns:a16="http://schemas.microsoft.com/office/drawing/2014/main" id="{E8E68790-1861-3A5F-E4BF-525868D9BEE4}"/>
              </a:ext>
            </a:extLst>
          </p:cNvPr>
          <p:cNvCxnSpPr>
            <a:stCxn id="3" idx="1"/>
          </p:cNvCxnSpPr>
          <p:nvPr/>
        </p:nvCxnSpPr>
        <p:spPr>
          <a:xfrm flipH="1">
            <a:off x="5868144" y="1746394"/>
            <a:ext cx="1312380" cy="7465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4CA5C073-655E-E87F-91F3-5A5F08D42AA8}"/>
              </a:ext>
            </a:extLst>
          </p:cNvPr>
          <p:cNvSpPr txBox="1"/>
          <p:nvPr/>
        </p:nvSpPr>
        <p:spPr>
          <a:xfrm>
            <a:off x="6588224" y="2473151"/>
            <a:ext cx="974176" cy="307777"/>
          </a:xfrm>
          <a:prstGeom prst="rect">
            <a:avLst/>
          </a:prstGeom>
          <a:solidFill>
            <a:srgbClr val="FFC000"/>
          </a:solidFill>
          <a:ln w="28575">
            <a:solidFill>
              <a:srgbClr val="FF0000"/>
            </a:solidFill>
          </a:ln>
        </p:spPr>
        <p:txBody>
          <a:bodyPr wrap="square" rtlCol="0">
            <a:spAutoFit/>
          </a:bodyPr>
          <a:lstStyle/>
          <a:p>
            <a:pPr algn="ctr"/>
            <a:r>
              <a:rPr lang="en-US" sz="1400" b="1" dirty="0">
                <a:latin typeface="Comic Sans MS" panose="030F0902030302020204" pitchFamily="66" charset="0"/>
              </a:rPr>
              <a:t>TRAUMA</a:t>
            </a:r>
          </a:p>
        </p:txBody>
      </p:sp>
      <p:sp>
        <p:nvSpPr>
          <p:cNvPr id="7" name="CasellaDiTesto 6">
            <a:extLst>
              <a:ext uri="{FF2B5EF4-FFF2-40B4-BE49-F238E27FC236}">
                <a16:creationId xmlns:a16="http://schemas.microsoft.com/office/drawing/2014/main" id="{320DFD50-793E-C131-0F97-F2FC6EE2E9FA}"/>
              </a:ext>
            </a:extLst>
          </p:cNvPr>
          <p:cNvSpPr txBox="1"/>
          <p:nvPr/>
        </p:nvSpPr>
        <p:spPr>
          <a:xfrm>
            <a:off x="4874902" y="1190055"/>
            <a:ext cx="974176" cy="307777"/>
          </a:xfrm>
          <a:prstGeom prst="rect">
            <a:avLst/>
          </a:prstGeom>
          <a:solidFill>
            <a:srgbClr val="FFC000"/>
          </a:solidFill>
          <a:ln w="28575">
            <a:solidFill>
              <a:srgbClr val="FF0000"/>
            </a:solidFill>
          </a:ln>
        </p:spPr>
        <p:txBody>
          <a:bodyPr wrap="square" rtlCol="0">
            <a:spAutoFit/>
          </a:bodyPr>
          <a:lstStyle/>
          <a:p>
            <a:pPr algn="ctr"/>
            <a:r>
              <a:rPr lang="en-US" sz="1400" b="1" dirty="0">
                <a:latin typeface="Comic Sans MS" panose="030F0902030302020204" pitchFamily="66" charset="0"/>
              </a:rPr>
              <a:t>TRAUMA</a:t>
            </a:r>
          </a:p>
        </p:txBody>
      </p:sp>
      <p:sp>
        <p:nvSpPr>
          <p:cNvPr id="8" name="CasellaDiTesto 7">
            <a:extLst>
              <a:ext uri="{FF2B5EF4-FFF2-40B4-BE49-F238E27FC236}">
                <a16:creationId xmlns:a16="http://schemas.microsoft.com/office/drawing/2014/main" id="{4A1A66AF-76C0-9E5D-A4A0-9BE1A72853E0}"/>
              </a:ext>
            </a:extLst>
          </p:cNvPr>
          <p:cNvSpPr txBox="1"/>
          <p:nvPr/>
        </p:nvSpPr>
        <p:spPr>
          <a:xfrm>
            <a:off x="179512" y="961564"/>
            <a:ext cx="3456384" cy="307777"/>
          </a:xfrm>
          <a:prstGeom prst="rect">
            <a:avLst/>
          </a:prstGeom>
          <a:solidFill>
            <a:srgbClr val="FFC000"/>
          </a:solidFill>
          <a:ln w="28575">
            <a:solidFill>
              <a:srgbClr val="FF0000"/>
            </a:solidFill>
          </a:ln>
        </p:spPr>
        <p:txBody>
          <a:bodyPr wrap="square" rtlCol="0">
            <a:spAutoFit/>
          </a:bodyPr>
          <a:lstStyle/>
          <a:p>
            <a:pPr algn="ctr"/>
            <a:r>
              <a:rPr lang="en-US" sz="1400" b="1" dirty="0">
                <a:latin typeface="Comic Sans MS" panose="030F0902030302020204" pitchFamily="66" charset="0"/>
              </a:rPr>
              <a:t>DAMAGED ENDOTHELIUM SURFACE</a:t>
            </a:r>
          </a:p>
        </p:txBody>
      </p:sp>
    </p:spTree>
    <p:extLst>
      <p:ext uri="{BB962C8B-B14F-4D97-AF65-F5344CB8AC3E}">
        <p14:creationId xmlns:p14="http://schemas.microsoft.com/office/powerpoint/2010/main" val="3321478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CasellaDiTesto 1">
            <a:extLst>
              <a:ext uri="{FF2B5EF4-FFF2-40B4-BE49-F238E27FC236}">
                <a16:creationId xmlns:a16="http://schemas.microsoft.com/office/drawing/2014/main" id="{3841BA2B-2B5F-6343-AC6A-AAB76AB52951}"/>
              </a:ext>
            </a:extLst>
          </p:cNvPr>
          <p:cNvSpPr txBox="1">
            <a:spLocks noChangeArrowheads="1"/>
          </p:cNvSpPr>
          <p:nvPr/>
        </p:nvSpPr>
        <p:spPr bwMode="auto">
          <a:xfrm>
            <a:off x="323850" y="98425"/>
            <a:ext cx="8424863" cy="25844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263"/>
              </a:lnSpc>
            </a:pPr>
            <a:r>
              <a:rPr lang="en-GB" altLang="it-IT" sz="2000" dirty="0">
                <a:latin typeface="Comic Sans MS" panose="030F0902030302020204" pitchFamily="66" charset="0"/>
              </a:rPr>
              <a:t>The INTERHEART epidemiological study, which examined more than 15,000 patients, clearly demonstrated that</a:t>
            </a:r>
          </a:p>
          <a:p>
            <a:pPr algn="ctr" eaLnBrk="1" hangingPunct="1">
              <a:lnSpc>
                <a:spcPts val="3263"/>
              </a:lnSpc>
            </a:pPr>
            <a:r>
              <a:rPr lang="en-GB" altLang="it-IT" sz="2000" dirty="0">
                <a:latin typeface="Comic Sans MS" panose="030F0902030302020204" pitchFamily="66" charset="0"/>
              </a:rPr>
              <a:t>90% of myocardial infarctions are attributable to modifiable risk factors</a:t>
            </a:r>
          </a:p>
          <a:p>
            <a:pPr algn="ctr" eaLnBrk="1" hangingPunct="1">
              <a:lnSpc>
                <a:spcPts val="3263"/>
              </a:lnSpc>
            </a:pPr>
            <a:r>
              <a:rPr lang="en-GB" altLang="it-IT" sz="2000" dirty="0">
                <a:latin typeface="Comic Sans MS" panose="030F0902030302020204" pitchFamily="66" charset="0"/>
              </a:rPr>
              <a:t>(related to lifestyles) such as:</a:t>
            </a:r>
          </a:p>
          <a:p>
            <a:pPr algn="ctr" eaLnBrk="1" hangingPunct="1">
              <a:lnSpc>
                <a:spcPts val="3263"/>
              </a:lnSpc>
            </a:pPr>
            <a:r>
              <a:rPr lang="en-GB" altLang="it-IT" sz="2000" dirty="0">
                <a:latin typeface="Comic Sans MS" panose="030F0902030302020204" pitchFamily="66" charset="0"/>
              </a:rPr>
              <a:t>  smoking, </a:t>
            </a:r>
            <a:r>
              <a:rPr lang="en-GB" altLang="it-IT" sz="2000" dirty="0" err="1">
                <a:latin typeface="Comic Sans MS" panose="030F0902030302020204" pitchFamily="66" charset="0"/>
              </a:rPr>
              <a:t>dyslipidemia</a:t>
            </a:r>
            <a:r>
              <a:rPr lang="en-GB" altLang="it-IT" sz="2000">
                <a:latin typeface="Comic Sans MS" panose="030F0902030302020204" pitchFamily="66" charset="0"/>
              </a:rPr>
              <a:t>, hypertension, obesity and diabetes.</a:t>
            </a:r>
          </a:p>
        </p:txBody>
      </p:sp>
      <p:pic>
        <p:nvPicPr>
          <p:cNvPr id="37890" name="Immagine 4" descr="Schermata 2016-07-04 alle 12.07.56.png">
            <a:extLst>
              <a:ext uri="{FF2B5EF4-FFF2-40B4-BE49-F238E27FC236}">
                <a16:creationId xmlns:a16="http://schemas.microsoft.com/office/drawing/2014/main" id="{49D2B34C-7F2E-5B46-B2E6-44CDEDD4DF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892425"/>
            <a:ext cx="5237163" cy="32734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7891" name="CasellaDiTesto 5">
            <a:extLst>
              <a:ext uri="{FF2B5EF4-FFF2-40B4-BE49-F238E27FC236}">
                <a16:creationId xmlns:a16="http://schemas.microsoft.com/office/drawing/2014/main" id="{154F0A5C-A854-CB4F-81BF-33BE001F492D}"/>
              </a:ext>
            </a:extLst>
          </p:cNvPr>
          <p:cNvSpPr txBox="1">
            <a:spLocks noChangeArrowheads="1"/>
          </p:cNvSpPr>
          <p:nvPr/>
        </p:nvSpPr>
        <p:spPr bwMode="auto">
          <a:xfrm>
            <a:off x="5795963" y="2924175"/>
            <a:ext cx="2992437" cy="16684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100"/>
              </a:lnSpc>
            </a:pPr>
            <a:r>
              <a:rPr lang="en-GB" altLang="it-IT" sz="2000">
                <a:latin typeface="Comic Sans MS" panose="030F0902030302020204" pitchFamily="66" charset="0"/>
              </a:rPr>
              <a:t>Risk of myocardial infarction and number of cigarettes smoked per day</a:t>
            </a:r>
          </a:p>
        </p:txBody>
      </p:sp>
      <p:pic>
        <p:nvPicPr>
          <p:cNvPr id="37892" name="Immagine 6" descr="Schermata 2016-07-04 alle 12.12.24.png">
            <a:extLst>
              <a:ext uri="{FF2B5EF4-FFF2-40B4-BE49-F238E27FC236}">
                <a16:creationId xmlns:a16="http://schemas.microsoft.com/office/drawing/2014/main" id="{E0E1E9D5-63D9-D044-AD26-CA7E5AE111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5516563"/>
            <a:ext cx="2517775" cy="3571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EF0C98B1-6802-8241-BFB3-E2E174DA62F0}"/>
              </a:ext>
            </a:extLst>
          </p:cNvPr>
          <p:cNvSpPr>
            <a:spLocks noChangeArrowheads="1"/>
          </p:cNvSpPr>
          <p:nvPr/>
        </p:nvSpPr>
        <p:spPr bwMode="auto">
          <a:xfrm>
            <a:off x="611188" y="973138"/>
            <a:ext cx="7921625" cy="871537"/>
          </a:xfrm>
          <a:prstGeom prst="rect">
            <a:avLst/>
          </a:prstGeom>
          <a:solidFill>
            <a:srgbClr val="000090">
              <a:alpha val="14902"/>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37894" name="CasellaDiTesto 10">
            <a:extLst>
              <a:ext uri="{FF2B5EF4-FFF2-40B4-BE49-F238E27FC236}">
                <a16:creationId xmlns:a16="http://schemas.microsoft.com/office/drawing/2014/main" id="{F049D780-354C-E74E-A936-2247821CB45D}"/>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extLst>
      <p:ext uri="{BB962C8B-B14F-4D97-AF65-F5344CB8AC3E}">
        <p14:creationId xmlns:p14="http://schemas.microsoft.com/office/powerpoint/2010/main" val="3340672728"/>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Fibrin polymerization. The conversion of fibrinogen into fibrin... |  Download Scientific Diagram">
            <a:extLst>
              <a:ext uri="{FF2B5EF4-FFF2-40B4-BE49-F238E27FC236}">
                <a16:creationId xmlns:a16="http://schemas.microsoft.com/office/drawing/2014/main" id="{E95DFC2F-C2FC-41DC-53D4-017F9BCE2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80848"/>
            <a:ext cx="8552208" cy="488040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2068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What is Fibrin?">
            <a:extLst>
              <a:ext uri="{FF2B5EF4-FFF2-40B4-BE49-F238E27FC236}">
                <a16:creationId xmlns:a16="http://schemas.microsoft.com/office/drawing/2014/main" id="{CC7F09F3-46A9-B0FD-7C8D-981E5FB25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42" y="446316"/>
            <a:ext cx="8839502" cy="535894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259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tting | BioNinja">
            <a:extLst>
              <a:ext uri="{FF2B5EF4-FFF2-40B4-BE49-F238E27FC236}">
                <a16:creationId xmlns:a16="http://schemas.microsoft.com/office/drawing/2014/main" id="{FCBC77B9-9701-668A-F5A1-A2041D11B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55273"/>
            <a:ext cx="8748464" cy="4438023"/>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782631A5-EB53-2269-8214-FADC576D4659}"/>
              </a:ext>
            </a:extLst>
          </p:cNvPr>
          <p:cNvSpPr txBox="1"/>
          <p:nvPr/>
        </p:nvSpPr>
        <p:spPr>
          <a:xfrm>
            <a:off x="395536" y="188640"/>
            <a:ext cx="2880320" cy="1323439"/>
          </a:xfrm>
          <a:prstGeom prst="rect">
            <a:avLst/>
          </a:prstGeom>
          <a:noFill/>
          <a:ln w="28575">
            <a:solidFill>
              <a:srgbClr val="FF0000"/>
            </a:solidFill>
          </a:ln>
        </p:spPr>
        <p:txBody>
          <a:bodyPr wrap="square" rtlCol="0">
            <a:spAutoFit/>
          </a:bodyPr>
          <a:lstStyle/>
          <a:p>
            <a:pPr algn="ctr"/>
            <a:r>
              <a:rPr lang="en-US" sz="2000" b="1">
                <a:solidFill>
                  <a:srgbClr val="000000"/>
                </a:solidFill>
                <a:latin typeface="Comic Sans MS" charset="0"/>
              </a:rPr>
              <a:t>1) FIRST STAGE</a:t>
            </a:r>
            <a:r>
              <a:rPr lang="en-US" sz="2000">
                <a:solidFill>
                  <a:srgbClr val="000000"/>
                </a:solidFill>
                <a:latin typeface="Comic Sans MS" charset="0"/>
              </a:rPr>
              <a:t>: deposition of platelets on the (inner) surface of a vessel</a:t>
            </a:r>
          </a:p>
        </p:txBody>
      </p:sp>
      <p:sp>
        <p:nvSpPr>
          <p:cNvPr id="3" name="CasellaDiTesto 2">
            <a:extLst>
              <a:ext uri="{FF2B5EF4-FFF2-40B4-BE49-F238E27FC236}">
                <a16:creationId xmlns:a16="http://schemas.microsoft.com/office/drawing/2014/main" id="{BE6514EF-D6A7-5BA8-E9C2-2F3055FB3507}"/>
              </a:ext>
            </a:extLst>
          </p:cNvPr>
          <p:cNvSpPr txBox="1"/>
          <p:nvPr/>
        </p:nvSpPr>
        <p:spPr>
          <a:xfrm>
            <a:off x="3491880" y="44624"/>
            <a:ext cx="5256584" cy="1477328"/>
          </a:xfrm>
          <a:prstGeom prst="rect">
            <a:avLst/>
          </a:prstGeom>
          <a:noFill/>
          <a:ln w="28575">
            <a:solidFill>
              <a:srgbClr val="FF0000"/>
            </a:solidFill>
          </a:ln>
        </p:spPr>
        <p:txBody>
          <a:bodyPr wrap="square" rtlCol="0">
            <a:spAutoFit/>
          </a:bodyPr>
          <a:lstStyle/>
          <a:p>
            <a:pPr algn="ctr" eaLnBrk="1" hangingPunct="1">
              <a:spcBef>
                <a:spcPct val="50000"/>
              </a:spcBef>
              <a:defRPr/>
            </a:pPr>
            <a:r>
              <a:rPr lang="en-US" sz="2000" b="1">
                <a:solidFill>
                  <a:srgbClr val="000000"/>
                </a:solidFill>
                <a:latin typeface="Comic Sans MS" charset="0"/>
              </a:rPr>
              <a:t>2) SECOND STAGE</a:t>
            </a:r>
            <a:r>
              <a:rPr lang="en-US" sz="2000">
                <a:solidFill>
                  <a:srgbClr val="000000"/>
                </a:solidFill>
                <a:latin typeface="Comic Sans MS" charset="0"/>
              </a:rPr>
              <a:t>: </a:t>
            </a:r>
          </a:p>
          <a:p>
            <a:pPr algn="ctr" eaLnBrk="1" hangingPunct="1">
              <a:spcBef>
                <a:spcPct val="50000"/>
              </a:spcBef>
              <a:defRPr/>
            </a:pPr>
            <a:r>
              <a:rPr lang="en-US" sz="2000">
                <a:solidFill>
                  <a:srgbClr val="000000"/>
                </a:solidFill>
                <a:latin typeface="Comic Sans MS" charset="0"/>
              </a:rPr>
              <a:t>activation of coagulation </a:t>
            </a:r>
            <a:r>
              <a:rPr lang="en-US" sz="2000">
                <a:solidFill>
                  <a:srgbClr val="000000"/>
                </a:solidFill>
                <a:latin typeface="Comic Sans MS" charset="0"/>
                <a:sym typeface="Wingdings" pitchFamily="2" charset="2"/>
              </a:rPr>
              <a:t></a:t>
            </a:r>
            <a:r>
              <a:rPr lang="en-US" sz="2000">
                <a:solidFill>
                  <a:srgbClr val="000000"/>
                </a:solidFill>
                <a:latin typeface="Comic Sans MS" charset="0"/>
              </a:rPr>
              <a:t> conversion of fibrinogen into fibrin </a:t>
            </a:r>
            <a:r>
              <a:rPr lang="en-US" sz="2000">
                <a:solidFill>
                  <a:srgbClr val="000000"/>
                </a:solidFill>
                <a:latin typeface="Comic Sans MS" charset="0"/>
                <a:sym typeface="Wingdings" pitchFamily="2" charset="2"/>
              </a:rPr>
              <a:t></a:t>
            </a:r>
            <a:r>
              <a:rPr lang="en-US" sz="2000">
                <a:solidFill>
                  <a:srgbClr val="000000"/>
                </a:solidFill>
                <a:latin typeface="Comic Sans MS" charset="0"/>
              </a:rPr>
              <a:t> trapping of red blood cells and leukocytes</a:t>
            </a:r>
            <a:endParaRPr lang="en-US" sz="2000">
              <a:solidFill>
                <a:srgbClr val="000000"/>
              </a:solidFill>
              <a:latin typeface="Comic Sans MS" charset="0"/>
              <a:sym typeface="Wingdings" charset="0"/>
            </a:endParaRPr>
          </a:p>
        </p:txBody>
      </p:sp>
    </p:spTree>
    <p:extLst>
      <p:ext uri="{BB962C8B-B14F-4D97-AF65-F5344CB8AC3E}">
        <p14:creationId xmlns:p14="http://schemas.microsoft.com/office/powerpoint/2010/main" val="34120469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moved thrombi from right atrium and pulmonary arteries. | Download  Scientific Diagram">
            <a:extLst>
              <a:ext uri="{FF2B5EF4-FFF2-40B4-BE49-F238E27FC236}">
                <a16:creationId xmlns:a16="http://schemas.microsoft.com/office/drawing/2014/main" id="{C221BCE2-E6DA-D9B2-0342-FE9E33633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1161"/>
            <a:ext cx="4810277" cy="3347839"/>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7172" name="Picture 4" descr="Cardiovascular Pathology">
            <a:extLst>
              <a:ext uri="{FF2B5EF4-FFF2-40B4-BE49-F238E27FC236}">
                <a16:creationId xmlns:a16="http://schemas.microsoft.com/office/drawing/2014/main" id="{BBE16FB8-3B96-A757-CC9E-12ABEAD81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280" y="260648"/>
            <a:ext cx="4013200" cy="593090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cxnSp>
        <p:nvCxnSpPr>
          <p:cNvPr id="3" name="Connettore 2 2">
            <a:extLst>
              <a:ext uri="{FF2B5EF4-FFF2-40B4-BE49-F238E27FC236}">
                <a16:creationId xmlns:a16="http://schemas.microsoft.com/office/drawing/2014/main" id="{2C06D771-ADB5-E5AE-941E-09F466A4F63F}"/>
              </a:ext>
            </a:extLst>
          </p:cNvPr>
          <p:cNvCxnSpPr/>
          <p:nvPr/>
        </p:nvCxnSpPr>
        <p:spPr>
          <a:xfrm flipH="1" flipV="1">
            <a:off x="6804248" y="3068960"/>
            <a:ext cx="1080120" cy="28803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74" name="Picture 6" descr="Thrombosis – howMed">
            <a:extLst>
              <a:ext uri="{FF2B5EF4-FFF2-40B4-BE49-F238E27FC236}">
                <a16:creationId xmlns:a16="http://schemas.microsoft.com/office/drawing/2014/main" id="{9C5921FC-3FBF-2E28-E402-02748F343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597" y="3326769"/>
            <a:ext cx="2908300" cy="279400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0578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diagramma&#10;&#10;Descrizione generata automaticamente">
            <a:extLst>
              <a:ext uri="{FF2B5EF4-FFF2-40B4-BE49-F238E27FC236}">
                <a16:creationId xmlns:a16="http://schemas.microsoft.com/office/drawing/2014/main" id="{E906B610-D6FA-3596-AAB6-CF391F347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869811"/>
            <a:ext cx="8640960" cy="3685861"/>
          </a:xfrm>
          <a:prstGeom prst="rect">
            <a:avLst/>
          </a:prstGeom>
          <a:ln w="28575">
            <a:solidFill>
              <a:srgbClr val="FF0000"/>
            </a:solidFill>
          </a:ln>
        </p:spPr>
      </p:pic>
      <p:sp>
        <p:nvSpPr>
          <p:cNvPr id="4" name="CasellaDiTesto 3">
            <a:extLst>
              <a:ext uri="{FF2B5EF4-FFF2-40B4-BE49-F238E27FC236}">
                <a16:creationId xmlns:a16="http://schemas.microsoft.com/office/drawing/2014/main" id="{8E8DA4FB-C2A9-8274-769E-4A23F8CDC57B}"/>
              </a:ext>
            </a:extLst>
          </p:cNvPr>
          <p:cNvSpPr txBox="1"/>
          <p:nvPr/>
        </p:nvSpPr>
        <p:spPr>
          <a:xfrm>
            <a:off x="539552" y="5118283"/>
            <a:ext cx="2664296" cy="830997"/>
          </a:xfrm>
          <a:prstGeom prst="rect">
            <a:avLst/>
          </a:prstGeom>
          <a:noFill/>
          <a:ln w="28575">
            <a:solidFill>
              <a:srgbClr val="FF0000"/>
            </a:solidFill>
          </a:ln>
        </p:spPr>
        <p:txBody>
          <a:bodyPr wrap="square" rtlCol="0">
            <a:spAutoFit/>
          </a:bodyPr>
          <a:lstStyle/>
          <a:p>
            <a:pPr algn="ctr"/>
            <a:r>
              <a:rPr lang="en-US" sz="2400">
                <a:latin typeface="Comic Sans MS" panose="030F0902030302020204" pitchFamily="66" charset="0"/>
              </a:rPr>
              <a:t>It is attached to the vessel wall</a:t>
            </a:r>
          </a:p>
        </p:txBody>
      </p:sp>
      <p:sp>
        <p:nvSpPr>
          <p:cNvPr id="5" name="CasellaDiTesto 4">
            <a:extLst>
              <a:ext uri="{FF2B5EF4-FFF2-40B4-BE49-F238E27FC236}">
                <a16:creationId xmlns:a16="http://schemas.microsoft.com/office/drawing/2014/main" id="{A2AC505A-2E06-90D8-F978-1D0F9C1069CE}"/>
              </a:ext>
            </a:extLst>
          </p:cNvPr>
          <p:cNvSpPr txBox="1"/>
          <p:nvPr/>
        </p:nvSpPr>
        <p:spPr>
          <a:xfrm>
            <a:off x="4355976" y="5106622"/>
            <a:ext cx="3312368" cy="830997"/>
          </a:xfrm>
          <a:prstGeom prst="rect">
            <a:avLst/>
          </a:prstGeom>
          <a:noFill/>
          <a:ln w="28575">
            <a:solidFill>
              <a:srgbClr val="FF0000"/>
            </a:solidFill>
          </a:ln>
        </p:spPr>
        <p:txBody>
          <a:bodyPr wrap="square" rtlCol="0">
            <a:spAutoFit/>
          </a:bodyPr>
          <a:lstStyle/>
          <a:p>
            <a:pPr algn="ctr"/>
            <a:r>
              <a:rPr lang="en-US" sz="2400">
                <a:latin typeface="Comic Sans MS" panose="030F0902030302020204" pitchFamily="66" charset="0"/>
              </a:rPr>
              <a:t>They float free in the lumen of the vase</a:t>
            </a:r>
          </a:p>
        </p:txBody>
      </p:sp>
      <p:cxnSp>
        <p:nvCxnSpPr>
          <p:cNvPr id="7" name="Connettore 2 6">
            <a:extLst>
              <a:ext uri="{FF2B5EF4-FFF2-40B4-BE49-F238E27FC236}">
                <a16:creationId xmlns:a16="http://schemas.microsoft.com/office/drawing/2014/main" id="{F0992C23-BA36-0098-575C-BF2B0C63CCEE}"/>
              </a:ext>
            </a:extLst>
          </p:cNvPr>
          <p:cNvCxnSpPr>
            <a:endCxn id="5" idx="0"/>
          </p:cNvCxnSpPr>
          <p:nvPr/>
        </p:nvCxnSpPr>
        <p:spPr>
          <a:xfrm>
            <a:off x="4572000" y="4221088"/>
            <a:ext cx="1440160" cy="885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0F26484A-8670-AE94-360B-8740A644ED97}"/>
              </a:ext>
            </a:extLst>
          </p:cNvPr>
          <p:cNvCxnSpPr>
            <a:cxnSpLocks/>
            <a:endCxn id="5" idx="0"/>
          </p:cNvCxnSpPr>
          <p:nvPr/>
        </p:nvCxnSpPr>
        <p:spPr>
          <a:xfrm flipH="1">
            <a:off x="6012160" y="4221088"/>
            <a:ext cx="504056" cy="885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DDA3BF01-7F5A-1D4E-95C6-C78B352BD540}"/>
              </a:ext>
            </a:extLst>
          </p:cNvPr>
          <p:cNvCxnSpPr>
            <a:endCxn id="4" idx="0"/>
          </p:cNvCxnSpPr>
          <p:nvPr/>
        </p:nvCxnSpPr>
        <p:spPr>
          <a:xfrm flipH="1">
            <a:off x="1871700" y="4221088"/>
            <a:ext cx="684076" cy="8971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81A86C2-9C76-BF13-5660-9238ED3B4FDB}"/>
              </a:ext>
            </a:extLst>
          </p:cNvPr>
          <p:cNvSpPr txBox="1"/>
          <p:nvPr/>
        </p:nvSpPr>
        <p:spPr>
          <a:xfrm>
            <a:off x="1259632" y="188640"/>
            <a:ext cx="6408712" cy="461665"/>
          </a:xfrm>
          <a:prstGeom prst="rect">
            <a:avLst/>
          </a:prstGeom>
          <a:noFill/>
        </p:spPr>
        <p:txBody>
          <a:bodyPr wrap="square" rtlCol="0">
            <a:spAutoFit/>
          </a:bodyPr>
          <a:lstStyle/>
          <a:p>
            <a:pPr algn="ctr"/>
            <a:r>
              <a:rPr lang="en-US" sz="2400" dirty="0">
                <a:latin typeface="Comic Sans MS" panose="030F0902030302020204" pitchFamily="66" charset="0"/>
              </a:rPr>
              <a:t>ANATOMY OF THE THROMBUS</a:t>
            </a:r>
          </a:p>
        </p:txBody>
      </p:sp>
    </p:spTree>
    <p:extLst>
      <p:ext uri="{BB962C8B-B14F-4D97-AF65-F5344CB8AC3E}">
        <p14:creationId xmlns:p14="http://schemas.microsoft.com/office/powerpoint/2010/main" val="38470067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80887CD-FA3D-CD8C-472C-0A2CE932D01F}"/>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3" name="CasellaDiTesto 2">
            <a:extLst>
              <a:ext uri="{FF2B5EF4-FFF2-40B4-BE49-F238E27FC236}">
                <a16:creationId xmlns:a16="http://schemas.microsoft.com/office/drawing/2014/main" id="{9D892C24-083F-AEC0-0712-5DAA66709B13}"/>
              </a:ext>
            </a:extLst>
          </p:cNvPr>
          <p:cNvSpPr txBox="1"/>
          <p:nvPr/>
        </p:nvSpPr>
        <p:spPr>
          <a:xfrm>
            <a:off x="893349" y="260648"/>
            <a:ext cx="1524655" cy="400110"/>
          </a:xfrm>
          <a:prstGeom prst="rect">
            <a:avLst/>
          </a:prstGeom>
          <a:solidFill>
            <a:schemeClr val="accent1"/>
          </a:solidFill>
          <a:ln w="28575">
            <a:solidFill>
              <a:srgbClr val="FF0000"/>
            </a:solidFill>
          </a:ln>
        </p:spPr>
        <p:txBody>
          <a:bodyPr wrap="square" rtlCol="0">
            <a:spAutoFit/>
          </a:bodyPr>
          <a:lstStyle/>
          <a:p>
            <a:pPr algn="ctr"/>
            <a:r>
              <a:rPr lang="it-IT" sz="2000">
                <a:latin typeface="Comic Sans MS" panose="030F0902030302020204" pitchFamily="66" charset="0"/>
              </a:rPr>
              <a:t>ARTERIES</a:t>
            </a:r>
          </a:p>
        </p:txBody>
      </p:sp>
      <p:sp>
        <p:nvSpPr>
          <p:cNvPr id="4" name="CasellaDiTesto 3">
            <a:extLst>
              <a:ext uri="{FF2B5EF4-FFF2-40B4-BE49-F238E27FC236}">
                <a16:creationId xmlns:a16="http://schemas.microsoft.com/office/drawing/2014/main" id="{28B59816-ABAC-7FB3-7860-E6F35FDE9EB8}"/>
              </a:ext>
            </a:extLst>
          </p:cNvPr>
          <p:cNvSpPr txBox="1"/>
          <p:nvPr/>
        </p:nvSpPr>
        <p:spPr>
          <a:xfrm>
            <a:off x="539552" y="1340768"/>
            <a:ext cx="2232248" cy="1323439"/>
          </a:xfrm>
          <a:prstGeom prst="rect">
            <a:avLst/>
          </a:prstGeom>
          <a:noFill/>
          <a:ln w="28575">
            <a:solidFill>
              <a:srgbClr val="FF0000"/>
            </a:solidFill>
          </a:ln>
        </p:spPr>
        <p:txBody>
          <a:bodyPr wrap="square" rtlCol="0">
            <a:spAutoFit/>
          </a:bodyPr>
          <a:lstStyle/>
          <a:p>
            <a:pPr algn="ctr"/>
            <a:r>
              <a:rPr lang="en-US" sz="2000">
                <a:latin typeface="Comic Sans MS" panose="030F0902030302020204" pitchFamily="66" charset="0"/>
              </a:rPr>
              <a:t>Blood flow is faster and rapidly dilutes clotting factors</a:t>
            </a:r>
          </a:p>
        </p:txBody>
      </p:sp>
      <p:sp>
        <p:nvSpPr>
          <p:cNvPr id="5" name="CasellaDiTesto 4">
            <a:extLst>
              <a:ext uri="{FF2B5EF4-FFF2-40B4-BE49-F238E27FC236}">
                <a16:creationId xmlns:a16="http://schemas.microsoft.com/office/drawing/2014/main" id="{DB4443F3-1661-C2C4-E44D-31D7BC7F97AD}"/>
              </a:ext>
            </a:extLst>
          </p:cNvPr>
          <p:cNvSpPr txBox="1"/>
          <p:nvPr/>
        </p:nvSpPr>
        <p:spPr>
          <a:xfrm>
            <a:off x="358812" y="3717032"/>
            <a:ext cx="2701020" cy="1015663"/>
          </a:xfrm>
          <a:prstGeom prst="rect">
            <a:avLst/>
          </a:prstGeom>
          <a:noFill/>
          <a:ln w="28575">
            <a:solidFill>
              <a:srgbClr val="FF0000"/>
            </a:solidFill>
          </a:ln>
        </p:spPr>
        <p:txBody>
          <a:bodyPr wrap="square" rtlCol="0">
            <a:spAutoFit/>
          </a:bodyPr>
          <a:lstStyle/>
          <a:p>
            <a:pPr algn="ctr"/>
            <a:r>
              <a:rPr lang="en-US" sz="2000" b="1">
                <a:latin typeface="Comic Sans MS" panose="030F0902030302020204" pitchFamily="66" charset="0"/>
              </a:rPr>
              <a:t>White THROMBS </a:t>
            </a:r>
            <a:r>
              <a:rPr lang="en-US" sz="2000">
                <a:latin typeface="Comic Sans MS" panose="030F0902030302020204" pitchFamily="66" charset="0"/>
              </a:rPr>
              <a:t>usually form inside the arteries</a:t>
            </a:r>
            <a:endParaRPr lang="en-US" sz="2000" b="1">
              <a:latin typeface="Comic Sans MS" panose="030F0902030302020204" pitchFamily="66" charset="0"/>
            </a:endParaRPr>
          </a:p>
        </p:txBody>
      </p:sp>
      <p:sp>
        <p:nvSpPr>
          <p:cNvPr id="6" name="CasellaDiTesto 5">
            <a:extLst>
              <a:ext uri="{FF2B5EF4-FFF2-40B4-BE49-F238E27FC236}">
                <a16:creationId xmlns:a16="http://schemas.microsoft.com/office/drawing/2014/main" id="{1381B92E-F3BA-0556-362A-3A2F4DCA8E63}"/>
              </a:ext>
            </a:extLst>
          </p:cNvPr>
          <p:cNvSpPr txBox="1"/>
          <p:nvPr/>
        </p:nvSpPr>
        <p:spPr>
          <a:xfrm>
            <a:off x="3809672" y="260648"/>
            <a:ext cx="1524655" cy="400110"/>
          </a:xfrm>
          <a:prstGeom prst="rect">
            <a:avLst/>
          </a:prstGeom>
          <a:solidFill>
            <a:schemeClr val="accent1"/>
          </a:solidFill>
          <a:ln w="28575">
            <a:solidFill>
              <a:srgbClr val="FF0000"/>
            </a:solidFill>
          </a:ln>
        </p:spPr>
        <p:txBody>
          <a:bodyPr wrap="square" rtlCol="0">
            <a:spAutoFit/>
          </a:bodyPr>
          <a:lstStyle/>
          <a:p>
            <a:pPr algn="ctr"/>
            <a:r>
              <a:rPr lang="it-IT" sz="2000">
                <a:latin typeface="Comic Sans MS" panose="030F0902030302020204" pitchFamily="66" charset="0"/>
              </a:rPr>
              <a:t>VEINS</a:t>
            </a:r>
          </a:p>
        </p:txBody>
      </p:sp>
      <p:sp>
        <p:nvSpPr>
          <p:cNvPr id="7" name="CasellaDiTesto 6">
            <a:extLst>
              <a:ext uri="{FF2B5EF4-FFF2-40B4-BE49-F238E27FC236}">
                <a16:creationId xmlns:a16="http://schemas.microsoft.com/office/drawing/2014/main" id="{49747C26-4DA0-A61E-BF1B-0F9A15281663}"/>
              </a:ext>
            </a:extLst>
          </p:cNvPr>
          <p:cNvSpPr txBox="1"/>
          <p:nvPr/>
        </p:nvSpPr>
        <p:spPr>
          <a:xfrm>
            <a:off x="3563888" y="1386062"/>
            <a:ext cx="2232248" cy="1015663"/>
          </a:xfrm>
          <a:prstGeom prst="rect">
            <a:avLst/>
          </a:prstGeom>
          <a:noFill/>
          <a:ln w="28575">
            <a:solidFill>
              <a:srgbClr val="FF0000"/>
            </a:solidFill>
          </a:ln>
        </p:spPr>
        <p:txBody>
          <a:bodyPr wrap="square" rtlCol="0">
            <a:spAutoFit/>
          </a:bodyPr>
          <a:lstStyle/>
          <a:p>
            <a:pPr algn="ctr"/>
            <a:r>
              <a:rPr lang="en-US" sz="2000">
                <a:latin typeface="Comic Sans MS" panose="030F0902030302020204" pitchFamily="66" charset="0"/>
              </a:rPr>
              <a:t>The blood flow is slower and stasis is frequent</a:t>
            </a:r>
          </a:p>
        </p:txBody>
      </p:sp>
      <p:sp>
        <p:nvSpPr>
          <p:cNvPr id="8" name="CasellaDiTesto 7">
            <a:extLst>
              <a:ext uri="{FF2B5EF4-FFF2-40B4-BE49-F238E27FC236}">
                <a16:creationId xmlns:a16="http://schemas.microsoft.com/office/drawing/2014/main" id="{29ED58CB-8A5A-B878-F3FA-EC401E11AFDF}"/>
              </a:ext>
            </a:extLst>
          </p:cNvPr>
          <p:cNvSpPr txBox="1"/>
          <p:nvPr/>
        </p:nvSpPr>
        <p:spPr>
          <a:xfrm>
            <a:off x="3617536" y="3717032"/>
            <a:ext cx="2232248" cy="1015663"/>
          </a:xfrm>
          <a:prstGeom prst="rect">
            <a:avLst/>
          </a:prstGeom>
          <a:noFill/>
          <a:ln w="28575">
            <a:solidFill>
              <a:srgbClr val="FF0000"/>
            </a:solidFill>
          </a:ln>
        </p:spPr>
        <p:txBody>
          <a:bodyPr wrap="square" rtlCol="0">
            <a:spAutoFit/>
          </a:bodyPr>
          <a:lstStyle/>
          <a:p>
            <a:pPr algn="ctr"/>
            <a:r>
              <a:rPr lang="en-US" sz="2000">
                <a:latin typeface="Comic Sans MS" panose="030F0902030302020204" pitchFamily="66" charset="0"/>
              </a:rPr>
              <a:t>They form more frequently</a:t>
            </a:r>
          </a:p>
          <a:p>
            <a:pPr algn="ctr"/>
            <a:r>
              <a:rPr lang="en-US" sz="2000" b="1">
                <a:latin typeface="Comic Sans MS" panose="030F0902030302020204" pitchFamily="66" charset="0"/>
              </a:rPr>
              <a:t>RED THROMBS</a:t>
            </a:r>
          </a:p>
        </p:txBody>
      </p:sp>
      <p:sp>
        <p:nvSpPr>
          <p:cNvPr id="9" name="CasellaDiTesto 8">
            <a:extLst>
              <a:ext uri="{FF2B5EF4-FFF2-40B4-BE49-F238E27FC236}">
                <a16:creationId xmlns:a16="http://schemas.microsoft.com/office/drawing/2014/main" id="{6500B7CE-7FD9-2D97-0B5A-B91BCB5ECC3B}"/>
              </a:ext>
            </a:extLst>
          </p:cNvPr>
          <p:cNvSpPr txBox="1"/>
          <p:nvPr/>
        </p:nvSpPr>
        <p:spPr>
          <a:xfrm>
            <a:off x="481586" y="5621178"/>
            <a:ext cx="2455473" cy="400110"/>
          </a:xfrm>
          <a:prstGeom prst="rect">
            <a:avLst/>
          </a:prstGeom>
          <a:noFill/>
          <a:ln w="28575">
            <a:solidFill>
              <a:srgbClr val="FF0000"/>
            </a:solidFill>
          </a:ln>
        </p:spPr>
        <p:txBody>
          <a:bodyPr wrap="square" rtlCol="0">
            <a:spAutoFit/>
          </a:bodyPr>
          <a:lstStyle/>
          <a:p>
            <a:pPr algn="ctr"/>
            <a:r>
              <a:rPr lang="it-IT" sz="2000" b="1">
                <a:latin typeface="Comic Sans MS" panose="030F0902030302020204" pitchFamily="66" charset="0"/>
              </a:rPr>
              <a:t>WALL THROMBS</a:t>
            </a:r>
          </a:p>
        </p:txBody>
      </p:sp>
      <p:sp>
        <p:nvSpPr>
          <p:cNvPr id="10" name="CasellaDiTesto 9">
            <a:extLst>
              <a:ext uri="{FF2B5EF4-FFF2-40B4-BE49-F238E27FC236}">
                <a16:creationId xmlns:a16="http://schemas.microsoft.com/office/drawing/2014/main" id="{6C71D98B-E3C3-76E2-5452-AED3814305BD}"/>
              </a:ext>
            </a:extLst>
          </p:cNvPr>
          <p:cNvSpPr txBox="1"/>
          <p:nvPr/>
        </p:nvSpPr>
        <p:spPr>
          <a:xfrm>
            <a:off x="3740307" y="5373216"/>
            <a:ext cx="2232248" cy="707886"/>
          </a:xfrm>
          <a:prstGeom prst="rect">
            <a:avLst/>
          </a:prstGeom>
          <a:noFill/>
          <a:ln w="28575">
            <a:solidFill>
              <a:srgbClr val="FF0000"/>
            </a:solidFill>
          </a:ln>
        </p:spPr>
        <p:txBody>
          <a:bodyPr wrap="square" rtlCol="0">
            <a:spAutoFit/>
          </a:bodyPr>
          <a:lstStyle/>
          <a:p>
            <a:pPr algn="ctr"/>
            <a:r>
              <a:rPr lang="it-IT" sz="2000" b="1">
                <a:latin typeface="Comic Sans MS" panose="030F0902030302020204" pitchFamily="66" charset="0"/>
              </a:rPr>
              <a:t>OCCLUDING THROMBS</a:t>
            </a:r>
          </a:p>
        </p:txBody>
      </p:sp>
      <p:sp>
        <p:nvSpPr>
          <p:cNvPr id="11" name="CasellaDiTesto 10">
            <a:extLst>
              <a:ext uri="{FF2B5EF4-FFF2-40B4-BE49-F238E27FC236}">
                <a16:creationId xmlns:a16="http://schemas.microsoft.com/office/drawing/2014/main" id="{93562F08-B49D-E3EE-F581-0A50C2AF9CF1}"/>
              </a:ext>
            </a:extLst>
          </p:cNvPr>
          <p:cNvSpPr txBox="1"/>
          <p:nvPr/>
        </p:nvSpPr>
        <p:spPr>
          <a:xfrm>
            <a:off x="6759615" y="1341534"/>
            <a:ext cx="1844833" cy="707886"/>
          </a:xfrm>
          <a:prstGeom prst="rect">
            <a:avLst/>
          </a:prstGeom>
          <a:solidFill>
            <a:schemeClr val="accent1"/>
          </a:solidFill>
          <a:ln w="28575">
            <a:solidFill>
              <a:srgbClr val="FF0000"/>
            </a:solidFill>
          </a:ln>
        </p:spPr>
        <p:txBody>
          <a:bodyPr wrap="square" rtlCol="0">
            <a:spAutoFit/>
          </a:bodyPr>
          <a:lstStyle/>
          <a:p>
            <a:pPr algn="ctr"/>
            <a:r>
              <a:rPr lang="it-IT" sz="2000">
                <a:latin typeface="Comic Sans MS" panose="030F0902030302020204" pitchFamily="66" charset="0"/>
              </a:rPr>
              <a:t>HEART VALVES</a:t>
            </a:r>
          </a:p>
        </p:txBody>
      </p:sp>
      <p:sp>
        <p:nvSpPr>
          <p:cNvPr id="12" name="CasellaDiTesto 11">
            <a:extLst>
              <a:ext uri="{FF2B5EF4-FFF2-40B4-BE49-F238E27FC236}">
                <a16:creationId xmlns:a16="http://schemas.microsoft.com/office/drawing/2014/main" id="{EAB04E99-1C23-0F4F-FB51-D397993293DF}"/>
              </a:ext>
            </a:extLst>
          </p:cNvPr>
          <p:cNvSpPr txBox="1"/>
          <p:nvPr/>
        </p:nvSpPr>
        <p:spPr>
          <a:xfrm>
            <a:off x="6610540" y="2843859"/>
            <a:ext cx="2232248" cy="400110"/>
          </a:xfrm>
          <a:prstGeom prst="rect">
            <a:avLst/>
          </a:prstGeom>
          <a:noFill/>
          <a:ln w="28575">
            <a:solidFill>
              <a:srgbClr val="FF0000"/>
            </a:solidFill>
          </a:ln>
        </p:spPr>
        <p:txBody>
          <a:bodyPr wrap="square" rtlCol="0">
            <a:spAutoFit/>
          </a:bodyPr>
          <a:lstStyle/>
          <a:p>
            <a:pPr algn="ctr"/>
            <a:r>
              <a:rPr lang="it-IT" sz="2000" b="1">
                <a:latin typeface="Comic Sans MS" panose="030F0902030302020204" pitchFamily="66" charset="0"/>
              </a:rPr>
              <a:t>VEGETATIONS</a:t>
            </a:r>
          </a:p>
        </p:txBody>
      </p:sp>
      <p:pic>
        <p:nvPicPr>
          <p:cNvPr id="5122" name="Picture 2" descr="Insufficienza mitralica: infezione batterica">
            <a:extLst>
              <a:ext uri="{FF2B5EF4-FFF2-40B4-BE49-F238E27FC236}">
                <a16:creationId xmlns:a16="http://schemas.microsoft.com/office/drawing/2014/main" id="{93E63E58-B8BC-070B-86D1-BD25FC59F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3544777"/>
            <a:ext cx="2369857" cy="154040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15" name="Freccia destra 14">
            <a:extLst>
              <a:ext uri="{FF2B5EF4-FFF2-40B4-BE49-F238E27FC236}">
                <a16:creationId xmlns:a16="http://schemas.microsoft.com/office/drawing/2014/main" id="{92900C9A-2CC7-5E25-5657-C61FFCAA51A0}"/>
              </a:ext>
            </a:extLst>
          </p:cNvPr>
          <p:cNvSpPr>
            <a:spLocks noChangeArrowheads="1"/>
          </p:cNvSpPr>
          <p:nvPr/>
        </p:nvSpPr>
        <p:spPr bwMode="auto">
          <a:xfrm rot="5400000">
            <a:off x="1490458" y="340919"/>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6" name="Freccia destra 15">
            <a:extLst>
              <a:ext uri="{FF2B5EF4-FFF2-40B4-BE49-F238E27FC236}">
                <a16:creationId xmlns:a16="http://schemas.microsoft.com/office/drawing/2014/main" id="{6CE2401A-0499-3849-2424-2BF168B5F4BF}"/>
              </a:ext>
            </a:extLst>
          </p:cNvPr>
          <p:cNvSpPr>
            <a:spLocks noChangeArrowheads="1"/>
          </p:cNvSpPr>
          <p:nvPr/>
        </p:nvSpPr>
        <p:spPr bwMode="auto">
          <a:xfrm rot="5400000">
            <a:off x="1490458" y="2672101"/>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7" name="Freccia destra 16">
            <a:extLst>
              <a:ext uri="{FF2B5EF4-FFF2-40B4-BE49-F238E27FC236}">
                <a16:creationId xmlns:a16="http://schemas.microsoft.com/office/drawing/2014/main" id="{7E8D97CA-B2CD-6E7F-7CB1-22428E35BE3D}"/>
              </a:ext>
            </a:extLst>
          </p:cNvPr>
          <p:cNvSpPr>
            <a:spLocks noChangeArrowheads="1"/>
          </p:cNvSpPr>
          <p:nvPr/>
        </p:nvSpPr>
        <p:spPr bwMode="auto">
          <a:xfrm rot="5400000">
            <a:off x="1519211" y="4498656"/>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8" name="Freccia destra 17">
            <a:extLst>
              <a:ext uri="{FF2B5EF4-FFF2-40B4-BE49-F238E27FC236}">
                <a16:creationId xmlns:a16="http://schemas.microsoft.com/office/drawing/2014/main" id="{2A88DAB7-3B9D-8C8A-4E45-F3A85BFAFEAB}"/>
              </a:ext>
            </a:extLst>
          </p:cNvPr>
          <p:cNvSpPr>
            <a:spLocks noChangeArrowheads="1"/>
          </p:cNvSpPr>
          <p:nvPr/>
        </p:nvSpPr>
        <p:spPr bwMode="auto">
          <a:xfrm rot="5400000">
            <a:off x="4448514" y="358845"/>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9" name="Freccia destra 18">
            <a:extLst>
              <a:ext uri="{FF2B5EF4-FFF2-40B4-BE49-F238E27FC236}">
                <a16:creationId xmlns:a16="http://schemas.microsoft.com/office/drawing/2014/main" id="{8E3F4022-C87C-7503-97B1-D01F536B404D}"/>
              </a:ext>
            </a:extLst>
          </p:cNvPr>
          <p:cNvSpPr>
            <a:spLocks noChangeArrowheads="1"/>
          </p:cNvSpPr>
          <p:nvPr/>
        </p:nvSpPr>
        <p:spPr bwMode="auto">
          <a:xfrm rot="5400000">
            <a:off x="4471539" y="2689814"/>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20" name="Freccia destra 19">
            <a:extLst>
              <a:ext uri="{FF2B5EF4-FFF2-40B4-BE49-F238E27FC236}">
                <a16:creationId xmlns:a16="http://schemas.microsoft.com/office/drawing/2014/main" id="{CA38876C-5E00-F9A6-29FC-4ADD50CE63B5}"/>
              </a:ext>
            </a:extLst>
          </p:cNvPr>
          <p:cNvSpPr>
            <a:spLocks noChangeArrowheads="1"/>
          </p:cNvSpPr>
          <p:nvPr/>
        </p:nvSpPr>
        <p:spPr bwMode="auto">
          <a:xfrm rot="5400000">
            <a:off x="4579551" y="4402265"/>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21" name="Freccia destra 20">
            <a:extLst>
              <a:ext uri="{FF2B5EF4-FFF2-40B4-BE49-F238E27FC236}">
                <a16:creationId xmlns:a16="http://schemas.microsoft.com/office/drawing/2014/main" id="{B3D09706-7613-B60A-1E19-AE1E9A933239}"/>
              </a:ext>
            </a:extLst>
          </p:cNvPr>
          <p:cNvSpPr>
            <a:spLocks noChangeArrowheads="1"/>
          </p:cNvSpPr>
          <p:nvPr/>
        </p:nvSpPr>
        <p:spPr bwMode="auto">
          <a:xfrm rot="5400000">
            <a:off x="7492671" y="1796898"/>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Tree>
    <p:extLst>
      <p:ext uri="{BB962C8B-B14F-4D97-AF65-F5344CB8AC3E}">
        <p14:creationId xmlns:p14="http://schemas.microsoft.com/office/powerpoint/2010/main" val="18181328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DC59E13-ACBB-A223-F80D-9F106C5D0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016" y="280003"/>
            <a:ext cx="7772400" cy="5741285"/>
          </a:xfrm>
          <a:prstGeom prst="rect">
            <a:avLst/>
          </a:prstGeom>
          <a:ln w="28575">
            <a:solidFill>
              <a:srgbClr val="FF0000"/>
            </a:solidFill>
          </a:ln>
        </p:spPr>
      </p:pic>
    </p:spTree>
    <p:extLst>
      <p:ext uri="{BB962C8B-B14F-4D97-AF65-F5344CB8AC3E}">
        <p14:creationId xmlns:p14="http://schemas.microsoft.com/office/powerpoint/2010/main" val="5724088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92F40B86-10D4-1A4F-9A05-4E493D50D8D8}"/>
              </a:ext>
            </a:extLst>
          </p:cNvPr>
          <p:cNvSpPr/>
          <p:nvPr/>
        </p:nvSpPr>
        <p:spPr>
          <a:xfrm>
            <a:off x="107504" y="188640"/>
            <a:ext cx="4464496" cy="5984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175"/>
              </a:lnSpc>
            </a:pPr>
            <a:r>
              <a:rPr lang="en-US" altLang="it-IT" b="1">
                <a:solidFill>
                  <a:srgbClr val="FF0000"/>
                </a:solidFill>
                <a:latin typeface="Comic Sans MS" panose="030F0902030302020204" pitchFamily="66" charset="0"/>
                <a:cs typeface="Arial" panose="020B0604020202020204" pitchFamily="34" charset="0"/>
              </a:rPr>
              <a:t>ARTERIAL THROMBS</a:t>
            </a:r>
          </a:p>
          <a:p>
            <a:pPr algn="ctr" eaLnBrk="1" hangingPunct="1">
              <a:lnSpc>
                <a:spcPts val="2175"/>
              </a:lnSpc>
            </a:pPr>
            <a:endParaRPr lang="en-US" altLang="it-IT" b="1">
              <a:solidFill>
                <a:srgbClr val="FF0000"/>
              </a:solidFill>
              <a:latin typeface="Comic Sans MS" panose="030F0902030302020204" pitchFamily="66" charset="0"/>
              <a:cs typeface="Arial" panose="020B0604020202020204" pitchFamily="34" charset="0"/>
            </a:endParaRPr>
          </a:p>
          <a:p>
            <a:pPr marL="342900" indent="-342900" algn="ctr" eaLnBrk="1" hangingPunct="1">
              <a:lnSpc>
                <a:spcPts val="2175"/>
              </a:lnSpc>
              <a:buFont typeface="Wingdings" pitchFamily="2" charset="2"/>
              <a:buChar char="§"/>
            </a:pPr>
            <a:r>
              <a:rPr lang="en-US" altLang="it-IT" b="1">
                <a:solidFill>
                  <a:srgbClr val="FF0000"/>
                </a:solidFill>
                <a:latin typeface="Comic Sans MS" panose="030F0902030302020204" pitchFamily="66" charset="0"/>
                <a:cs typeface="Arial" panose="020B0604020202020204" pitchFamily="34" charset="0"/>
              </a:rPr>
              <a:t>  </a:t>
            </a:r>
            <a:r>
              <a:rPr lang="en-US" altLang="it-IT" sz="2200">
                <a:latin typeface="Comic Sans MS" panose="030F0902030302020204" pitchFamily="66" charset="0"/>
                <a:cs typeface="Arial" panose="020B0604020202020204" pitchFamily="34" charset="0"/>
              </a:rPr>
              <a:t>They usually form on injured endothelial surfaces (especially due to atherosclerotic or </a:t>
            </a:r>
            <a:r>
              <a:rPr lang="en-US" altLang="it-IT" sz="2200" err="1">
                <a:latin typeface="Comic Sans MS" panose="030F0902030302020204" pitchFamily="66" charset="0"/>
                <a:cs typeface="Arial" panose="020B0604020202020204" pitchFamily="34" charset="0"/>
              </a:rPr>
              <a:t>vasculitic</a:t>
            </a:r>
            <a:r>
              <a:rPr lang="en-US" altLang="it-IT" sz="2200">
                <a:latin typeface="Comic Sans MS" panose="030F0902030302020204" pitchFamily="66" charset="0"/>
                <a:cs typeface="Arial" panose="020B0604020202020204" pitchFamily="34" charset="0"/>
              </a:rPr>
              <a:t> processes)</a:t>
            </a:r>
          </a:p>
          <a:p>
            <a:pPr marL="342900" indent="-342900" algn="ctr" eaLnBrk="1" hangingPunct="1">
              <a:lnSpc>
                <a:spcPts val="2175"/>
              </a:lnSpc>
              <a:buFont typeface="Wingdings" pitchFamily="2" charset="2"/>
              <a:buChar char="§"/>
            </a:pPr>
            <a:endParaRPr lang="en-US" altLang="it-IT" sz="2200">
              <a:latin typeface="Comic Sans MS" panose="030F0902030302020204" pitchFamily="66" charset="0"/>
              <a:cs typeface="Arial" panose="020B0604020202020204" pitchFamily="34" charset="0"/>
            </a:endParaRPr>
          </a:p>
          <a:p>
            <a:pPr marL="342900" indent="-342900" algn="ctr" eaLnBrk="1" hangingPunct="1">
              <a:lnSpc>
                <a:spcPts val="2175"/>
              </a:lnSpc>
              <a:buFont typeface="Wingdings" pitchFamily="2" charset="2"/>
              <a:buChar char="§"/>
            </a:pPr>
            <a:r>
              <a:rPr lang="en-US" altLang="it-IT" sz="2200">
                <a:latin typeface="Comic Sans MS" panose="030F0902030302020204" pitchFamily="66" charset="0"/>
                <a:cs typeface="Arial" panose="020B0604020202020204" pitchFamily="34" charset="0"/>
              </a:rPr>
              <a:t>  They appear as friable masses</a:t>
            </a:r>
          </a:p>
          <a:p>
            <a:pPr marL="342900" indent="-342900" algn="ctr" eaLnBrk="1" hangingPunct="1">
              <a:lnSpc>
                <a:spcPts val="2175"/>
              </a:lnSpc>
              <a:buFont typeface="Wingdings" pitchFamily="2" charset="2"/>
              <a:buChar char="§"/>
            </a:pPr>
            <a:endParaRPr lang="en-US" altLang="it-IT" sz="2200">
              <a:latin typeface="Comic Sans MS" panose="030F0902030302020204" pitchFamily="66" charset="0"/>
              <a:cs typeface="Arial" panose="020B0604020202020204" pitchFamily="34" charset="0"/>
            </a:endParaRPr>
          </a:p>
          <a:p>
            <a:pPr marL="342900" indent="-342900" algn="ctr" eaLnBrk="1" hangingPunct="1">
              <a:lnSpc>
                <a:spcPts val="2175"/>
              </a:lnSpc>
              <a:buFont typeface="Wingdings" pitchFamily="2" charset="2"/>
              <a:buChar char="§"/>
            </a:pPr>
            <a:r>
              <a:rPr lang="en-US" altLang="it-IT" sz="2200">
                <a:latin typeface="Comic Sans MS" panose="030F0902030302020204" pitchFamily="66" charset="0"/>
                <a:cs typeface="Arial" panose="020B0604020202020204" pitchFamily="34" charset="0"/>
              </a:rPr>
              <a:t>  In the heart and aorta, they appear as variegated thrombi (red and yellow Zahn lines)</a:t>
            </a:r>
          </a:p>
          <a:p>
            <a:pPr marL="342900" indent="-342900" algn="ctr" eaLnBrk="1" hangingPunct="1">
              <a:lnSpc>
                <a:spcPts val="2175"/>
              </a:lnSpc>
              <a:buFont typeface="Wingdings" pitchFamily="2" charset="2"/>
              <a:buChar char="§"/>
            </a:pPr>
            <a:endParaRPr lang="en-US" altLang="it-IT" sz="2200">
              <a:latin typeface="Comic Sans MS" panose="030F0902030302020204" pitchFamily="66" charset="0"/>
              <a:cs typeface="Arial" panose="020B0604020202020204" pitchFamily="34" charset="0"/>
            </a:endParaRPr>
          </a:p>
          <a:p>
            <a:pPr marL="342900" indent="-342900" algn="ctr" eaLnBrk="1" hangingPunct="1">
              <a:lnSpc>
                <a:spcPts val="2175"/>
              </a:lnSpc>
              <a:buFont typeface="Wingdings" pitchFamily="2" charset="2"/>
              <a:buChar char="§"/>
            </a:pPr>
            <a:r>
              <a:rPr lang="en-US" altLang="it-IT" sz="2200">
                <a:latin typeface="Comic Sans MS" panose="030F0902030302020204" pitchFamily="66" charset="0"/>
                <a:cs typeface="Arial" panose="020B0604020202020204" pitchFamily="34" charset="0"/>
              </a:rPr>
              <a:t>  In small-caliber arteries they appear as white thrombi (platelets)</a:t>
            </a:r>
          </a:p>
          <a:p>
            <a:pPr marL="342900" indent="-342900" algn="ctr" eaLnBrk="1" hangingPunct="1">
              <a:lnSpc>
                <a:spcPts val="2175"/>
              </a:lnSpc>
              <a:buFont typeface="Wingdings" pitchFamily="2" charset="2"/>
              <a:buChar char="§"/>
            </a:pPr>
            <a:endParaRPr lang="en-US" altLang="it-IT" sz="2200">
              <a:latin typeface="Comic Sans MS" panose="030F0902030302020204" pitchFamily="66" charset="0"/>
              <a:cs typeface="Arial" panose="020B0604020202020204" pitchFamily="34" charset="0"/>
            </a:endParaRPr>
          </a:p>
          <a:p>
            <a:pPr marL="342900" indent="-342900" algn="ctr" eaLnBrk="1" hangingPunct="1">
              <a:lnSpc>
                <a:spcPts val="2175"/>
              </a:lnSpc>
              <a:buFont typeface="Wingdings" pitchFamily="2" charset="2"/>
              <a:buChar char="§"/>
            </a:pPr>
            <a:r>
              <a:rPr lang="en-US" altLang="it-IT" sz="2200">
                <a:latin typeface="Comic Sans MS" panose="030F0902030302020204" pitchFamily="66" charset="0"/>
                <a:cs typeface="Arial" panose="020B0604020202020204" pitchFamily="34" charset="0"/>
              </a:rPr>
              <a:t>  They can be mural (most often) or occlusive (rarely)</a:t>
            </a:r>
          </a:p>
        </p:txBody>
      </p:sp>
      <p:pic>
        <p:nvPicPr>
          <p:cNvPr id="141314" name="Immagine 3" descr="Schermata 2016-10-17 alle 17.29.26.png">
            <a:extLst>
              <a:ext uri="{FF2B5EF4-FFF2-40B4-BE49-F238E27FC236}">
                <a16:creationId xmlns:a16="http://schemas.microsoft.com/office/drawing/2014/main" id="{AC9A814B-57C2-8C45-B6D4-604787D2A8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3643" y="842530"/>
            <a:ext cx="4232853" cy="430934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41315" name="Immagine 6" descr="Schermata 2016-10-17 alle 17.34.40.png">
            <a:extLst>
              <a:ext uri="{FF2B5EF4-FFF2-40B4-BE49-F238E27FC236}">
                <a16:creationId xmlns:a16="http://schemas.microsoft.com/office/drawing/2014/main" id="{6192A6DD-D4D0-1E40-B595-7CBAF36527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56625" y="4076700"/>
            <a:ext cx="4349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CasellaDiTesto 1">
            <a:extLst>
              <a:ext uri="{FF2B5EF4-FFF2-40B4-BE49-F238E27FC236}">
                <a16:creationId xmlns:a16="http://schemas.microsoft.com/office/drawing/2014/main" id="{9378BC01-244E-A946-83E7-59F33A309B4D}"/>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Immagine 4" descr="Schermata 2017-10-18 alle 11.21.31.png">
            <a:extLst>
              <a:ext uri="{FF2B5EF4-FFF2-40B4-BE49-F238E27FC236}">
                <a16:creationId xmlns:a16="http://schemas.microsoft.com/office/drawing/2014/main" id="{44027976-B3C5-9745-8EAF-596AC5870E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5668963" cy="37020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42338" name="Immagine 5">
            <a:extLst>
              <a:ext uri="{FF2B5EF4-FFF2-40B4-BE49-F238E27FC236}">
                <a16:creationId xmlns:a16="http://schemas.microsoft.com/office/drawing/2014/main" id="{57889850-40A0-574E-B48E-557715B505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3054350"/>
            <a:ext cx="4675188" cy="30607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2339" name="CasellaDiTesto 6">
            <a:extLst>
              <a:ext uri="{FF2B5EF4-FFF2-40B4-BE49-F238E27FC236}">
                <a16:creationId xmlns:a16="http://schemas.microsoft.com/office/drawing/2014/main" id="{3D9E5782-3AA7-D14C-BE9E-3EC783F33721}"/>
              </a:ext>
            </a:extLst>
          </p:cNvPr>
          <p:cNvSpPr txBox="1">
            <a:spLocks noChangeArrowheads="1"/>
          </p:cNvSpPr>
          <p:nvPr/>
        </p:nvSpPr>
        <p:spPr bwMode="auto">
          <a:xfrm>
            <a:off x="6084888" y="260350"/>
            <a:ext cx="2808287" cy="18208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4563"/>
              </a:lnSpc>
            </a:pPr>
            <a:r>
              <a:rPr lang="en-US" altLang="it-IT" sz="2800">
                <a:latin typeface="Comic Sans MS" panose="030F0902030302020204" pitchFamily="66" charset="0"/>
              </a:rPr>
              <a:t>Zahn's lines of arterial thrombi</a:t>
            </a:r>
          </a:p>
        </p:txBody>
      </p:sp>
      <p:cxnSp>
        <p:nvCxnSpPr>
          <p:cNvPr id="9" name="Connettore 2 8">
            <a:extLst>
              <a:ext uri="{FF2B5EF4-FFF2-40B4-BE49-F238E27FC236}">
                <a16:creationId xmlns:a16="http://schemas.microsoft.com/office/drawing/2014/main" id="{596D658B-B845-4742-B431-C0DE086A052B}"/>
              </a:ext>
            </a:extLst>
          </p:cNvPr>
          <p:cNvCxnSpPr>
            <a:cxnSpLocks noChangeShapeType="1"/>
            <a:stCxn id="142341" idx="3"/>
          </p:cNvCxnSpPr>
          <p:nvPr/>
        </p:nvCxnSpPr>
        <p:spPr bwMode="auto">
          <a:xfrm flipV="1">
            <a:off x="3348038" y="4005263"/>
            <a:ext cx="2376487" cy="4873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2341" name="CasellaDiTesto 9">
            <a:extLst>
              <a:ext uri="{FF2B5EF4-FFF2-40B4-BE49-F238E27FC236}">
                <a16:creationId xmlns:a16="http://schemas.microsoft.com/office/drawing/2014/main" id="{3F8991AC-288F-1643-A990-5273A9D10D79}"/>
              </a:ext>
            </a:extLst>
          </p:cNvPr>
          <p:cNvSpPr txBox="1">
            <a:spLocks noChangeArrowheads="1"/>
          </p:cNvSpPr>
          <p:nvPr/>
        </p:nvSpPr>
        <p:spPr bwMode="auto">
          <a:xfrm>
            <a:off x="250825" y="4292600"/>
            <a:ext cx="3097213"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it-IT" sz="2000">
                <a:latin typeface="Comic Sans MS" panose="030F0902030302020204" pitchFamily="66" charset="0"/>
              </a:rPr>
              <a:t>Light lines </a:t>
            </a:r>
            <a:r>
              <a:rPr lang="en-US" altLang="it-IT" sz="2000">
                <a:latin typeface="Comic Sans MS" panose="030F0902030302020204" pitchFamily="66" charset="0"/>
                <a:sym typeface="Wingdings" pitchFamily="2" charset="2"/>
              </a:rPr>
              <a:t></a:t>
            </a:r>
            <a:r>
              <a:rPr lang="en-US" altLang="it-IT" sz="2000">
                <a:latin typeface="Comic Sans MS" panose="030F0902030302020204" pitchFamily="66" charset="0"/>
              </a:rPr>
              <a:t> platelets</a:t>
            </a:r>
          </a:p>
        </p:txBody>
      </p:sp>
      <p:sp>
        <p:nvSpPr>
          <p:cNvPr id="142342" name="CasellaDiTesto 11">
            <a:extLst>
              <a:ext uri="{FF2B5EF4-FFF2-40B4-BE49-F238E27FC236}">
                <a16:creationId xmlns:a16="http://schemas.microsoft.com/office/drawing/2014/main" id="{DF81602B-EAC3-684E-A759-D4F31E2A3E55}"/>
              </a:ext>
            </a:extLst>
          </p:cNvPr>
          <p:cNvSpPr txBox="1">
            <a:spLocks noChangeArrowheads="1"/>
          </p:cNvSpPr>
          <p:nvPr/>
        </p:nvSpPr>
        <p:spPr bwMode="auto">
          <a:xfrm>
            <a:off x="250824" y="5405438"/>
            <a:ext cx="3529087" cy="40011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it-IT" sz="2000">
                <a:latin typeface="Comic Sans MS" panose="030F0902030302020204" pitchFamily="66" charset="0"/>
              </a:rPr>
              <a:t>Dark lines </a:t>
            </a:r>
            <a:r>
              <a:rPr lang="en-US" altLang="it-IT" sz="2000">
                <a:latin typeface="Comic Sans MS" panose="030F0902030302020204" pitchFamily="66" charset="0"/>
                <a:sym typeface="Wingdings" pitchFamily="2" charset="2"/>
              </a:rPr>
              <a:t> red blood cells</a:t>
            </a:r>
            <a:endParaRPr lang="en-US" altLang="it-IT" sz="2000">
              <a:latin typeface="Comic Sans MS" panose="030F0902030302020204" pitchFamily="66" charset="0"/>
            </a:endParaRPr>
          </a:p>
        </p:txBody>
      </p:sp>
      <p:cxnSp>
        <p:nvCxnSpPr>
          <p:cNvPr id="14" name="Connettore 2 13">
            <a:extLst>
              <a:ext uri="{FF2B5EF4-FFF2-40B4-BE49-F238E27FC236}">
                <a16:creationId xmlns:a16="http://schemas.microsoft.com/office/drawing/2014/main" id="{AFF0BA92-3BA2-D14C-9B26-07E602B3243F}"/>
              </a:ext>
            </a:extLst>
          </p:cNvPr>
          <p:cNvCxnSpPr>
            <a:cxnSpLocks noChangeShapeType="1"/>
            <a:stCxn id="142342" idx="3"/>
          </p:cNvCxnSpPr>
          <p:nvPr/>
        </p:nvCxnSpPr>
        <p:spPr bwMode="auto">
          <a:xfrm flipV="1">
            <a:off x="3779911" y="5013325"/>
            <a:ext cx="2736777" cy="592168"/>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2344" name="CasellaDiTesto 1">
            <a:extLst>
              <a:ext uri="{FF2B5EF4-FFF2-40B4-BE49-F238E27FC236}">
                <a16:creationId xmlns:a16="http://schemas.microsoft.com/office/drawing/2014/main" id="{AE9339D7-D108-A74C-A17D-EAAADEB34A9B}"/>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8F03056-742E-7B4E-AECE-D7AF20BBCB67}"/>
              </a:ext>
            </a:extLst>
          </p:cNvPr>
          <p:cNvSpPr/>
          <p:nvPr/>
        </p:nvSpPr>
        <p:spPr>
          <a:xfrm>
            <a:off x="179388" y="217988"/>
            <a:ext cx="4248150" cy="60193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380"/>
              </a:lnSpc>
              <a:defRPr/>
            </a:pPr>
            <a:r>
              <a:rPr lang="en-US" sz="2400" b="1">
                <a:solidFill>
                  <a:srgbClr val="FF0000"/>
                </a:solidFill>
                <a:latin typeface="Comic Sans MS" pitchFamily="66" charset="0"/>
              </a:rPr>
              <a:t>VENOUS THROMBI</a:t>
            </a:r>
          </a:p>
          <a:p>
            <a:pPr algn="ctr">
              <a:lnSpc>
                <a:spcPts val="2380"/>
              </a:lnSpc>
              <a:defRPr/>
            </a:pPr>
            <a:r>
              <a:rPr lang="en-US" sz="2400" b="1">
                <a:solidFill>
                  <a:srgbClr val="FF0000"/>
                </a:solidFill>
                <a:latin typeface="Comic Sans MS" pitchFamily="66" charset="0"/>
              </a:rPr>
              <a:t>
</a:t>
            </a:r>
            <a:r>
              <a:rPr lang="en-US" sz="2400">
                <a:solidFill>
                  <a:schemeClr val="tx1"/>
                </a:solidFill>
                <a:latin typeface="Comic Sans MS" pitchFamily="66" charset="0"/>
              </a:rPr>
              <a:t>They usually form under conditions of blood stasis</a:t>
            </a:r>
          </a:p>
          <a:p>
            <a:pPr algn="ctr">
              <a:lnSpc>
                <a:spcPts val="2380"/>
              </a:lnSpc>
              <a:defRPr/>
            </a:pPr>
            <a:r>
              <a:rPr lang="en-US" sz="2400">
                <a:solidFill>
                  <a:schemeClr val="tx1"/>
                </a:solidFill>
                <a:latin typeface="Comic Sans MS" pitchFamily="66" charset="0"/>
              </a:rPr>
              <a:t>
They present as red masses (fibrin that retains red blood cells)</a:t>
            </a:r>
          </a:p>
          <a:p>
            <a:pPr algn="ctr">
              <a:lnSpc>
                <a:spcPts val="2380"/>
              </a:lnSpc>
              <a:defRPr/>
            </a:pPr>
            <a:r>
              <a:rPr lang="en-US" sz="2400">
                <a:solidFill>
                  <a:schemeClr val="tx1"/>
                </a:solidFill>
                <a:latin typeface="Comic Sans MS" pitchFamily="66" charset="0"/>
              </a:rPr>
              <a:t>
They often form at the level of venous valves, where blood stagnates easily</a:t>
            </a:r>
          </a:p>
          <a:p>
            <a:pPr algn="ctr">
              <a:lnSpc>
                <a:spcPts val="2380"/>
              </a:lnSpc>
              <a:defRPr/>
            </a:pPr>
            <a:r>
              <a:rPr lang="en-US" sz="2400">
                <a:solidFill>
                  <a:schemeClr val="tx1"/>
                </a:solidFill>
                <a:latin typeface="Comic Sans MS" pitchFamily="66" charset="0"/>
              </a:rPr>
              <a:t>
They almost always affect (90%) the veins of the lower limbs</a:t>
            </a:r>
          </a:p>
          <a:p>
            <a:pPr algn="ctr">
              <a:lnSpc>
                <a:spcPts val="2380"/>
              </a:lnSpc>
              <a:defRPr/>
            </a:pPr>
            <a:r>
              <a:rPr lang="en-US" sz="2400">
                <a:solidFill>
                  <a:schemeClr val="tx1"/>
                </a:solidFill>
                <a:latin typeface="Comic Sans MS" pitchFamily="66" charset="0"/>
              </a:rPr>
              <a:t>
They are always occlusive</a:t>
            </a:r>
            <a:endParaRPr lang="en-US">
              <a:solidFill>
                <a:schemeClr val="tx1"/>
              </a:solidFill>
              <a:latin typeface="Comic Sans MS" pitchFamily="66" charset="0"/>
            </a:endParaRPr>
          </a:p>
        </p:txBody>
      </p:sp>
      <p:pic>
        <p:nvPicPr>
          <p:cNvPr id="143362" name="Immagine 2" descr="Schermata 2016-10-17 alle 17.32.27.png">
            <a:extLst>
              <a:ext uri="{FF2B5EF4-FFF2-40B4-BE49-F238E27FC236}">
                <a16:creationId xmlns:a16="http://schemas.microsoft.com/office/drawing/2014/main" id="{A2B13348-DF7D-E543-94E1-166D8717D9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2325" y="476250"/>
            <a:ext cx="4332288" cy="49895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43363" name="Immagine 4" descr="Schermata 2016-10-17 alle 17.34.40.png">
            <a:extLst>
              <a:ext uri="{FF2B5EF4-FFF2-40B4-BE49-F238E27FC236}">
                <a16:creationId xmlns:a16="http://schemas.microsoft.com/office/drawing/2014/main" id="{4929EE6A-5685-1E44-91FF-A329E9E1BB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2565400"/>
            <a:ext cx="4333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Immagine 5" descr="Schermata 2016-10-17 alle 17.34.40.png">
            <a:extLst>
              <a:ext uri="{FF2B5EF4-FFF2-40B4-BE49-F238E27FC236}">
                <a16:creationId xmlns:a16="http://schemas.microsoft.com/office/drawing/2014/main" id="{C054FF9A-DAD7-D845-B214-649A8D6BDF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4516438"/>
            <a:ext cx="4333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5" name="Immagine 6" descr="Schermata 2016-10-17 alle 17.34.40.png">
            <a:extLst>
              <a:ext uri="{FF2B5EF4-FFF2-40B4-BE49-F238E27FC236}">
                <a16:creationId xmlns:a16="http://schemas.microsoft.com/office/drawing/2014/main" id="{4B3EBEBC-1214-D044-A23B-114816032A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3486150"/>
            <a:ext cx="2444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CasellaDiTesto 1">
            <a:extLst>
              <a:ext uri="{FF2B5EF4-FFF2-40B4-BE49-F238E27FC236}">
                <a16:creationId xmlns:a16="http://schemas.microsoft.com/office/drawing/2014/main" id="{A4DEC7FB-87F3-7B46-84A1-112D41EFDC6D}"/>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2">
            <a:extLst>
              <a:ext uri="{FF2B5EF4-FFF2-40B4-BE49-F238E27FC236}">
                <a16:creationId xmlns:a16="http://schemas.microsoft.com/office/drawing/2014/main" id="{47BFFAB2-B669-EE4C-9F29-3948899F6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2205038"/>
            <a:ext cx="8880475" cy="3959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7650" name="Picture 3">
            <a:extLst>
              <a:ext uri="{FF2B5EF4-FFF2-40B4-BE49-F238E27FC236}">
                <a16:creationId xmlns:a16="http://schemas.microsoft.com/office/drawing/2014/main" id="{3BFE0E0E-2AB7-5243-9147-170546962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115888"/>
            <a:ext cx="4113213" cy="20161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7651" name="Picture 3">
            <a:extLst>
              <a:ext uri="{FF2B5EF4-FFF2-40B4-BE49-F238E27FC236}">
                <a16:creationId xmlns:a16="http://schemas.microsoft.com/office/drawing/2014/main" id="{B028C59F-5F4F-F54C-85D8-9B3BCF6A7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981075"/>
            <a:ext cx="2160588" cy="8001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AA8A14DD-1B5E-6040-9B83-3FEE30D35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2876550"/>
            <a:ext cx="2303462" cy="32162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7653" name="CasellaDiTesto 1">
            <a:extLst>
              <a:ext uri="{FF2B5EF4-FFF2-40B4-BE49-F238E27FC236}">
                <a16:creationId xmlns:a16="http://schemas.microsoft.com/office/drawing/2014/main" id="{8A1BB1C0-8E0F-1E48-8DC8-8AA76A052F69}"/>
              </a:ext>
            </a:extLst>
          </p:cNvPr>
          <p:cNvSpPr txBox="1">
            <a:spLocks noChangeArrowheads="1"/>
          </p:cNvSpPr>
          <p:nvPr/>
        </p:nvSpPr>
        <p:spPr bwMode="auto">
          <a:xfrm>
            <a:off x="716694" y="188913"/>
            <a:ext cx="3246563" cy="522287"/>
          </a:xfrm>
          <a:prstGeom prst="rect">
            <a:avLst/>
          </a:prstGeom>
          <a:solidFill>
            <a:srgbClr val="FFC836"/>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800">
                <a:latin typeface="Comic Sans MS" panose="030F0902030302020204" pitchFamily="66" charset="0"/>
              </a:rPr>
              <a:t>RISK FACTORS</a:t>
            </a:r>
          </a:p>
        </p:txBody>
      </p:sp>
      <p:sp>
        <p:nvSpPr>
          <p:cNvPr id="27654" name="CasellaDiTesto 1">
            <a:extLst>
              <a:ext uri="{FF2B5EF4-FFF2-40B4-BE49-F238E27FC236}">
                <a16:creationId xmlns:a16="http://schemas.microsoft.com/office/drawing/2014/main" id="{1108F08C-6182-0544-A8CA-53FB8FDD4A52}"/>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CUORE</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2">
            <a:extLst>
              <a:ext uri="{FF2B5EF4-FFF2-40B4-BE49-F238E27FC236}">
                <a16:creationId xmlns:a16="http://schemas.microsoft.com/office/drawing/2014/main" id="{76F0917C-BEAB-864C-B8AE-ED5C904A7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563" y="249238"/>
            <a:ext cx="6932612" cy="51974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44386" name="Picture 2">
            <a:extLst>
              <a:ext uri="{FF2B5EF4-FFF2-40B4-BE49-F238E27FC236}">
                <a16:creationId xmlns:a16="http://schemas.microsoft.com/office/drawing/2014/main" id="{5B719D33-5FB8-AE47-B3FF-79494ED2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15888"/>
            <a:ext cx="2825750" cy="20907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44387" name="Picture 3">
            <a:extLst>
              <a:ext uri="{FF2B5EF4-FFF2-40B4-BE49-F238E27FC236}">
                <a16:creationId xmlns:a16="http://schemas.microsoft.com/office/drawing/2014/main" id="{14C391CC-B8BD-C943-8A9C-7854EB9EC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4127500"/>
            <a:ext cx="3008312" cy="20907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44388" name="Picture 4">
            <a:extLst>
              <a:ext uri="{FF2B5EF4-FFF2-40B4-BE49-F238E27FC236}">
                <a16:creationId xmlns:a16="http://schemas.microsoft.com/office/drawing/2014/main" id="{9AC257E5-0D14-0A4D-B055-344F5967E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4006850"/>
            <a:ext cx="2892425" cy="21351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4389" name="CasellaDiTesto 1">
            <a:extLst>
              <a:ext uri="{FF2B5EF4-FFF2-40B4-BE49-F238E27FC236}">
                <a16:creationId xmlns:a16="http://schemas.microsoft.com/office/drawing/2014/main" id="{F37A3388-4E4F-8949-BCCA-BB34ED5F499C}"/>
              </a:ext>
            </a:extLst>
          </p:cNvPr>
          <p:cNvSpPr txBox="1">
            <a:spLocks noChangeArrowheads="1"/>
          </p:cNvSpPr>
          <p:nvPr/>
        </p:nvSpPr>
        <p:spPr bwMode="auto">
          <a:xfrm>
            <a:off x="323850" y="1990725"/>
            <a:ext cx="2447925" cy="338138"/>
          </a:xfrm>
          <a:prstGeom prst="rect">
            <a:avLst/>
          </a:prstGeom>
          <a:solidFill>
            <a:schemeClr val="bg1"/>
          </a:solidFill>
          <a:ln w="1905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600">
                <a:latin typeface="Comic Sans MS" panose="030F0902030302020204" pitchFamily="66" charset="0"/>
              </a:rPr>
              <a:t>TROMBO MURALE</a:t>
            </a:r>
          </a:p>
        </p:txBody>
      </p:sp>
      <p:sp>
        <p:nvSpPr>
          <p:cNvPr id="144390" name="CasellaDiTesto 7">
            <a:extLst>
              <a:ext uri="{FF2B5EF4-FFF2-40B4-BE49-F238E27FC236}">
                <a16:creationId xmlns:a16="http://schemas.microsoft.com/office/drawing/2014/main" id="{C671EAC0-FD83-F941-AF7B-8C1F506207FD}"/>
              </a:ext>
            </a:extLst>
          </p:cNvPr>
          <p:cNvSpPr txBox="1">
            <a:spLocks noChangeArrowheads="1"/>
          </p:cNvSpPr>
          <p:nvPr/>
        </p:nvSpPr>
        <p:spPr bwMode="auto">
          <a:xfrm>
            <a:off x="438150" y="5862638"/>
            <a:ext cx="2693988" cy="330200"/>
          </a:xfrm>
          <a:prstGeom prst="rect">
            <a:avLst/>
          </a:prstGeom>
          <a:solidFill>
            <a:schemeClr val="bg1"/>
          </a:solidFill>
          <a:ln w="1905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600">
                <a:latin typeface="Comic Sans MS" panose="030F0902030302020204" pitchFamily="66" charset="0"/>
              </a:rPr>
              <a:t>TROMBO OCCLUDENTE</a:t>
            </a:r>
          </a:p>
        </p:txBody>
      </p:sp>
      <p:sp>
        <p:nvSpPr>
          <p:cNvPr id="144391" name="CasellaDiTesto 8">
            <a:extLst>
              <a:ext uri="{FF2B5EF4-FFF2-40B4-BE49-F238E27FC236}">
                <a16:creationId xmlns:a16="http://schemas.microsoft.com/office/drawing/2014/main" id="{03A737F5-BFDD-5A44-88F0-E5A66FE8C206}"/>
              </a:ext>
            </a:extLst>
          </p:cNvPr>
          <p:cNvSpPr txBox="1">
            <a:spLocks noChangeArrowheads="1"/>
          </p:cNvSpPr>
          <p:nvPr/>
        </p:nvSpPr>
        <p:spPr bwMode="auto">
          <a:xfrm>
            <a:off x="6199188" y="5807075"/>
            <a:ext cx="2693987" cy="307975"/>
          </a:xfrm>
          <a:prstGeom prst="rect">
            <a:avLst/>
          </a:prstGeom>
          <a:solidFill>
            <a:schemeClr val="bg1"/>
          </a:solidFill>
          <a:ln w="1905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a:latin typeface="Comic Sans MS" panose="030F0902030302020204" pitchFamily="66" charset="0"/>
              </a:rPr>
              <a:t>TROMBO RICANALIZZATO</a:t>
            </a:r>
          </a:p>
        </p:txBody>
      </p:sp>
      <p:sp>
        <p:nvSpPr>
          <p:cNvPr id="144392" name="CasellaDiTesto 1">
            <a:extLst>
              <a:ext uri="{FF2B5EF4-FFF2-40B4-BE49-F238E27FC236}">
                <a16:creationId xmlns:a16="http://schemas.microsoft.com/office/drawing/2014/main" id="{665811B5-7D69-2F4D-AD61-2ED4649B2546}"/>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4" descr="embolism">
            <a:extLst>
              <a:ext uri="{FF2B5EF4-FFF2-40B4-BE49-F238E27FC236}">
                <a16:creationId xmlns:a16="http://schemas.microsoft.com/office/drawing/2014/main" id="{F0415ACC-0306-F644-9941-68E71E347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963" y="2276475"/>
            <a:ext cx="3040062" cy="38179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45410" name="Picture 7" descr="trombo venoso">
            <a:extLst>
              <a:ext uri="{FF2B5EF4-FFF2-40B4-BE49-F238E27FC236}">
                <a16:creationId xmlns:a16="http://schemas.microsoft.com/office/drawing/2014/main" id="{31024E46-385A-0B4E-8A48-ECF8663B4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062163"/>
            <a:ext cx="3529013" cy="26638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45411" name="Picture 8" descr="trombo">
            <a:extLst>
              <a:ext uri="{FF2B5EF4-FFF2-40B4-BE49-F238E27FC236}">
                <a16:creationId xmlns:a16="http://schemas.microsoft.com/office/drawing/2014/main" id="{35F7172F-C2B4-6944-993C-473AB16DC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525" y="188913"/>
            <a:ext cx="3067050" cy="22288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5412" name="WordArt 11">
            <a:extLst>
              <a:ext uri="{FF2B5EF4-FFF2-40B4-BE49-F238E27FC236}">
                <a16:creationId xmlns:a16="http://schemas.microsoft.com/office/drawing/2014/main" id="{51544F00-695E-1F43-BB34-9A4F4A802C4E}"/>
              </a:ext>
            </a:extLst>
          </p:cNvPr>
          <p:cNvSpPr>
            <a:spLocks noChangeArrowheads="1" noChangeShapeType="1" noTextEdit="1"/>
          </p:cNvSpPr>
          <p:nvPr/>
        </p:nvSpPr>
        <p:spPr bwMode="auto">
          <a:xfrm>
            <a:off x="3419873" y="555625"/>
            <a:ext cx="5543152" cy="857250"/>
          </a:xfrm>
          <a:prstGeom prst="rect">
            <a:avLst/>
          </a:prstGeom>
        </p:spPr>
        <p:txBody>
          <a:bodyPr wrap="none" fromWordArt="1">
            <a:prstTxWarp prst="textPlain">
              <a:avLst>
                <a:gd name="adj" fmla="val 50000"/>
              </a:avLst>
            </a:prstTxWarp>
          </a:bodyPr>
          <a:lstStyle/>
          <a:p>
            <a:pPr algn="ctr"/>
            <a:r>
              <a:rPr lang="it-IT" sz="2400" b="1" i="1" kern="10" dirty="0">
                <a:ln w="9525">
                  <a:solidFill>
                    <a:srgbClr val="000000"/>
                  </a:solidFill>
                  <a:round/>
                  <a:headEnd/>
                  <a:tailEnd/>
                </a:ln>
                <a:solidFill>
                  <a:srgbClr val="FF0000"/>
                </a:solidFill>
                <a:effectLst>
                  <a:outerShdw dist="35921" dir="2700000" algn="ctr" rotWithShape="0">
                    <a:srgbClr val="808080">
                      <a:alpha val="79999"/>
                    </a:srgbClr>
                  </a:outerShdw>
                </a:effectLst>
                <a:latin typeface="Comic Sans MS" panose="030F0902030302020204" pitchFamily="66" charset="0"/>
              </a:rPr>
              <a:t>From the </a:t>
            </a:r>
            <a:r>
              <a:rPr lang="it-IT" sz="2400" b="1" i="1" kern="10" dirty="0" err="1">
                <a:ln w="9525">
                  <a:solidFill>
                    <a:srgbClr val="000000"/>
                  </a:solidFill>
                  <a:round/>
                  <a:headEnd/>
                  <a:tailEnd/>
                </a:ln>
                <a:solidFill>
                  <a:srgbClr val="FF0000"/>
                </a:solidFill>
                <a:effectLst>
                  <a:outerShdw dist="35921" dir="2700000" algn="ctr" rotWithShape="0">
                    <a:srgbClr val="808080">
                      <a:alpha val="79999"/>
                    </a:srgbClr>
                  </a:outerShdw>
                </a:effectLst>
                <a:latin typeface="Comic Sans MS" panose="030F0902030302020204" pitchFamily="66" charset="0"/>
              </a:rPr>
              <a:t>thrombus</a:t>
            </a:r>
            <a:r>
              <a:rPr lang="it-IT" sz="2400" b="1" i="1" kern="10" dirty="0">
                <a:ln w="9525">
                  <a:solidFill>
                    <a:srgbClr val="000000"/>
                  </a:solidFill>
                  <a:round/>
                  <a:headEnd/>
                  <a:tailEnd/>
                </a:ln>
                <a:solidFill>
                  <a:srgbClr val="FF0000"/>
                </a:solidFill>
                <a:effectLst>
                  <a:outerShdw dist="35921" dir="2700000" algn="ctr" rotWithShape="0">
                    <a:srgbClr val="808080">
                      <a:alpha val="79999"/>
                    </a:srgbClr>
                  </a:outerShdw>
                </a:effectLst>
                <a:latin typeface="Comic Sans MS" panose="030F0902030302020204" pitchFamily="66" charset="0"/>
              </a:rPr>
              <a:t> ......</a:t>
            </a:r>
          </a:p>
        </p:txBody>
      </p:sp>
      <p:sp>
        <p:nvSpPr>
          <p:cNvPr id="145413" name="WordArt 12">
            <a:extLst>
              <a:ext uri="{FF2B5EF4-FFF2-40B4-BE49-F238E27FC236}">
                <a16:creationId xmlns:a16="http://schemas.microsoft.com/office/drawing/2014/main" id="{1E27BC78-7155-B24E-A39F-558079390BCB}"/>
              </a:ext>
            </a:extLst>
          </p:cNvPr>
          <p:cNvSpPr>
            <a:spLocks noChangeArrowheads="1" noChangeShapeType="1" noTextEdit="1"/>
          </p:cNvSpPr>
          <p:nvPr/>
        </p:nvSpPr>
        <p:spPr bwMode="auto">
          <a:xfrm>
            <a:off x="755650" y="5087938"/>
            <a:ext cx="4896470" cy="788987"/>
          </a:xfrm>
          <a:prstGeom prst="rect">
            <a:avLst/>
          </a:prstGeom>
        </p:spPr>
        <p:txBody>
          <a:bodyPr wrap="none" fromWordArt="1">
            <a:prstTxWarp prst="textPlain">
              <a:avLst>
                <a:gd name="adj" fmla="val 50000"/>
              </a:avLst>
            </a:prstTxWarp>
          </a:bodyPr>
          <a:lstStyle/>
          <a:p>
            <a:pPr algn="ctr"/>
            <a:r>
              <a:rPr lang="it-IT" sz="2400" b="1" i="1" kern="10">
                <a:ln w="9525">
                  <a:solidFill>
                    <a:srgbClr val="000000"/>
                  </a:solidFill>
                  <a:round/>
                  <a:headEnd/>
                  <a:tailEnd/>
                </a:ln>
                <a:solidFill>
                  <a:srgbClr val="FF0000"/>
                </a:solidFill>
                <a:effectLst>
                  <a:outerShdw dist="35921" dir="2700000" algn="ctr" rotWithShape="0">
                    <a:srgbClr val="808080">
                      <a:alpha val="79999"/>
                    </a:srgbClr>
                  </a:outerShdw>
                </a:effectLst>
                <a:latin typeface="Comic Sans MS" panose="030F0902030302020204" pitchFamily="66" charset="0"/>
              </a:rPr>
              <a:t>...... </a:t>
            </a:r>
            <a:r>
              <a:rPr lang="it-IT" sz="2400" b="1" i="1" kern="10" err="1">
                <a:ln w="9525">
                  <a:solidFill>
                    <a:srgbClr val="000000"/>
                  </a:solidFill>
                  <a:round/>
                  <a:headEnd/>
                  <a:tailEnd/>
                </a:ln>
                <a:solidFill>
                  <a:srgbClr val="FF0000"/>
                </a:solidFill>
                <a:effectLst>
                  <a:outerShdw dist="35921" dir="2700000" algn="ctr" rotWithShape="0">
                    <a:srgbClr val="808080">
                      <a:alpha val="79999"/>
                    </a:srgbClr>
                  </a:outerShdw>
                </a:effectLst>
                <a:latin typeface="Comic Sans MS" panose="030F0902030302020204" pitchFamily="66" charset="0"/>
              </a:rPr>
              <a:t>at</a:t>
            </a:r>
            <a:r>
              <a:rPr lang="it-IT" sz="2400" b="1" i="1" kern="10">
                <a:ln w="9525">
                  <a:solidFill>
                    <a:srgbClr val="000000"/>
                  </a:solidFill>
                  <a:round/>
                  <a:headEnd/>
                  <a:tailEnd/>
                </a:ln>
                <a:solidFill>
                  <a:srgbClr val="FF0000"/>
                </a:solidFill>
                <a:effectLst>
                  <a:outerShdw dist="35921" dir="2700000" algn="ctr" rotWithShape="0">
                    <a:srgbClr val="808080">
                      <a:alpha val="79999"/>
                    </a:srgbClr>
                  </a:outerShdw>
                </a:effectLst>
                <a:latin typeface="Comic Sans MS" panose="030F0902030302020204" pitchFamily="66" charset="0"/>
              </a:rPr>
              <a:t> the </a:t>
            </a:r>
            <a:r>
              <a:rPr lang="it-IT" sz="2400" b="1" i="1" kern="10" err="1">
                <a:ln w="9525">
                  <a:solidFill>
                    <a:srgbClr val="000000"/>
                  </a:solidFill>
                  <a:round/>
                  <a:headEnd/>
                  <a:tailEnd/>
                </a:ln>
                <a:solidFill>
                  <a:srgbClr val="FF0000"/>
                </a:solidFill>
                <a:effectLst>
                  <a:outerShdw dist="35921" dir="2700000" algn="ctr" rotWithShape="0">
                    <a:srgbClr val="808080">
                      <a:alpha val="79999"/>
                    </a:srgbClr>
                  </a:outerShdw>
                </a:effectLst>
                <a:latin typeface="Comic Sans MS" panose="030F0902030302020204" pitchFamily="66" charset="0"/>
              </a:rPr>
              <a:t>embolism</a:t>
            </a:r>
            <a:endParaRPr lang="it-IT" sz="2400" b="1" i="1" kern="10">
              <a:ln w="9525">
                <a:solidFill>
                  <a:srgbClr val="000000"/>
                </a:solidFill>
                <a:round/>
                <a:headEnd/>
                <a:tailEnd/>
              </a:ln>
              <a:solidFill>
                <a:srgbClr val="FF0000"/>
              </a:solidFill>
              <a:effectLst>
                <a:outerShdw dist="35921" dir="2700000" algn="ctr" rotWithShape="0">
                  <a:srgbClr val="808080">
                    <a:alpha val="79999"/>
                  </a:srgbClr>
                </a:outerShdw>
              </a:effectLst>
              <a:latin typeface="Comic Sans MS" panose="030F0902030302020204" pitchFamily="66" charset="0"/>
            </a:endParaRPr>
          </a:p>
        </p:txBody>
      </p:sp>
      <p:sp>
        <p:nvSpPr>
          <p:cNvPr id="145414" name="CasellaDiTesto 1">
            <a:extLst>
              <a:ext uri="{FF2B5EF4-FFF2-40B4-BE49-F238E27FC236}">
                <a16:creationId xmlns:a16="http://schemas.microsoft.com/office/drawing/2014/main" id="{D4B10364-09C1-B943-ACA8-F3B47AEA1179}"/>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56576EA-19E0-DE6A-0244-169A70F37494}"/>
              </a:ext>
            </a:extLst>
          </p:cNvPr>
          <p:cNvSpPr>
            <a:spLocks noChangeArrowheads="1"/>
          </p:cNvSpPr>
          <p:nvPr/>
        </p:nvSpPr>
        <p:spPr bwMode="auto">
          <a:xfrm>
            <a:off x="323528" y="268675"/>
            <a:ext cx="3130623" cy="928077"/>
          </a:xfrm>
          <a:prstGeom prst="rect">
            <a:avLst/>
          </a:prstGeom>
          <a:solidFill>
            <a:srgbClr val="000090">
              <a:alpha val="10196"/>
            </a:srgbClr>
          </a:solidFill>
          <a:ln w="28575">
            <a:solidFill>
              <a:srgbClr val="FF0000"/>
            </a:solidFill>
            <a:miter lim="800000"/>
            <a:headEnd/>
            <a:tailEnd/>
          </a:ln>
          <a:effectLst>
            <a:outerShdw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800" b="1">
                <a:solidFill>
                  <a:srgbClr val="000000"/>
                </a:solidFill>
                <a:latin typeface="Comic Sans MS" panose="030F0902030302020204" pitchFamily="66" charset="0"/>
              </a:rPr>
              <a:t>WHAT IT IS</a:t>
            </a:r>
          </a:p>
          <a:p>
            <a:pPr algn="ctr" eaLnBrk="1" hangingPunct="1"/>
            <a:r>
              <a:rPr lang="it-IT" altLang="it-IT" sz="2800" b="1">
                <a:solidFill>
                  <a:srgbClr val="000000"/>
                </a:solidFill>
                <a:latin typeface="Comic Sans MS" panose="030F0902030302020204" pitchFamily="66" charset="0"/>
              </a:rPr>
              <a:t>AN EMBULUS?</a:t>
            </a:r>
          </a:p>
        </p:txBody>
      </p:sp>
      <p:sp>
        <p:nvSpPr>
          <p:cNvPr id="3" name="CasellaDiTesto 1">
            <a:extLst>
              <a:ext uri="{FF2B5EF4-FFF2-40B4-BE49-F238E27FC236}">
                <a16:creationId xmlns:a16="http://schemas.microsoft.com/office/drawing/2014/main" id="{C6076A8D-40FF-BE1E-11A4-E1F2D8B0F9CA}"/>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
        <p:nvSpPr>
          <p:cNvPr id="4" name="CasellaDiTesto 3">
            <a:extLst>
              <a:ext uri="{FF2B5EF4-FFF2-40B4-BE49-F238E27FC236}">
                <a16:creationId xmlns:a16="http://schemas.microsoft.com/office/drawing/2014/main" id="{E4F5CBBB-F172-B560-A3CD-51BDF051B12F}"/>
              </a:ext>
            </a:extLst>
          </p:cNvPr>
          <p:cNvSpPr txBox="1"/>
          <p:nvPr/>
        </p:nvSpPr>
        <p:spPr>
          <a:xfrm>
            <a:off x="251520" y="2231396"/>
            <a:ext cx="3600400" cy="3747501"/>
          </a:xfrm>
          <a:prstGeom prst="rect">
            <a:avLst/>
          </a:prstGeom>
          <a:noFill/>
          <a:ln w="28575">
            <a:solidFill>
              <a:srgbClr val="FF0000"/>
            </a:solidFill>
          </a:ln>
        </p:spPr>
        <p:txBody>
          <a:bodyPr wrap="square" rtlCol="0">
            <a:spAutoFit/>
          </a:bodyPr>
          <a:lstStyle/>
          <a:p>
            <a:pPr algn="ctr">
              <a:lnSpc>
                <a:spcPts val="3580"/>
              </a:lnSpc>
            </a:pPr>
            <a:r>
              <a:rPr lang="en-US" altLang="it-IT" sz="2400" dirty="0">
                <a:latin typeface="Comic Sans MS" panose="030F0902030302020204" pitchFamily="66" charset="0"/>
              </a:rPr>
              <a:t>The </a:t>
            </a:r>
            <a:r>
              <a:rPr lang="en-US" altLang="it-IT" sz="2400" b="1" dirty="0">
                <a:solidFill>
                  <a:srgbClr val="FF0000"/>
                </a:solidFill>
                <a:latin typeface="Comic Sans MS" panose="030F0902030302020204" pitchFamily="66" charset="0"/>
              </a:rPr>
              <a:t>EMBOLUS</a:t>
            </a:r>
            <a:r>
              <a:rPr lang="en-US" altLang="it-IT" sz="2400" dirty="0">
                <a:solidFill>
                  <a:srgbClr val="000000"/>
                </a:solidFill>
                <a:latin typeface="Comic Sans MS" panose="030F0902030302020204" pitchFamily="66" charset="0"/>
              </a:rPr>
              <a:t> is a solid, liquid or gaseous body transported by the blood, but immiscible with it, and large enough to stop in the lumen of a downstream vessel.</a:t>
            </a:r>
          </a:p>
        </p:txBody>
      </p:sp>
      <p:sp>
        <p:nvSpPr>
          <p:cNvPr id="5" name="CasellaDiTesto 4">
            <a:extLst>
              <a:ext uri="{FF2B5EF4-FFF2-40B4-BE49-F238E27FC236}">
                <a16:creationId xmlns:a16="http://schemas.microsoft.com/office/drawing/2014/main" id="{6729AD0C-EB61-45CF-1A68-BA1A6C2ACFE9}"/>
              </a:ext>
            </a:extLst>
          </p:cNvPr>
          <p:cNvSpPr txBox="1"/>
          <p:nvPr/>
        </p:nvSpPr>
        <p:spPr>
          <a:xfrm>
            <a:off x="5580112" y="188640"/>
            <a:ext cx="2749396" cy="1200329"/>
          </a:xfrm>
          <a:prstGeom prst="rect">
            <a:avLst/>
          </a:prstGeom>
          <a:noFill/>
          <a:ln w="28575">
            <a:solidFill>
              <a:srgbClr val="FF0000"/>
            </a:solidFill>
          </a:ln>
        </p:spPr>
        <p:txBody>
          <a:bodyPr wrap="square" rtlCol="0">
            <a:spAutoFit/>
          </a:bodyPr>
          <a:lstStyle/>
          <a:p>
            <a:pPr algn="ctr"/>
            <a:r>
              <a:rPr lang="en-US" altLang="it-IT" sz="2400" b="1" dirty="0">
                <a:solidFill>
                  <a:srgbClr val="FF0000"/>
                </a:solidFill>
                <a:latin typeface="Comic Sans MS" panose="030F0902030302020204" pitchFamily="66" charset="0"/>
              </a:rPr>
              <a:t>SOLID</a:t>
            </a:r>
            <a:r>
              <a:rPr lang="en-US" altLang="it-IT" sz="2400" dirty="0">
                <a:solidFill>
                  <a:srgbClr val="000000"/>
                </a:solidFill>
                <a:latin typeface="Comic Sans MS" panose="030F0902030302020204" pitchFamily="66" charset="0"/>
              </a:rPr>
              <a:t> embolus</a:t>
            </a:r>
          </a:p>
          <a:p>
            <a:pPr algn="ctr"/>
            <a:endParaRPr lang="en-US" altLang="it-IT" sz="2400" dirty="0">
              <a:solidFill>
                <a:srgbClr val="000000"/>
              </a:solidFill>
              <a:latin typeface="Comic Sans MS" panose="030F0902030302020204" pitchFamily="66" charset="0"/>
            </a:endParaRPr>
          </a:p>
          <a:p>
            <a:pPr algn="ctr"/>
            <a:r>
              <a:rPr lang="en-US" altLang="it-IT" sz="2400" dirty="0">
                <a:solidFill>
                  <a:srgbClr val="000000"/>
                </a:solidFill>
                <a:latin typeface="Comic Sans MS" panose="030F0902030302020204" pitchFamily="66" charset="0"/>
              </a:rPr>
              <a:t>usually thrombi</a:t>
            </a:r>
            <a:endParaRPr lang="en-US" altLang="it-IT" sz="2400" dirty="0">
              <a:solidFill>
                <a:srgbClr val="000000"/>
              </a:solidFill>
              <a:latin typeface="Comic Sans MS" panose="030F0902030302020204" pitchFamily="66" charset="0"/>
              <a:sym typeface="Wingdings" pitchFamily="2" charset="2"/>
            </a:endParaRPr>
          </a:p>
        </p:txBody>
      </p:sp>
      <p:sp>
        <p:nvSpPr>
          <p:cNvPr id="6" name="CasellaDiTesto 5">
            <a:extLst>
              <a:ext uri="{FF2B5EF4-FFF2-40B4-BE49-F238E27FC236}">
                <a16:creationId xmlns:a16="http://schemas.microsoft.com/office/drawing/2014/main" id="{B278BAA8-3E20-70F2-4EE1-FA24D41F9BE3}"/>
              </a:ext>
            </a:extLst>
          </p:cNvPr>
          <p:cNvSpPr txBox="1"/>
          <p:nvPr/>
        </p:nvSpPr>
        <p:spPr>
          <a:xfrm>
            <a:off x="5652120" y="2060848"/>
            <a:ext cx="2749396" cy="1200329"/>
          </a:xfrm>
          <a:prstGeom prst="rect">
            <a:avLst/>
          </a:prstGeom>
          <a:noFill/>
          <a:ln w="28575">
            <a:solidFill>
              <a:srgbClr val="FF0000"/>
            </a:solidFill>
          </a:ln>
        </p:spPr>
        <p:txBody>
          <a:bodyPr wrap="square" rtlCol="0">
            <a:spAutoFit/>
          </a:bodyPr>
          <a:lstStyle/>
          <a:p>
            <a:pPr algn="ctr"/>
            <a:r>
              <a:rPr lang="en-US" altLang="it-IT" sz="2400" b="1" dirty="0">
                <a:solidFill>
                  <a:srgbClr val="FF0000"/>
                </a:solidFill>
                <a:latin typeface="Comic Sans MS" panose="030F0902030302020204" pitchFamily="66" charset="0"/>
              </a:rPr>
              <a:t>GAS</a:t>
            </a:r>
            <a:r>
              <a:rPr lang="en-US" altLang="it-IT" sz="2400" dirty="0">
                <a:solidFill>
                  <a:srgbClr val="000000"/>
                </a:solidFill>
                <a:latin typeface="Comic Sans MS" panose="030F0902030302020204" pitchFamily="66" charset="0"/>
              </a:rPr>
              <a:t> embolus</a:t>
            </a:r>
          </a:p>
          <a:p>
            <a:pPr algn="ctr"/>
            <a:endParaRPr lang="en-US" altLang="it-IT" sz="2400" dirty="0">
              <a:solidFill>
                <a:srgbClr val="000000"/>
              </a:solidFill>
              <a:latin typeface="Comic Sans MS" panose="030F0902030302020204" pitchFamily="66" charset="0"/>
            </a:endParaRPr>
          </a:p>
          <a:p>
            <a:pPr algn="ctr"/>
            <a:r>
              <a:rPr lang="en-US" altLang="it-IT" sz="2400" dirty="0">
                <a:solidFill>
                  <a:srgbClr val="000000"/>
                </a:solidFill>
                <a:latin typeface="Comic Sans MS" panose="030F0902030302020204" pitchFamily="66" charset="0"/>
              </a:rPr>
              <a:t>Air, nitrogen</a:t>
            </a:r>
            <a:endParaRPr lang="en-US" altLang="it-IT" sz="2400" dirty="0">
              <a:solidFill>
                <a:srgbClr val="000000"/>
              </a:solidFill>
              <a:latin typeface="Comic Sans MS" panose="030F0902030302020204" pitchFamily="66" charset="0"/>
              <a:sym typeface="Wingdings" pitchFamily="2" charset="2"/>
            </a:endParaRPr>
          </a:p>
        </p:txBody>
      </p:sp>
      <p:sp>
        <p:nvSpPr>
          <p:cNvPr id="7" name="CasellaDiTesto 6">
            <a:extLst>
              <a:ext uri="{FF2B5EF4-FFF2-40B4-BE49-F238E27FC236}">
                <a16:creationId xmlns:a16="http://schemas.microsoft.com/office/drawing/2014/main" id="{4FFC917D-E530-BF61-60A5-5D8D6195928C}"/>
              </a:ext>
            </a:extLst>
          </p:cNvPr>
          <p:cNvSpPr txBox="1"/>
          <p:nvPr/>
        </p:nvSpPr>
        <p:spPr>
          <a:xfrm>
            <a:off x="5292082" y="3573016"/>
            <a:ext cx="3456382" cy="2308324"/>
          </a:xfrm>
          <a:prstGeom prst="rect">
            <a:avLst/>
          </a:prstGeom>
          <a:noFill/>
          <a:ln w="28575">
            <a:solidFill>
              <a:srgbClr val="FF0000"/>
            </a:solidFill>
          </a:ln>
        </p:spPr>
        <p:txBody>
          <a:bodyPr wrap="square" rtlCol="0">
            <a:spAutoFit/>
          </a:bodyPr>
          <a:lstStyle/>
          <a:p>
            <a:pPr algn="ctr"/>
            <a:r>
              <a:rPr lang="en-US" altLang="it-IT" sz="2400" b="1" dirty="0">
                <a:solidFill>
                  <a:srgbClr val="FF0000"/>
                </a:solidFill>
                <a:latin typeface="Comic Sans MS" panose="030F0902030302020204" pitchFamily="66" charset="0"/>
              </a:rPr>
              <a:t>FAT</a:t>
            </a:r>
            <a:r>
              <a:rPr lang="en-US" altLang="it-IT" sz="2400" dirty="0">
                <a:solidFill>
                  <a:srgbClr val="000000"/>
                </a:solidFill>
                <a:latin typeface="Comic Sans MS" panose="030F0902030302020204" pitchFamily="66" charset="0"/>
              </a:rPr>
              <a:t> embolus</a:t>
            </a:r>
          </a:p>
          <a:p>
            <a:pPr algn="ctr"/>
            <a:endParaRPr lang="en-US" altLang="it-IT" sz="2400" dirty="0">
              <a:solidFill>
                <a:srgbClr val="000000"/>
              </a:solidFill>
              <a:latin typeface="Comic Sans MS" panose="030F0902030302020204" pitchFamily="66" charset="0"/>
            </a:endParaRPr>
          </a:p>
          <a:p>
            <a:pPr algn="ctr"/>
            <a:r>
              <a:rPr lang="en-US" altLang="it-IT" sz="2400" dirty="0">
                <a:solidFill>
                  <a:srgbClr val="000000"/>
                </a:solidFill>
                <a:latin typeface="Comic Sans MS" panose="030F0902030302020204" pitchFamily="66" charset="0"/>
              </a:rPr>
              <a:t>Aspiration of lipid particles from the bone marrow during fractures and traumas</a:t>
            </a:r>
            <a:endParaRPr lang="en-US" altLang="it-IT" sz="2000" dirty="0">
              <a:solidFill>
                <a:srgbClr val="000000"/>
              </a:solidFill>
              <a:latin typeface="Comic Sans MS" panose="030F0902030302020204" pitchFamily="66" charset="0"/>
              <a:sym typeface="Wingdings" pitchFamily="2" charset="2"/>
            </a:endParaRPr>
          </a:p>
        </p:txBody>
      </p:sp>
      <p:cxnSp>
        <p:nvCxnSpPr>
          <p:cNvPr id="9" name="Connettore 2 8">
            <a:extLst>
              <a:ext uri="{FF2B5EF4-FFF2-40B4-BE49-F238E27FC236}">
                <a16:creationId xmlns:a16="http://schemas.microsoft.com/office/drawing/2014/main" id="{6EBD904A-5DDB-0BB5-EDDD-3EF37AF6E84F}"/>
              </a:ext>
            </a:extLst>
          </p:cNvPr>
          <p:cNvCxnSpPr>
            <a:stCxn id="4" idx="3"/>
            <a:endCxn id="5" idx="1"/>
          </p:cNvCxnSpPr>
          <p:nvPr/>
        </p:nvCxnSpPr>
        <p:spPr>
          <a:xfrm flipV="1">
            <a:off x="3851920" y="788805"/>
            <a:ext cx="1728192" cy="33163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EB6435FF-1D47-6E70-2068-C8E196B1AAA8}"/>
              </a:ext>
            </a:extLst>
          </p:cNvPr>
          <p:cNvCxnSpPr>
            <a:stCxn id="4" idx="3"/>
            <a:endCxn id="6" idx="1"/>
          </p:cNvCxnSpPr>
          <p:nvPr/>
        </p:nvCxnSpPr>
        <p:spPr>
          <a:xfrm flipV="1">
            <a:off x="3851920" y="2661013"/>
            <a:ext cx="1800200" cy="14441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93710528-B27C-8479-B6B1-96E98E2033EE}"/>
              </a:ext>
            </a:extLst>
          </p:cNvPr>
          <p:cNvCxnSpPr>
            <a:stCxn id="4" idx="3"/>
            <a:endCxn id="7" idx="1"/>
          </p:cNvCxnSpPr>
          <p:nvPr/>
        </p:nvCxnSpPr>
        <p:spPr>
          <a:xfrm>
            <a:off x="3851920" y="4105147"/>
            <a:ext cx="1440162" cy="6220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Freccia destra 13">
            <a:extLst>
              <a:ext uri="{FF2B5EF4-FFF2-40B4-BE49-F238E27FC236}">
                <a16:creationId xmlns:a16="http://schemas.microsoft.com/office/drawing/2014/main" id="{0750562E-995A-91F4-6E9F-6E23F3D2B011}"/>
              </a:ext>
            </a:extLst>
          </p:cNvPr>
          <p:cNvSpPr>
            <a:spLocks noChangeArrowheads="1"/>
          </p:cNvSpPr>
          <p:nvPr/>
        </p:nvSpPr>
        <p:spPr bwMode="auto">
          <a:xfrm rot="5400000">
            <a:off x="1503817" y="789984"/>
            <a:ext cx="738647" cy="1803080"/>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5" name="Freccia destra 14">
            <a:extLst>
              <a:ext uri="{FF2B5EF4-FFF2-40B4-BE49-F238E27FC236}">
                <a16:creationId xmlns:a16="http://schemas.microsoft.com/office/drawing/2014/main" id="{AC02CCE3-7875-5C15-9220-68F2EB51FE1B}"/>
              </a:ext>
            </a:extLst>
          </p:cNvPr>
          <p:cNvSpPr>
            <a:spLocks noChangeArrowheads="1"/>
          </p:cNvSpPr>
          <p:nvPr/>
        </p:nvSpPr>
        <p:spPr bwMode="auto">
          <a:xfrm rot="5400000">
            <a:off x="6834374" y="110552"/>
            <a:ext cx="313258"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6" name="Freccia destra 15">
            <a:extLst>
              <a:ext uri="{FF2B5EF4-FFF2-40B4-BE49-F238E27FC236}">
                <a16:creationId xmlns:a16="http://schemas.microsoft.com/office/drawing/2014/main" id="{757D8F6E-67FF-8E04-B2E8-332E67126988}"/>
              </a:ext>
            </a:extLst>
          </p:cNvPr>
          <p:cNvSpPr>
            <a:spLocks noChangeArrowheads="1"/>
          </p:cNvSpPr>
          <p:nvPr/>
        </p:nvSpPr>
        <p:spPr bwMode="auto">
          <a:xfrm rot="5400000">
            <a:off x="6978390" y="2005949"/>
            <a:ext cx="313258"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7" name="Freccia destra 16">
            <a:extLst>
              <a:ext uri="{FF2B5EF4-FFF2-40B4-BE49-F238E27FC236}">
                <a16:creationId xmlns:a16="http://schemas.microsoft.com/office/drawing/2014/main" id="{ADDFE445-360F-B99B-626A-A5CC0FDC313A}"/>
              </a:ext>
            </a:extLst>
          </p:cNvPr>
          <p:cNvSpPr>
            <a:spLocks noChangeArrowheads="1"/>
          </p:cNvSpPr>
          <p:nvPr/>
        </p:nvSpPr>
        <p:spPr bwMode="auto">
          <a:xfrm rot="5400000">
            <a:off x="6746337" y="3536197"/>
            <a:ext cx="416946" cy="1354681"/>
          </a:xfrm>
          <a:prstGeom prst="rightArrow">
            <a:avLst>
              <a:gd name="adj1" fmla="val 50000"/>
              <a:gd name="adj2" fmla="val 50109"/>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a:effectLst>
            <a:outerShdw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Tree>
    <p:extLst>
      <p:ext uri="{BB962C8B-B14F-4D97-AF65-F5344CB8AC3E}">
        <p14:creationId xmlns:p14="http://schemas.microsoft.com/office/powerpoint/2010/main" val="42040064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ext Box 6">
            <a:extLst>
              <a:ext uri="{FF2B5EF4-FFF2-40B4-BE49-F238E27FC236}">
                <a16:creationId xmlns:a16="http://schemas.microsoft.com/office/drawing/2014/main" id="{A674E5E7-88C0-524B-87D9-EDC9B4EE9CE9}"/>
              </a:ext>
            </a:extLst>
          </p:cNvPr>
          <p:cNvSpPr txBox="1">
            <a:spLocks noChangeArrowheads="1"/>
          </p:cNvSpPr>
          <p:nvPr/>
        </p:nvSpPr>
        <p:spPr bwMode="auto">
          <a:xfrm>
            <a:off x="250825" y="941388"/>
            <a:ext cx="8569325" cy="20097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775"/>
              </a:lnSpc>
            </a:pPr>
            <a:r>
              <a:rPr lang="en-US" altLang="it-IT" dirty="0">
                <a:solidFill>
                  <a:srgbClr val="000000"/>
                </a:solidFill>
                <a:latin typeface="Comic Sans MS" panose="030F0902030302020204" pitchFamily="66" charset="0"/>
              </a:rPr>
              <a:t>Acute, recurrent, or chronic obstruction of one or more pulmonary arterial vessels, caused by blood clots from peripheral thrombosis in the deep venous system (thromboembolism)</a:t>
            </a:r>
          </a:p>
        </p:txBody>
      </p:sp>
      <p:sp>
        <p:nvSpPr>
          <p:cNvPr id="148482" name="CasellaDiTesto 3">
            <a:extLst>
              <a:ext uri="{FF2B5EF4-FFF2-40B4-BE49-F238E27FC236}">
                <a16:creationId xmlns:a16="http://schemas.microsoft.com/office/drawing/2014/main" id="{4C59ACF5-B90B-3B40-951B-2B6602BE261C}"/>
              </a:ext>
            </a:extLst>
          </p:cNvPr>
          <p:cNvSpPr txBox="1">
            <a:spLocks noChangeArrowheads="1"/>
          </p:cNvSpPr>
          <p:nvPr/>
        </p:nvSpPr>
        <p:spPr bwMode="auto">
          <a:xfrm>
            <a:off x="2165350" y="188913"/>
            <a:ext cx="5237163" cy="587375"/>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3200" b="1">
                <a:latin typeface="Comic Sans MS" panose="030F0902030302020204" pitchFamily="66" charset="0"/>
              </a:rPr>
              <a:t>PULMONARY EMBOLISM</a:t>
            </a:r>
          </a:p>
        </p:txBody>
      </p:sp>
      <p:pic>
        <p:nvPicPr>
          <p:cNvPr id="148483" name="Picture 5" descr="trombosi venosa">
            <a:extLst>
              <a:ext uri="{FF2B5EF4-FFF2-40B4-BE49-F238E27FC236}">
                <a16:creationId xmlns:a16="http://schemas.microsoft.com/office/drawing/2014/main" id="{08F97E44-667F-5A4F-B066-E5CA8EE71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379788"/>
            <a:ext cx="3600450" cy="24447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48484" name="Picture 8" descr="embolia polmonare 5">
            <a:extLst>
              <a:ext uri="{FF2B5EF4-FFF2-40B4-BE49-F238E27FC236}">
                <a16:creationId xmlns:a16="http://schemas.microsoft.com/office/drawing/2014/main" id="{92DBB1C3-8858-8D4D-8CC6-7160A6249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488" y="3160713"/>
            <a:ext cx="4103687" cy="27876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Freccia a destra 6">
            <a:extLst>
              <a:ext uri="{FF2B5EF4-FFF2-40B4-BE49-F238E27FC236}">
                <a16:creationId xmlns:a16="http://schemas.microsoft.com/office/drawing/2014/main" id="{6B27A7BE-2DC5-B949-8568-7416E4F1DA01}"/>
              </a:ext>
            </a:extLst>
          </p:cNvPr>
          <p:cNvSpPr/>
          <p:nvPr/>
        </p:nvSpPr>
        <p:spPr>
          <a:xfrm>
            <a:off x="3995738" y="4005064"/>
            <a:ext cx="647700" cy="1262185"/>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48488" name="CasellaDiTesto 1">
            <a:extLst>
              <a:ext uri="{FF2B5EF4-FFF2-40B4-BE49-F238E27FC236}">
                <a16:creationId xmlns:a16="http://schemas.microsoft.com/office/drawing/2014/main" id="{A14239B9-F500-0E46-A057-ABBCC9125975}"/>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ttore 1 2">
            <a:extLst>
              <a:ext uri="{FF2B5EF4-FFF2-40B4-BE49-F238E27FC236}">
                <a16:creationId xmlns:a16="http://schemas.microsoft.com/office/drawing/2014/main" id="{A418F7DC-A64E-5445-B6E1-E8D02A0DB5F1}"/>
              </a:ext>
            </a:extLst>
          </p:cNvPr>
          <p:cNvCxnSpPr>
            <a:cxnSpLocks noChangeShapeType="1"/>
          </p:cNvCxnSpPr>
          <p:nvPr/>
        </p:nvCxnSpPr>
        <p:spPr bwMode="auto">
          <a:xfrm>
            <a:off x="250825" y="1358900"/>
            <a:ext cx="7081838" cy="0"/>
          </a:xfrm>
          <a:prstGeom prst="line">
            <a:avLst/>
          </a:prstGeom>
          <a:noFill/>
          <a:ln w="762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 name="Connettore 1 6">
            <a:extLst>
              <a:ext uri="{FF2B5EF4-FFF2-40B4-BE49-F238E27FC236}">
                <a16:creationId xmlns:a16="http://schemas.microsoft.com/office/drawing/2014/main" id="{F81B3EF4-4BB6-664E-88A9-686F30194F7E}"/>
              </a:ext>
            </a:extLst>
          </p:cNvPr>
          <p:cNvCxnSpPr>
            <a:cxnSpLocks noChangeShapeType="1"/>
          </p:cNvCxnSpPr>
          <p:nvPr/>
        </p:nvCxnSpPr>
        <p:spPr bwMode="auto">
          <a:xfrm>
            <a:off x="8101013" y="1358900"/>
            <a:ext cx="719137" cy="0"/>
          </a:xfrm>
          <a:prstGeom prst="line">
            <a:avLst/>
          </a:prstGeom>
          <a:noFill/>
          <a:ln w="762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 name="Connettore 1 7">
            <a:extLst>
              <a:ext uri="{FF2B5EF4-FFF2-40B4-BE49-F238E27FC236}">
                <a16:creationId xmlns:a16="http://schemas.microsoft.com/office/drawing/2014/main" id="{D98678C7-0015-A641-8A4B-6B50272991D4}"/>
              </a:ext>
            </a:extLst>
          </p:cNvPr>
          <p:cNvCxnSpPr>
            <a:cxnSpLocks noChangeShapeType="1"/>
          </p:cNvCxnSpPr>
          <p:nvPr/>
        </p:nvCxnSpPr>
        <p:spPr bwMode="auto">
          <a:xfrm>
            <a:off x="250825" y="4024313"/>
            <a:ext cx="7081838" cy="0"/>
          </a:xfrm>
          <a:prstGeom prst="line">
            <a:avLst/>
          </a:prstGeom>
          <a:noFill/>
          <a:ln w="762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Connettore 1 8">
            <a:extLst>
              <a:ext uri="{FF2B5EF4-FFF2-40B4-BE49-F238E27FC236}">
                <a16:creationId xmlns:a16="http://schemas.microsoft.com/office/drawing/2014/main" id="{748DB721-3A1C-944A-84F0-26E2601E414E}"/>
              </a:ext>
            </a:extLst>
          </p:cNvPr>
          <p:cNvCxnSpPr>
            <a:cxnSpLocks noChangeShapeType="1"/>
          </p:cNvCxnSpPr>
          <p:nvPr/>
        </p:nvCxnSpPr>
        <p:spPr bwMode="auto">
          <a:xfrm>
            <a:off x="8101013" y="4024313"/>
            <a:ext cx="792162" cy="0"/>
          </a:xfrm>
          <a:prstGeom prst="line">
            <a:avLst/>
          </a:prstGeom>
          <a:noFill/>
          <a:ln w="762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Connettore 1 10">
            <a:extLst>
              <a:ext uri="{FF2B5EF4-FFF2-40B4-BE49-F238E27FC236}">
                <a16:creationId xmlns:a16="http://schemas.microsoft.com/office/drawing/2014/main" id="{86F2B909-2103-F14A-A7A1-731A50AE50B5}"/>
              </a:ext>
            </a:extLst>
          </p:cNvPr>
          <p:cNvCxnSpPr>
            <a:cxnSpLocks noChangeShapeType="1"/>
          </p:cNvCxnSpPr>
          <p:nvPr/>
        </p:nvCxnSpPr>
        <p:spPr bwMode="auto">
          <a:xfrm flipH="1">
            <a:off x="6732588" y="1358900"/>
            <a:ext cx="576262" cy="1225550"/>
          </a:xfrm>
          <a:prstGeom prst="line">
            <a:avLst/>
          </a:prstGeom>
          <a:noFill/>
          <a:ln w="762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Connettore 1 12">
            <a:extLst>
              <a:ext uri="{FF2B5EF4-FFF2-40B4-BE49-F238E27FC236}">
                <a16:creationId xmlns:a16="http://schemas.microsoft.com/office/drawing/2014/main" id="{06B60E69-C100-5B4A-BE31-F5311124BFBA}"/>
              </a:ext>
            </a:extLst>
          </p:cNvPr>
          <p:cNvCxnSpPr>
            <a:cxnSpLocks noChangeShapeType="1"/>
          </p:cNvCxnSpPr>
          <p:nvPr/>
        </p:nvCxnSpPr>
        <p:spPr bwMode="auto">
          <a:xfrm flipH="1">
            <a:off x="6732588" y="1358900"/>
            <a:ext cx="1368425" cy="1225550"/>
          </a:xfrm>
          <a:prstGeom prst="line">
            <a:avLst/>
          </a:prstGeom>
          <a:noFill/>
          <a:ln w="762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Connettore 1 14">
            <a:extLst>
              <a:ext uri="{FF2B5EF4-FFF2-40B4-BE49-F238E27FC236}">
                <a16:creationId xmlns:a16="http://schemas.microsoft.com/office/drawing/2014/main" id="{4E3B3800-2C21-B44E-8592-6E38B9156209}"/>
              </a:ext>
            </a:extLst>
          </p:cNvPr>
          <p:cNvCxnSpPr>
            <a:cxnSpLocks noChangeShapeType="1"/>
          </p:cNvCxnSpPr>
          <p:nvPr/>
        </p:nvCxnSpPr>
        <p:spPr bwMode="auto">
          <a:xfrm flipH="1" flipV="1">
            <a:off x="6732588" y="2871788"/>
            <a:ext cx="576262" cy="1152525"/>
          </a:xfrm>
          <a:prstGeom prst="line">
            <a:avLst/>
          </a:prstGeom>
          <a:noFill/>
          <a:ln w="762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Connettore 1 16">
            <a:extLst>
              <a:ext uri="{FF2B5EF4-FFF2-40B4-BE49-F238E27FC236}">
                <a16:creationId xmlns:a16="http://schemas.microsoft.com/office/drawing/2014/main" id="{E7B7EB09-F29C-9F42-ABD0-317F76CE9539}"/>
              </a:ext>
            </a:extLst>
          </p:cNvPr>
          <p:cNvCxnSpPr>
            <a:cxnSpLocks noChangeShapeType="1"/>
          </p:cNvCxnSpPr>
          <p:nvPr/>
        </p:nvCxnSpPr>
        <p:spPr bwMode="auto">
          <a:xfrm>
            <a:off x="6732588" y="2871788"/>
            <a:ext cx="1368425" cy="1152525"/>
          </a:xfrm>
          <a:prstGeom prst="line">
            <a:avLst/>
          </a:prstGeom>
          <a:noFill/>
          <a:ln w="762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8" name="Nuvola 37">
            <a:extLst>
              <a:ext uri="{FF2B5EF4-FFF2-40B4-BE49-F238E27FC236}">
                <a16:creationId xmlns:a16="http://schemas.microsoft.com/office/drawing/2014/main" id="{2547297F-9BBC-1E43-9593-2570D2AADE01}"/>
              </a:ext>
            </a:extLst>
          </p:cNvPr>
          <p:cNvSpPr>
            <a:spLocks/>
          </p:cNvSpPr>
          <p:nvPr/>
        </p:nvSpPr>
        <p:spPr bwMode="auto">
          <a:xfrm rot="-360000">
            <a:off x="3995738" y="1409700"/>
            <a:ext cx="2952750" cy="2592388"/>
          </a:xfrm>
          <a:custGeom>
            <a:avLst/>
            <a:gdLst>
              <a:gd name="T0" fmla="*/ 320770 w 43200"/>
              <a:gd name="T1" fmla="*/ 1570855 h 43200"/>
              <a:gd name="T2" fmla="*/ 147638 w 43200"/>
              <a:gd name="T3" fmla="*/ 1523028 h 43200"/>
              <a:gd name="T4" fmla="*/ 473534 w 43200"/>
              <a:gd name="T5" fmla="*/ 2094253 h 43200"/>
              <a:gd name="T6" fmla="*/ 397801 w 43200"/>
              <a:gd name="T7" fmla="*/ 2117117 h 43200"/>
              <a:gd name="T8" fmla="*/ 1126283 w 43200"/>
              <a:gd name="T9" fmla="*/ 2345751 h 43200"/>
              <a:gd name="T10" fmla="*/ 1080624 w 43200"/>
              <a:gd name="T11" fmla="*/ 2241335 h 43200"/>
              <a:gd name="T12" fmla="*/ 1970345 w 43200"/>
              <a:gd name="T13" fmla="*/ 2085372 h 43200"/>
              <a:gd name="T14" fmla="*/ 1952096 w 43200"/>
              <a:gd name="T15" fmla="*/ 2199929 h 43200"/>
              <a:gd name="T16" fmla="*/ 2332741 w 43200"/>
              <a:gd name="T17" fmla="*/ 1377446 h 43200"/>
              <a:gd name="T18" fmla="*/ 2554949 w 43200"/>
              <a:gd name="T19" fmla="*/ 1805670 h 43200"/>
              <a:gd name="T20" fmla="*/ 2856922 w 43200"/>
              <a:gd name="T21" fmla="*/ 921378 h 43200"/>
              <a:gd name="T22" fmla="*/ 2757951 w 43200"/>
              <a:gd name="T23" fmla="*/ 1081962 h 43200"/>
              <a:gd name="T24" fmla="*/ 2619472 w 43200"/>
              <a:gd name="T25" fmla="*/ 325609 h 43200"/>
              <a:gd name="T26" fmla="*/ 2624667 w 43200"/>
              <a:gd name="T27" fmla="*/ 401460 h 43200"/>
              <a:gd name="T28" fmla="*/ 1987501 w 43200"/>
              <a:gd name="T29" fmla="*/ 237155 h 43200"/>
              <a:gd name="T30" fmla="*/ 2038218 w 43200"/>
              <a:gd name="T31" fmla="*/ 140421 h 43200"/>
              <a:gd name="T32" fmla="*/ 1513353 w 43200"/>
              <a:gd name="T33" fmla="*/ 283242 h 43200"/>
              <a:gd name="T34" fmla="*/ 1537891 w 43200"/>
              <a:gd name="T35" fmla="*/ 199830 h 43200"/>
              <a:gd name="T36" fmla="*/ 956910 w 43200"/>
              <a:gd name="T37" fmla="*/ 311567 h 43200"/>
              <a:gd name="T38" fmla="*/ 1045766 w 43200"/>
              <a:gd name="T39" fmla="*/ 392459 h 43200"/>
              <a:gd name="T40" fmla="*/ 282083 w 43200"/>
              <a:gd name="T41" fmla="*/ 947482 h 43200"/>
              <a:gd name="T42" fmla="*/ 266568 w 43200"/>
              <a:gd name="T43" fmla="*/ 862329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0000"/>
          </a:solidFill>
          <a:ln w="28575">
            <a:solidFill>
              <a:srgbClr val="800000"/>
            </a:solidFill>
            <a:miter lim="800000"/>
            <a:headEnd/>
            <a:tailEnd/>
          </a:ln>
          <a:effectLst>
            <a:outerShdw blurRad="40000" dist="23000" dir="5400000" rotWithShape="0">
              <a:srgbClr val="808080">
                <a:alpha val="34999"/>
              </a:srgbClr>
            </a:outerShdw>
          </a:effectLst>
        </p:spPr>
        <p:txBody>
          <a:bodyPr anchor="ctr"/>
          <a:lstStyle/>
          <a:p>
            <a:pPr algn="ctr">
              <a:lnSpc>
                <a:spcPts val="3660"/>
              </a:lnSpc>
              <a:defRPr/>
            </a:pPr>
            <a:r>
              <a:rPr lang="it-IT" sz="2000" b="1">
                <a:latin typeface="Comic Sans MS"/>
                <a:ea typeface="+mn-ea"/>
                <a:cs typeface="Comic Sans MS"/>
              </a:rPr>
              <a:t>OCCLUDENT RED THROMBUS</a:t>
            </a:r>
          </a:p>
          <a:p>
            <a:pPr algn="ctr">
              <a:lnSpc>
                <a:spcPts val="3660"/>
              </a:lnSpc>
              <a:defRPr/>
            </a:pPr>
            <a:endParaRPr lang="it-IT" sz="2000" b="1">
              <a:latin typeface="Comic Sans MS"/>
              <a:ea typeface="+mn-ea"/>
              <a:cs typeface="Comic Sans MS"/>
            </a:endParaRPr>
          </a:p>
        </p:txBody>
      </p:sp>
      <p:sp>
        <p:nvSpPr>
          <p:cNvPr id="39" name="Ritardo 38">
            <a:extLst>
              <a:ext uri="{FF2B5EF4-FFF2-40B4-BE49-F238E27FC236}">
                <a16:creationId xmlns:a16="http://schemas.microsoft.com/office/drawing/2014/main" id="{BCB2880A-ABAF-4641-973E-E7DF0474F23D}"/>
              </a:ext>
            </a:extLst>
          </p:cNvPr>
          <p:cNvSpPr>
            <a:spLocks noChangeArrowheads="1"/>
          </p:cNvSpPr>
          <p:nvPr/>
        </p:nvSpPr>
        <p:spPr bwMode="auto">
          <a:xfrm>
            <a:off x="1908175" y="1647825"/>
            <a:ext cx="2087563" cy="2160588"/>
          </a:xfrm>
          <a:prstGeom prst="flowChartDelay">
            <a:avLst/>
          </a:prstGeom>
          <a:solidFill>
            <a:srgbClr val="FF0000"/>
          </a:solidFill>
          <a:ln w="28575">
            <a:solidFill>
              <a:srgbClr val="800000"/>
            </a:solidFill>
            <a:miter lim="800000"/>
            <a:headEnd/>
            <a:tailEnd/>
          </a:ln>
          <a:effectLst>
            <a:outerShdw blurRad="40000" dist="23000" dir="5400000" rotWithShape="0">
              <a:srgbClr val="808080">
                <a:alpha val="34999"/>
              </a:srgbClr>
            </a:outerShdw>
          </a:effectLst>
        </p:spPr>
        <p:txBody>
          <a:bodyPr anchor="ctr"/>
          <a:lstStyle/>
          <a:p>
            <a:pPr algn="ctr">
              <a:lnSpc>
                <a:spcPts val="3560"/>
              </a:lnSpc>
              <a:defRPr/>
            </a:pPr>
            <a:r>
              <a:rPr lang="it-IT" b="1">
                <a:solidFill>
                  <a:srgbClr val="000000"/>
                </a:solidFill>
                <a:latin typeface="Comic Sans MS"/>
                <a:ea typeface="+mn-ea"/>
                <a:cs typeface="Comic Sans MS"/>
              </a:rPr>
              <a:t>PROPAGATED COAGULUS</a:t>
            </a:r>
          </a:p>
        </p:txBody>
      </p:sp>
      <p:sp>
        <p:nvSpPr>
          <p:cNvPr id="40" name="Freccia sinistra 39">
            <a:extLst>
              <a:ext uri="{FF2B5EF4-FFF2-40B4-BE49-F238E27FC236}">
                <a16:creationId xmlns:a16="http://schemas.microsoft.com/office/drawing/2014/main" id="{326882D5-8236-364B-84E3-26041FE872A6}"/>
              </a:ext>
            </a:extLst>
          </p:cNvPr>
          <p:cNvSpPr>
            <a:spLocks noChangeArrowheads="1"/>
          </p:cNvSpPr>
          <p:nvPr/>
        </p:nvSpPr>
        <p:spPr bwMode="auto">
          <a:xfrm>
            <a:off x="7827963" y="1935163"/>
            <a:ext cx="920750" cy="360362"/>
          </a:xfrm>
          <a:prstGeom prst="leftArrow">
            <a:avLst>
              <a:gd name="adj1" fmla="val 50000"/>
              <a:gd name="adj2" fmla="val 50001"/>
            </a:avLst>
          </a:prstGeom>
          <a:solidFill>
            <a:srgbClr val="FF0000"/>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41" name="Freccia sinistra 40">
            <a:extLst>
              <a:ext uri="{FF2B5EF4-FFF2-40B4-BE49-F238E27FC236}">
                <a16:creationId xmlns:a16="http://schemas.microsoft.com/office/drawing/2014/main" id="{D7CB7F0F-6D53-5746-804E-9983A411CE39}"/>
              </a:ext>
            </a:extLst>
          </p:cNvPr>
          <p:cNvSpPr>
            <a:spLocks noChangeArrowheads="1"/>
          </p:cNvSpPr>
          <p:nvPr/>
        </p:nvSpPr>
        <p:spPr bwMode="auto">
          <a:xfrm>
            <a:off x="7324725" y="2511425"/>
            <a:ext cx="919163" cy="360363"/>
          </a:xfrm>
          <a:prstGeom prst="leftArrow">
            <a:avLst>
              <a:gd name="adj1" fmla="val 50000"/>
              <a:gd name="adj2" fmla="val 49998"/>
            </a:avLst>
          </a:prstGeom>
          <a:solidFill>
            <a:srgbClr val="FF0000"/>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42" name="Freccia sinistra 41">
            <a:extLst>
              <a:ext uri="{FF2B5EF4-FFF2-40B4-BE49-F238E27FC236}">
                <a16:creationId xmlns:a16="http://schemas.microsoft.com/office/drawing/2014/main" id="{F1943CE1-4ADF-994B-8D90-FC5EB2114041}"/>
              </a:ext>
            </a:extLst>
          </p:cNvPr>
          <p:cNvSpPr>
            <a:spLocks noChangeArrowheads="1"/>
          </p:cNvSpPr>
          <p:nvPr/>
        </p:nvSpPr>
        <p:spPr bwMode="auto">
          <a:xfrm>
            <a:off x="7900988" y="3232150"/>
            <a:ext cx="919162" cy="360363"/>
          </a:xfrm>
          <a:prstGeom prst="leftArrow">
            <a:avLst>
              <a:gd name="adj1" fmla="val 50000"/>
              <a:gd name="adj2" fmla="val 49998"/>
            </a:avLst>
          </a:prstGeom>
          <a:solidFill>
            <a:srgbClr val="FF0000"/>
          </a:solidFill>
          <a:ln w="9525">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51" name="Ritardo 50">
            <a:extLst>
              <a:ext uri="{FF2B5EF4-FFF2-40B4-BE49-F238E27FC236}">
                <a16:creationId xmlns:a16="http://schemas.microsoft.com/office/drawing/2014/main" id="{06D42B6C-9889-7246-9F64-D6444ECA47E6}"/>
              </a:ext>
            </a:extLst>
          </p:cNvPr>
          <p:cNvSpPr>
            <a:spLocks noChangeArrowheads="1"/>
          </p:cNvSpPr>
          <p:nvPr/>
        </p:nvSpPr>
        <p:spPr bwMode="auto">
          <a:xfrm flipH="1">
            <a:off x="0" y="2079625"/>
            <a:ext cx="1619250" cy="1296988"/>
          </a:xfrm>
          <a:prstGeom prst="flowChartDelay">
            <a:avLst/>
          </a:prstGeom>
          <a:solidFill>
            <a:srgbClr val="FF0000"/>
          </a:solidFill>
          <a:ln w="28575">
            <a:solidFill>
              <a:srgbClr val="800000"/>
            </a:solidFill>
            <a:miter lim="800000"/>
            <a:headEnd/>
            <a:tailEnd/>
          </a:ln>
          <a:effectLst>
            <a:outerShdw blurRad="40000" dist="23000" dir="5400000" rotWithShape="0">
              <a:srgbClr val="808080">
                <a:alpha val="34999"/>
              </a:srgbClr>
            </a:outerShdw>
          </a:effectLst>
        </p:spPr>
        <p:txBody>
          <a:bodyPr anchor="ctr"/>
          <a:lstStyle/>
          <a:p>
            <a:pPr algn="ctr">
              <a:defRPr/>
            </a:pPr>
            <a:r>
              <a:rPr lang="it-IT" b="1">
                <a:solidFill>
                  <a:srgbClr val="000000"/>
                </a:solidFill>
                <a:latin typeface="Comic Sans MS"/>
                <a:ea typeface="+mn-ea"/>
                <a:cs typeface="Comic Sans MS"/>
              </a:rPr>
              <a:t>EMBOLUS</a:t>
            </a:r>
          </a:p>
        </p:txBody>
      </p:sp>
      <p:sp>
        <p:nvSpPr>
          <p:cNvPr id="52" name="Freccia sinistra 51">
            <a:extLst>
              <a:ext uri="{FF2B5EF4-FFF2-40B4-BE49-F238E27FC236}">
                <a16:creationId xmlns:a16="http://schemas.microsoft.com/office/drawing/2014/main" id="{297223B6-3BB0-A247-8976-8DF8BA30714D}"/>
              </a:ext>
            </a:extLst>
          </p:cNvPr>
          <p:cNvSpPr>
            <a:spLocks noChangeArrowheads="1"/>
          </p:cNvSpPr>
          <p:nvPr/>
        </p:nvSpPr>
        <p:spPr bwMode="auto">
          <a:xfrm>
            <a:off x="1639888" y="2224088"/>
            <a:ext cx="215900" cy="1042987"/>
          </a:xfrm>
          <a:prstGeom prst="leftArrow">
            <a:avLst>
              <a:gd name="adj1" fmla="val 50000"/>
              <a:gd name="adj2" fmla="val 50000"/>
            </a:avLst>
          </a:prstGeom>
          <a:solidFill>
            <a:schemeClr val="tx1"/>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49520" name="CasellaDiTesto 56">
            <a:extLst>
              <a:ext uri="{FF2B5EF4-FFF2-40B4-BE49-F238E27FC236}">
                <a16:creationId xmlns:a16="http://schemas.microsoft.com/office/drawing/2014/main" id="{69A1B74C-2CA0-F942-AB07-BB18AF87AE6E}"/>
              </a:ext>
            </a:extLst>
          </p:cNvPr>
          <p:cNvSpPr txBox="1">
            <a:spLocks noChangeArrowheads="1"/>
          </p:cNvSpPr>
          <p:nvPr/>
        </p:nvSpPr>
        <p:spPr bwMode="auto">
          <a:xfrm>
            <a:off x="7092950" y="868363"/>
            <a:ext cx="1800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b="1">
                <a:latin typeface="Comic Sans MS" panose="030F0902030302020204" pitchFamily="66" charset="0"/>
              </a:rPr>
              <a:t>Venous valve</a:t>
            </a:r>
          </a:p>
        </p:txBody>
      </p:sp>
      <p:cxnSp>
        <p:nvCxnSpPr>
          <p:cNvPr id="59" name="Connettore 2 58">
            <a:extLst>
              <a:ext uri="{FF2B5EF4-FFF2-40B4-BE49-F238E27FC236}">
                <a16:creationId xmlns:a16="http://schemas.microsoft.com/office/drawing/2014/main" id="{74667584-6299-D342-B51A-615E69020995}"/>
              </a:ext>
            </a:extLst>
          </p:cNvPr>
          <p:cNvCxnSpPr>
            <a:cxnSpLocks noChangeShapeType="1"/>
          </p:cNvCxnSpPr>
          <p:nvPr/>
        </p:nvCxnSpPr>
        <p:spPr bwMode="auto">
          <a:xfrm flipH="1">
            <a:off x="7235825" y="1236663"/>
            <a:ext cx="547688" cy="67945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9522" name="CasellaDiTesto 59">
            <a:extLst>
              <a:ext uri="{FF2B5EF4-FFF2-40B4-BE49-F238E27FC236}">
                <a16:creationId xmlns:a16="http://schemas.microsoft.com/office/drawing/2014/main" id="{3E122F75-5D70-FF43-937A-FDB550090982}"/>
              </a:ext>
            </a:extLst>
          </p:cNvPr>
          <p:cNvSpPr txBox="1">
            <a:spLocks noChangeArrowheads="1"/>
          </p:cNvSpPr>
          <p:nvPr/>
        </p:nvSpPr>
        <p:spPr bwMode="auto">
          <a:xfrm>
            <a:off x="4427538" y="44450"/>
            <a:ext cx="39608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b="1">
                <a:latin typeface="Comic Sans MS" panose="030F0902030302020204" pitchFamily="66" charset="0"/>
              </a:rPr>
              <a:t>Thrombus head strongly adherent to the vein wall</a:t>
            </a:r>
          </a:p>
        </p:txBody>
      </p:sp>
      <p:cxnSp>
        <p:nvCxnSpPr>
          <p:cNvPr id="62" name="Connettore 2 61">
            <a:extLst>
              <a:ext uri="{FF2B5EF4-FFF2-40B4-BE49-F238E27FC236}">
                <a16:creationId xmlns:a16="http://schemas.microsoft.com/office/drawing/2014/main" id="{F1ACB85B-AA32-4244-8506-CF72B9D210BC}"/>
              </a:ext>
            </a:extLst>
          </p:cNvPr>
          <p:cNvCxnSpPr>
            <a:cxnSpLocks noChangeShapeType="1"/>
            <a:stCxn id="149522" idx="2"/>
          </p:cNvCxnSpPr>
          <p:nvPr/>
        </p:nvCxnSpPr>
        <p:spPr bwMode="auto">
          <a:xfrm flipH="1">
            <a:off x="6156325" y="752475"/>
            <a:ext cx="252413" cy="87630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9524" name="CasellaDiTesto 62">
            <a:extLst>
              <a:ext uri="{FF2B5EF4-FFF2-40B4-BE49-F238E27FC236}">
                <a16:creationId xmlns:a16="http://schemas.microsoft.com/office/drawing/2014/main" id="{DCA88364-57A4-8446-B0AB-F2EEDC3F60FA}"/>
              </a:ext>
            </a:extLst>
          </p:cNvPr>
          <p:cNvSpPr txBox="1">
            <a:spLocks noChangeArrowheads="1"/>
          </p:cNvSpPr>
          <p:nvPr/>
        </p:nvSpPr>
        <p:spPr bwMode="auto">
          <a:xfrm>
            <a:off x="250825" y="4221163"/>
            <a:ext cx="8642350" cy="20034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US" altLang="it-IT" sz="2000">
                <a:latin typeface="Comic Sans MS" panose="030F0902030302020204" pitchFamily="66" charset="0"/>
              </a:rPr>
              <a:t>The presence of an occluding thrombus completely blocks blood flow within the vein. When the vis a </a:t>
            </a:r>
            <a:r>
              <a:rPr lang="en-US" altLang="it-IT" sz="2000" err="1">
                <a:latin typeface="Comic Sans MS" panose="030F0902030302020204" pitchFamily="66" charset="0"/>
              </a:rPr>
              <a:t>tergo</a:t>
            </a:r>
            <a:r>
              <a:rPr lang="en-US" altLang="it-IT" sz="2000">
                <a:latin typeface="Comic Sans MS" panose="030F0902030302020204" pitchFamily="66" charset="0"/>
              </a:rPr>
              <a:t> fails, the column of blood downstream of the thrombus stops (stasis) and therefore coagulates. Thus, the so-called </a:t>
            </a:r>
            <a:r>
              <a:rPr lang="en-US" altLang="it-IT" sz="2000" b="1">
                <a:solidFill>
                  <a:srgbClr val="FF0000"/>
                </a:solidFill>
                <a:latin typeface="Comic Sans MS" panose="030F0902030302020204" pitchFamily="66" charset="0"/>
              </a:rPr>
              <a:t>PROPAGATED CLOT </a:t>
            </a:r>
            <a:r>
              <a:rPr lang="en-US" altLang="it-IT" sz="2000">
                <a:latin typeface="Comic Sans MS" panose="030F0902030302020204" pitchFamily="66" charset="0"/>
              </a:rPr>
              <a:t>is formed, loosely adhering to the thrombus, but otherwise free inside the vessel.</a:t>
            </a:r>
          </a:p>
        </p:txBody>
      </p:sp>
      <p:sp>
        <p:nvSpPr>
          <p:cNvPr id="149525" name="CasellaDiTesto 70">
            <a:extLst>
              <a:ext uri="{FF2B5EF4-FFF2-40B4-BE49-F238E27FC236}">
                <a16:creationId xmlns:a16="http://schemas.microsoft.com/office/drawing/2014/main" id="{A91E78B7-8D76-A64C-8E47-027429527CB0}"/>
              </a:ext>
            </a:extLst>
          </p:cNvPr>
          <p:cNvSpPr txBox="1">
            <a:spLocks noChangeArrowheads="1"/>
          </p:cNvSpPr>
          <p:nvPr/>
        </p:nvSpPr>
        <p:spPr bwMode="auto">
          <a:xfrm>
            <a:off x="395288" y="273050"/>
            <a:ext cx="2663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b="1" dirty="0">
                <a:latin typeface="Comic Sans MS" panose="030F0902030302020204" pitchFamily="66" charset="0"/>
              </a:rPr>
              <a:t>It does not adhere to the vein wall</a:t>
            </a:r>
          </a:p>
        </p:txBody>
      </p:sp>
      <p:cxnSp>
        <p:nvCxnSpPr>
          <p:cNvPr id="73" name="Connettore 2 72">
            <a:extLst>
              <a:ext uri="{FF2B5EF4-FFF2-40B4-BE49-F238E27FC236}">
                <a16:creationId xmlns:a16="http://schemas.microsoft.com/office/drawing/2014/main" id="{CAC45CF2-AC5B-6C44-838D-134A14F81AAD}"/>
              </a:ext>
            </a:extLst>
          </p:cNvPr>
          <p:cNvCxnSpPr>
            <a:cxnSpLocks noChangeShapeType="1"/>
            <a:stCxn id="149525" idx="2"/>
          </p:cNvCxnSpPr>
          <p:nvPr/>
        </p:nvCxnSpPr>
        <p:spPr bwMode="auto">
          <a:xfrm>
            <a:off x="1727200" y="981075"/>
            <a:ext cx="757238" cy="7921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9527" name="CasellaDiTesto 1">
            <a:extLst>
              <a:ext uri="{FF2B5EF4-FFF2-40B4-BE49-F238E27FC236}">
                <a16:creationId xmlns:a16="http://schemas.microsoft.com/office/drawing/2014/main" id="{67F16852-FD41-F444-A40A-7B3782909B1A}"/>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9E6049E-D1B0-834B-847A-70DDA9A65007}"/>
              </a:ext>
            </a:extLst>
          </p:cNvPr>
          <p:cNvSpPr txBox="1">
            <a:spLocks noChangeArrowheads="1"/>
          </p:cNvSpPr>
          <p:nvPr/>
        </p:nvSpPr>
        <p:spPr>
          <a:xfrm>
            <a:off x="1917700" y="261768"/>
            <a:ext cx="5308600" cy="1367032"/>
          </a:xfrm>
          <a:prstGeom prst="rect">
            <a:avLst/>
          </a:prstGeom>
          <a:solidFill>
            <a:srgbClr val="000090">
              <a:alpha val="10000"/>
            </a:srgbClr>
          </a:solidFill>
          <a:ln w="28575" cmpd="sng">
            <a:solidFill>
              <a:srgbClr val="FF0000"/>
            </a:solidFill>
          </a:ln>
        </p:spPr>
        <p:txBody>
          <a:bodyPr/>
          <a:lstStyle/>
          <a:p>
            <a:pPr algn="ctr" eaLnBrk="0" hangingPunct="0">
              <a:defRPr/>
            </a:pPr>
            <a:r>
              <a:rPr lang="en-US" sz="2800" kern="0">
                <a:solidFill>
                  <a:srgbClr val="000000"/>
                </a:solidFill>
                <a:latin typeface="Comic Sans MS" pitchFamily="66" charset="0"/>
                <a:ea typeface="+mj-ea"/>
                <a:cs typeface="+mj-cs"/>
              </a:rPr>
              <a:t>CLINICAL CONSEQUENCES</a:t>
            </a:r>
          </a:p>
          <a:p>
            <a:pPr algn="ctr" eaLnBrk="0" hangingPunct="0">
              <a:defRPr/>
            </a:pPr>
            <a:r>
              <a:rPr lang="en-US" sz="2800" kern="0">
                <a:solidFill>
                  <a:srgbClr val="000000"/>
                </a:solidFill>
                <a:latin typeface="Comic Sans MS" pitchFamily="66" charset="0"/>
                <a:ea typeface="+mj-ea"/>
                <a:cs typeface="+mj-cs"/>
              </a:rPr>
              <a:t>(depends on the size of the embolism)</a:t>
            </a:r>
          </a:p>
        </p:txBody>
      </p:sp>
      <p:sp>
        <p:nvSpPr>
          <p:cNvPr id="3" name="CasellaDiTesto 1">
            <a:extLst>
              <a:ext uri="{FF2B5EF4-FFF2-40B4-BE49-F238E27FC236}">
                <a16:creationId xmlns:a16="http://schemas.microsoft.com/office/drawing/2014/main" id="{50099694-5066-CC4C-AC10-9587B5A3C5D4}"/>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
        <p:nvSpPr>
          <p:cNvPr id="4" name="CasellaDiTesto 3">
            <a:extLst>
              <a:ext uri="{FF2B5EF4-FFF2-40B4-BE49-F238E27FC236}">
                <a16:creationId xmlns:a16="http://schemas.microsoft.com/office/drawing/2014/main" id="{101416BA-2A9F-A748-9346-A894DBEA1474}"/>
              </a:ext>
            </a:extLst>
          </p:cNvPr>
          <p:cNvSpPr txBox="1"/>
          <p:nvPr/>
        </p:nvSpPr>
        <p:spPr>
          <a:xfrm>
            <a:off x="251520" y="2400934"/>
            <a:ext cx="3024336" cy="3404330"/>
          </a:xfrm>
          <a:prstGeom prst="rect">
            <a:avLst/>
          </a:prstGeom>
          <a:noFill/>
          <a:ln w="28575">
            <a:solidFill>
              <a:srgbClr val="FF0000"/>
            </a:solidFill>
          </a:ln>
        </p:spPr>
        <p:txBody>
          <a:bodyPr wrap="square" rtlCol="0">
            <a:spAutoFit/>
          </a:bodyPr>
          <a:lstStyle/>
          <a:p>
            <a:pPr algn="ctr">
              <a:lnSpc>
                <a:spcPts val="2860"/>
              </a:lnSpc>
            </a:pPr>
            <a:r>
              <a:rPr lang="en-US" altLang="it-IT">
                <a:solidFill>
                  <a:srgbClr val="000000"/>
                </a:solidFill>
                <a:latin typeface="Comic Sans MS" panose="030F0902030302020204" pitchFamily="66" charset="0"/>
              </a:rPr>
              <a:t>For large emboli or when 60% or more of the pulmonary vascular bed is obstructed (5% of cases)</a:t>
            </a:r>
          </a:p>
          <a:p>
            <a:pPr algn="ctr">
              <a:lnSpc>
                <a:spcPts val="2860"/>
              </a:lnSpc>
            </a:pPr>
            <a:r>
              <a:rPr lang="en-US" altLang="it-IT">
                <a:solidFill>
                  <a:srgbClr val="000000"/>
                </a:solidFill>
                <a:latin typeface="Comic Sans MS" panose="030F0902030302020204" pitchFamily="66" charset="0"/>
              </a:rPr>
              <a:t> </a:t>
            </a:r>
          </a:p>
          <a:p>
            <a:pPr algn="ctr">
              <a:lnSpc>
                <a:spcPts val="2860"/>
              </a:lnSpc>
            </a:pPr>
            <a:r>
              <a:rPr lang="en-US" altLang="it-IT" sz="2400" b="1">
                <a:solidFill>
                  <a:srgbClr val="FF0000"/>
                </a:solidFill>
                <a:latin typeface="Comic Sans MS" panose="030F0902030302020204" pitchFamily="66" charset="0"/>
              </a:rPr>
              <a:t>unexpected death</a:t>
            </a:r>
          </a:p>
          <a:p>
            <a:pPr algn="ctr">
              <a:lnSpc>
                <a:spcPts val="2860"/>
              </a:lnSpc>
            </a:pPr>
            <a:r>
              <a:rPr lang="en-US" altLang="it-IT">
                <a:solidFill>
                  <a:srgbClr val="000000"/>
                </a:solidFill>
                <a:latin typeface="Comic Sans MS" panose="030F0902030302020204" pitchFamily="66" charset="0"/>
              </a:rPr>
              <a:t>for acute right heart failure, hypoxia, cardiovascular collapse</a:t>
            </a:r>
          </a:p>
        </p:txBody>
      </p:sp>
      <p:sp>
        <p:nvSpPr>
          <p:cNvPr id="5" name="CasellaDiTesto 4">
            <a:extLst>
              <a:ext uri="{FF2B5EF4-FFF2-40B4-BE49-F238E27FC236}">
                <a16:creationId xmlns:a16="http://schemas.microsoft.com/office/drawing/2014/main" id="{43E74B03-39DF-374E-A682-54F191F41F20}"/>
              </a:ext>
            </a:extLst>
          </p:cNvPr>
          <p:cNvSpPr txBox="1"/>
          <p:nvPr/>
        </p:nvSpPr>
        <p:spPr>
          <a:xfrm>
            <a:off x="3491880" y="4758059"/>
            <a:ext cx="5183849" cy="1407245"/>
          </a:xfrm>
          <a:prstGeom prst="rect">
            <a:avLst/>
          </a:prstGeom>
          <a:noFill/>
          <a:ln w="28575">
            <a:solidFill>
              <a:srgbClr val="FF0000"/>
            </a:solidFill>
          </a:ln>
        </p:spPr>
        <p:txBody>
          <a:bodyPr wrap="square" rtlCol="0">
            <a:spAutoFit/>
          </a:bodyPr>
          <a:lstStyle/>
          <a:p>
            <a:pPr algn="ctr">
              <a:lnSpc>
                <a:spcPts val="3275"/>
              </a:lnSpc>
              <a:spcBef>
                <a:spcPct val="20000"/>
              </a:spcBef>
            </a:pPr>
            <a:r>
              <a:rPr lang="en-US" altLang="it-IT">
                <a:solidFill>
                  <a:srgbClr val="000000"/>
                </a:solidFill>
                <a:latin typeface="Comic Sans MS" panose="030F0902030302020204" pitchFamily="66" charset="0"/>
              </a:rPr>
              <a:t>Emboli that block small to medium-sized arteries can cause a</a:t>
            </a:r>
          </a:p>
          <a:p>
            <a:pPr algn="ctr">
              <a:lnSpc>
                <a:spcPts val="3275"/>
              </a:lnSpc>
              <a:spcBef>
                <a:spcPct val="20000"/>
              </a:spcBef>
            </a:pPr>
            <a:r>
              <a:rPr lang="en-US" altLang="it-IT" sz="2400" b="1">
                <a:solidFill>
                  <a:srgbClr val="FF0000"/>
                </a:solidFill>
                <a:latin typeface="Comic Sans MS" panose="030F0902030302020204" pitchFamily="66" charset="0"/>
              </a:rPr>
              <a:t>pulmonary infarction </a:t>
            </a:r>
            <a:r>
              <a:rPr lang="en-US" altLang="it-IT">
                <a:solidFill>
                  <a:srgbClr val="000000"/>
                </a:solidFill>
                <a:latin typeface="Comic Sans MS" panose="030F0902030302020204" pitchFamily="66" charset="0"/>
              </a:rPr>
              <a:t>(10-15% of cases)</a:t>
            </a:r>
          </a:p>
        </p:txBody>
      </p:sp>
      <p:sp>
        <p:nvSpPr>
          <p:cNvPr id="6" name="CasellaDiTesto 5">
            <a:extLst>
              <a:ext uri="{FF2B5EF4-FFF2-40B4-BE49-F238E27FC236}">
                <a16:creationId xmlns:a16="http://schemas.microsoft.com/office/drawing/2014/main" id="{DB31CD2F-9074-8347-A785-9457A74B1B8D}"/>
              </a:ext>
            </a:extLst>
          </p:cNvPr>
          <p:cNvSpPr txBox="1"/>
          <p:nvPr/>
        </p:nvSpPr>
        <p:spPr>
          <a:xfrm>
            <a:off x="6084168" y="2304345"/>
            <a:ext cx="2735858" cy="1916743"/>
          </a:xfrm>
          <a:prstGeom prst="rect">
            <a:avLst/>
          </a:prstGeom>
          <a:noFill/>
          <a:ln w="28575">
            <a:solidFill>
              <a:srgbClr val="FF0000"/>
            </a:solidFill>
          </a:ln>
        </p:spPr>
        <p:txBody>
          <a:bodyPr wrap="square" rtlCol="0">
            <a:spAutoFit/>
          </a:bodyPr>
          <a:lstStyle/>
          <a:p>
            <a:pPr algn="ctr">
              <a:lnSpc>
                <a:spcPts val="2860"/>
              </a:lnSpc>
            </a:pPr>
            <a:r>
              <a:rPr lang="en-US" altLang="it-IT">
                <a:solidFill>
                  <a:srgbClr val="000000"/>
                </a:solidFill>
                <a:latin typeface="Comic Sans MS" panose="030F0902030302020204" pitchFamily="66" charset="0"/>
              </a:rPr>
              <a:t>Many small emboli are </a:t>
            </a:r>
            <a:r>
              <a:rPr lang="en-US" altLang="it-IT" sz="2400" b="1">
                <a:solidFill>
                  <a:srgbClr val="FF0000"/>
                </a:solidFill>
                <a:latin typeface="Comic Sans MS" panose="030F0902030302020204" pitchFamily="66" charset="0"/>
              </a:rPr>
              <a:t>clinically silent </a:t>
            </a:r>
            <a:r>
              <a:rPr lang="en-US" altLang="it-IT">
                <a:solidFill>
                  <a:srgbClr val="000000"/>
                </a:solidFill>
                <a:latin typeface="Comic Sans MS" panose="030F0902030302020204" pitchFamily="66" charset="0"/>
              </a:rPr>
              <a:t>(60-80%) and are removed by fibrinolytic activity</a:t>
            </a:r>
            <a:endParaRPr lang="en-US" altLang="ja-JP">
              <a:solidFill>
                <a:srgbClr val="000000"/>
              </a:solidFill>
              <a:latin typeface="Comic Sans MS" panose="030F0902030302020204" pitchFamily="66" charset="0"/>
            </a:endParaRPr>
          </a:p>
        </p:txBody>
      </p:sp>
      <p:cxnSp>
        <p:nvCxnSpPr>
          <p:cNvPr id="8" name="Connettore 2 7">
            <a:extLst>
              <a:ext uri="{FF2B5EF4-FFF2-40B4-BE49-F238E27FC236}">
                <a16:creationId xmlns:a16="http://schemas.microsoft.com/office/drawing/2014/main" id="{200409EE-7E04-6E43-9381-B060D8139BD1}"/>
              </a:ext>
            </a:extLst>
          </p:cNvPr>
          <p:cNvCxnSpPr>
            <a:stCxn id="2" idx="2"/>
            <a:endCxn id="4" idx="0"/>
          </p:cNvCxnSpPr>
          <p:nvPr/>
        </p:nvCxnSpPr>
        <p:spPr>
          <a:xfrm flipH="1">
            <a:off x="1763688" y="1628800"/>
            <a:ext cx="2808312" cy="7721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F280B2F0-43A4-F14D-9603-215E593BCD4D}"/>
              </a:ext>
            </a:extLst>
          </p:cNvPr>
          <p:cNvCxnSpPr>
            <a:stCxn id="2" idx="2"/>
            <a:endCxn id="6" idx="0"/>
          </p:cNvCxnSpPr>
          <p:nvPr/>
        </p:nvCxnSpPr>
        <p:spPr>
          <a:xfrm>
            <a:off x="4572000" y="1628800"/>
            <a:ext cx="2880097" cy="6755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C717D87E-382B-4A49-B9E5-030F2F70B6DA}"/>
              </a:ext>
            </a:extLst>
          </p:cNvPr>
          <p:cNvCxnSpPr>
            <a:cxnSpLocks/>
            <a:stCxn id="2" idx="2"/>
            <a:endCxn id="5" idx="0"/>
          </p:cNvCxnSpPr>
          <p:nvPr/>
        </p:nvCxnSpPr>
        <p:spPr>
          <a:xfrm>
            <a:off x="4572000" y="1628800"/>
            <a:ext cx="1511805" cy="31292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Freccia giù 12">
            <a:extLst>
              <a:ext uri="{FF2B5EF4-FFF2-40B4-BE49-F238E27FC236}">
                <a16:creationId xmlns:a16="http://schemas.microsoft.com/office/drawing/2014/main" id="{8B682ADE-FD5B-EC49-936C-97281CBB622F}"/>
              </a:ext>
            </a:extLst>
          </p:cNvPr>
          <p:cNvSpPr/>
          <p:nvPr/>
        </p:nvSpPr>
        <p:spPr>
          <a:xfrm>
            <a:off x="827584" y="3933056"/>
            <a:ext cx="1656184" cy="30538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Tree>
    <p:extLst>
      <p:ext uri="{BB962C8B-B14F-4D97-AF65-F5344CB8AC3E}">
        <p14:creationId xmlns:p14="http://schemas.microsoft.com/office/powerpoint/2010/main" val="26937313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Immagine 1">
            <a:extLst>
              <a:ext uri="{FF2B5EF4-FFF2-40B4-BE49-F238E27FC236}">
                <a16:creationId xmlns:a16="http://schemas.microsoft.com/office/drawing/2014/main" id="{CF12610C-B6AF-BA40-B093-CE8DD40DDF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60350"/>
            <a:ext cx="6211888" cy="5667375"/>
          </a:xfrm>
          <a:prstGeom prst="rect">
            <a:avLst/>
          </a:prstGeom>
          <a:noFill/>
          <a:ln w="28575">
            <a:solidFill>
              <a:srgbClr val="000090"/>
            </a:solidFill>
            <a:miter lim="800000"/>
            <a:headEnd/>
            <a:tailEnd/>
          </a:ln>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15F902CA-E56D-AB41-9719-5FB005E6226A}"/>
              </a:ext>
            </a:extLst>
          </p:cNvPr>
          <p:cNvSpPr>
            <a:spLocks noChangeArrowheads="1"/>
          </p:cNvSpPr>
          <p:nvPr/>
        </p:nvSpPr>
        <p:spPr bwMode="auto">
          <a:xfrm>
            <a:off x="3422650" y="434975"/>
            <a:ext cx="1743075" cy="523875"/>
          </a:xfrm>
          <a:prstGeom prst="rect">
            <a:avLst/>
          </a:prstGeom>
          <a:solidFill>
            <a:schemeClr val="accent1"/>
          </a:solidFill>
          <a:ln w="28575">
            <a:solidFill>
              <a:srgbClr val="FF0000"/>
            </a:solidFill>
            <a:miter lim="800000"/>
            <a:headEnd/>
            <a:tailEnd/>
          </a:ln>
          <a:effectLst>
            <a:outerShdw dist="23000" dir="5400000" rotWithShape="0">
              <a:srgbClr val="808080">
                <a:alpha val="34998"/>
              </a:srgbClr>
            </a:outerShdw>
          </a:effectLst>
        </p:spPr>
        <p:txBody>
          <a:bodyPr anchor="ctr"/>
          <a:lstStyle/>
          <a:p>
            <a:pPr algn="ctr">
              <a:defRPr/>
            </a:pPr>
            <a:r>
              <a:rPr lang="it-IT" sz="1400">
                <a:latin typeface="Comic Sans MS"/>
                <a:ea typeface="+mn-ea"/>
                <a:cs typeface="Comic Sans MS"/>
              </a:rPr>
              <a:t>DIFFUSE MICROEMBOLIA</a:t>
            </a:r>
          </a:p>
        </p:txBody>
      </p:sp>
      <p:sp>
        <p:nvSpPr>
          <p:cNvPr id="4" name="Rettangolo 3">
            <a:extLst>
              <a:ext uri="{FF2B5EF4-FFF2-40B4-BE49-F238E27FC236}">
                <a16:creationId xmlns:a16="http://schemas.microsoft.com/office/drawing/2014/main" id="{EFAD510D-DBA2-3F47-BBCF-6B9D87225D22}"/>
              </a:ext>
            </a:extLst>
          </p:cNvPr>
          <p:cNvSpPr>
            <a:spLocks noChangeArrowheads="1"/>
          </p:cNvSpPr>
          <p:nvPr/>
        </p:nvSpPr>
        <p:spPr bwMode="auto">
          <a:xfrm>
            <a:off x="7005638" y="600075"/>
            <a:ext cx="1743075" cy="522288"/>
          </a:xfrm>
          <a:prstGeom prst="rect">
            <a:avLst/>
          </a:prstGeom>
          <a:solidFill>
            <a:schemeClr val="accent1"/>
          </a:solidFill>
          <a:ln w="28575">
            <a:solidFill>
              <a:srgbClr val="FF0000"/>
            </a:solidFill>
            <a:miter lim="800000"/>
            <a:headEnd/>
            <a:tailEnd/>
          </a:ln>
          <a:effectLst>
            <a:outerShdw dist="23000" dir="5400000" rotWithShape="0">
              <a:srgbClr val="808080">
                <a:alpha val="34998"/>
              </a:srgbClr>
            </a:outerShdw>
          </a:effectLst>
        </p:spPr>
        <p:txBody>
          <a:bodyPr anchor="ctr"/>
          <a:lstStyle/>
          <a:p>
            <a:pPr algn="ctr">
              <a:defRPr/>
            </a:pPr>
            <a:r>
              <a:rPr lang="it-IT" sz="1400">
                <a:latin typeface="Comic Sans MS"/>
                <a:ea typeface="+mn-ea"/>
                <a:cs typeface="Comic Sans MS"/>
              </a:rPr>
              <a:t>PULMONARY HYPERTENSION</a:t>
            </a:r>
          </a:p>
        </p:txBody>
      </p:sp>
      <p:cxnSp>
        <p:nvCxnSpPr>
          <p:cNvPr id="154628" name="Connettore 2 5">
            <a:extLst>
              <a:ext uri="{FF2B5EF4-FFF2-40B4-BE49-F238E27FC236}">
                <a16:creationId xmlns:a16="http://schemas.microsoft.com/office/drawing/2014/main" id="{E9B206BA-D79E-7746-A5FA-EB51A83F8C34}"/>
              </a:ext>
            </a:extLst>
          </p:cNvPr>
          <p:cNvCxnSpPr>
            <a:cxnSpLocks noChangeShapeType="1"/>
            <a:stCxn id="3" idx="3"/>
            <a:endCxn id="4" idx="1"/>
          </p:cNvCxnSpPr>
          <p:nvPr/>
        </p:nvCxnSpPr>
        <p:spPr bwMode="auto">
          <a:xfrm>
            <a:off x="5165725" y="696913"/>
            <a:ext cx="1839913" cy="165100"/>
          </a:xfrm>
          <a:prstGeom prst="straightConnector1">
            <a:avLst/>
          </a:prstGeom>
          <a:noFill/>
          <a:ln w="38100">
            <a:solidFill>
              <a:srgbClr val="FF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 name="Rettangolo 6">
            <a:extLst>
              <a:ext uri="{FF2B5EF4-FFF2-40B4-BE49-F238E27FC236}">
                <a16:creationId xmlns:a16="http://schemas.microsoft.com/office/drawing/2014/main" id="{AB1EF9F6-3680-6B49-904E-A6EB35661773}"/>
              </a:ext>
            </a:extLst>
          </p:cNvPr>
          <p:cNvSpPr>
            <a:spLocks noChangeArrowheads="1"/>
          </p:cNvSpPr>
          <p:nvPr/>
        </p:nvSpPr>
        <p:spPr bwMode="auto">
          <a:xfrm>
            <a:off x="6804025" y="2832100"/>
            <a:ext cx="1743075" cy="766763"/>
          </a:xfrm>
          <a:prstGeom prst="rect">
            <a:avLst/>
          </a:prstGeom>
          <a:solidFill>
            <a:schemeClr val="accent1"/>
          </a:solidFill>
          <a:ln w="28575">
            <a:solidFill>
              <a:srgbClr val="FF0000"/>
            </a:solidFill>
            <a:miter lim="800000"/>
            <a:headEnd/>
            <a:tailEnd/>
          </a:ln>
          <a:effectLst>
            <a:outerShdw dist="23000" dir="5400000" rotWithShape="0">
              <a:srgbClr val="808080">
                <a:alpha val="34998"/>
              </a:srgbClr>
            </a:outerShdw>
          </a:effectLst>
        </p:spPr>
        <p:txBody>
          <a:bodyPr anchor="ctr"/>
          <a:lstStyle/>
          <a:p>
            <a:pPr algn="ctr">
              <a:defRPr/>
            </a:pPr>
            <a:r>
              <a:rPr lang="it-IT" sz="1400">
                <a:latin typeface="Comic Sans MS"/>
                <a:ea typeface="+mn-ea"/>
                <a:cs typeface="Comic Sans MS"/>
              </a:rPr>
              <a:t>RIGHT VENTRICULAR HYPERTROPHY</a:t>
            </a:r>
          </a:p>
        </p:txBody>
      </p:sp>
      <p:cxnSp>
        <p:nvCxnSpPr>
          <p:cNvPr id="154630" name="Connettore 2 8">
            <a:extLst>
              <a:ext uri="{FF2B5EF4-FFF2-40B4-BE49-F238E27FC236}">
                <a16:creationId xmlns:a16="http://schemas.microsoft.com/office/drawing/2014/main" id="{FEE35D1C-34C6-0B49-B0F3-948F96379732}"/>
              </a:ext>
            </a:extLst>
          </p:cNvPr>
          <p:cNvCxnSpPr>
            <a:cxnSpLocks noChangeShapeType="1"/>
            <a:stCxn id="4" idx="2"/>
            <a:endCxn id="7" idx="0"/>
          </p:cNvCxnSpPr>
          <p:nvPr/>
        </p:nvCxnSpPr>
        <p:spPr bwMode="auto">
          <a:xfrm flipH="1">
            <a:off x="7675563" y="1122363"/>
            <a:ext cx="201612" cy="1709737"/>
          </a:xfrm>
          <a:prstGeom prst="straightConnector1">
            <a:avLst/>
          </a:prstGeom>
          <a:noFill/>
          <a:ln w="38100">
            <a:solidFill>
              <a:srgbClr val="FF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54631" name="Immagine 9">
            <a:extLst>
              <a:ext uri="{FF2B5EF4-FFF2-40B4-BE49-F238E27FC236}">
                <a16:creationId xmlns:a16="http://schemas.microsoft.com/office/drawing/2014/main" id="{ECBEBADF-A4D9-1646-8976-1551103E88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995613"/>
            <a:ext cx="2157412" cy="2862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154632" name="Connettore 2 11">
            <a:extLst>
              <a:ext uri="{FF2B5EF4-FFF2-40B4-BE49-F238E27FC236}">
                <a16:creationId xmlns:a16="http://schemas.microsoft.com/office/drawing/2014/main" id="{695AB2BF-9029-014D-9AF3-9669ECED2515}"/>
              </a:ext>
            </a:extLst>
          </p:cNvPr>
          <p:cNvCxnSpPr>
            <a:cxnSpLocks noChangeShapeType="1"/>
            <a:stCxn id="7" idx="1"/>
            <a:endCxn id="13" idx="0"/>
          </p:cNvCxnSpPr>
          <p:nvPr/>
        </p:nvCxnSpPr>
        <p:spPr bwMode="auto">
          <a:xfrm flipH="1">
            <a:off x="3714750" y="3214688"/>
            <a:ext cx="3089275" cy="912812"/>
          </a:xfrm>
          <a:prstGeom prst="straightConnector1">
            <a:avLst/>
          </a:prstGeom>
          <a:noFill/>
          <a:ln w="38100">
            <a:solidFill>
              <a:srgbClr val="FF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Rettangolo 12">
            <a:extLst>
              <a:ext uri="{FF2B5EF4-FFF2-40B4-BE49-F238E27FC236}">
                <a16:creationId xmlns:a16="http://schemas.microsoft.com/office/drawing/2014/main" id="{D6600C72-63AB-7B4E-BFDF-10D8BEA37948}"/>
              </a:ext>
            </a:extLst>
          </p:cNvPr>
          <p:cNvSpPr>
            <a:spLocks noChangeArrowheads="1"/>
          </p:cNvSpPr>
          <p:nvPr/>
        </p:nvSpPr>
        <p:spPr bwMode="auto">
          <a:xfrm>
            <a:off x="2843213" y="4127500"/>
            <a:ext cx="1743075" cy="766763"/>
          </a:xfrm>
          <a:prstGeom prst="rect">
            <a:avLst/>
          </a:prstGeom>
          <a:solidFill>
            <a:schemeClr val="accent1"/>
          </a:solidFill>
          <a:ln w="28575">
            <a:solidFill>
              <a:srgbClr val="FF0000"/>
            </a:solidFill>
            <a:miter lim="800000"/>
            <a:headEnd/>
            <a:tailEnd/>
          </a:ln>
          <a:effectLst>
            <a:outerShdw dist="23000" dir="5400000" rotWithShape="0">
              <a:srgbClr val="808080">
                <a:alpha val="34998"/>
              </a:srgbClr>
            </a:outerShdw>
          </a:effectLst>
        </p:spPr>
        <p:txBody>
          <a:bodyPr anchor="ctr"/>
          <a:lstStyle/>
          <a:p>
            <a:pPr algn="ctr">
              <a:defRPr/>
            </a:pPr>
            <a:r>
              <a:rPr lang="it-IT" sz="1400">
                <a:latin typeface="Comic Sans MS"/>
                <a:ea typeface="+mn-ea"/>
                <a:cs typeface="Comic Sans MS"/>
              </a:rPr>
              <a:t>CONGESTIVE HEART FAILURE</a:t>
            </a:r>
          </a:p>
        </p:txBody>
      </p:sp>
      <p:sp>
        <p:nvSpPr>
          <p:cNvPr id="154634" name="CasellaDiTesto 1">
            <a:extLst>
              <a:ext uri="{FF2B5EF4-FFF2-40B4-BE49-F238E27FC236}">
                <a16:creationId xmlns:a16="http://schemas.microsoft.com/office/drawing/2014/main" id="{EBCACE0F-41DF-1140-9F13-CCC63E5D6F85}"/>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Picture 5" descr="embolo e stroke">
            <a:extLst>
              <a:ext uri="{FF2B5EF4-FFF2-40B4-BE49-F238E27FC236}">
                <a16:creationId xmlns:a16="http://schemas.microsoft.com/office/drawing/2014/main" id="{D15851D6-DB9E-4F4D-B335-75DDA183F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138" y="3008313"/>
            <a:ext cx="4745037" cy="3228975"/>
          </a:xfrm>
          <a:prstGeom prst="rect">
            <a:avLst/>
          </a:prstGeom>
          <a:noFill/>
          <a:ln w="28575">
            <a:solidFill>
              <a:srgbClr val="000090"/>
            </a:solidFill>
            <a:miter lim="800000"/>
            <a:headEnd/>
            <a:tailEnd/>
          </a:ln>
          <a:extLst>
            <a:ext uri="{909E8E84-426E-40DD-AFC4-6F175D3DCCD1}">
              <a14:hiddenFill xmlns:a14="http://schemas.microsoft.com/office/drawing/2010/main">
                <a:solidFill>
                  <a:srgbClr val="FFFFFF"/>
                </a:solidFill>
              </a14:hiddenFill>
            </a:ext>
          </a:extLst>
        </p:spPr>
      </p:pic>
      <p:sp>
        <p:nvSpPr>
          <p:cNvPr id="155650" name="Text Box 7">
            <a:extLst>
              <a:ext uri="{FF2B5EF4-FFF2-40B4-BE49-F238E27FC236}">
                <a16:creationId xmlns:a16="http://schemas.microsoft.com/office/drawing/2014/main" id="{E859A806-EBA6-0B4A-998B-F084F9F2A08D}"/>
              </a:ext>
            </a:extLst>
          </p:cNvPr>
          <p:cNvSpPr txBox="1">
            <a:spLocks noChangeArrowheads="1"/>
          </p:cNvSpPr>
          <p:nvPr/>
        </p:nvSpPr>
        <p:spPr bwMode="auto">
          <a:xfrm>
            <a:off x="250825" y="3696673"/>
            <a:ext cx="3457575" cy="210859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140000"/>
              </a:lnSpc>
              <a:spcBef>
                <a:spcPct val="50000"/>
              </a:spcBef>
            </a:pPr>
            <a:r>
              <a:rPr lang="en-US" altLang="it-IT">
                <a:solidFill>
                  <a:srgbClr val="000000"/>
                </a:solidFill>
                <a:latin typeface="Comic Sans MS" panose="030F0902030302020204" pitchFamily="66" charset="0"/>
              </a:rPr>
              <a:t>An embolism that detach from an arterial thrombus can cause a stroke</a:t>
            </a:r>
          </a:p>
        </p:txBody>
      </p:sp>
      <p:pic>
        <p:nvPicPr>
          <p:cNvPr id="155651" name="Immagine 1">
            <a:extLst>
              <a:ext uri="{FF2B5EF4-FFF2-40B4-BE49-F238E27FC236}">
                <a16:creationId xmlns:a16="http://schemas.microsoft.com/office/drawing/2014/main" id="{5FBFDCD0-49A8-A245-8745-48180750A0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5888"/>
            <a:ext cx="6384925" cy="3313112"/>
          </a:xfrm>
          <a:prstGeom prst="rect">
            <a:avLst/>
          </a:prstGeom>
          <a:noFill/>
          <a:ln w="28575">
            <a:solidFill>
              <a:srgbClr val="000090"/>
            </a:solidFill>
            <a:miter lim="800000"/>
            <a:headEnd/>
            <a:tailEnd/>
          </a:ln>
          <a:extLst>
            <a:ext uri="{909E8E84-426E-40DD-AFC4-6F175D3DCCD1}">
              <a14:hiddenFill xmlns:a14="http://schemas.microsoft.com/office/drawing/2010/main">
                <a:solidFill>
                  <a:srgbClr val="FFFFFF"/>
                </a:solidFill>
              </a14:hiddenFill>
            </a:ext>
          </a:extLst>
        </p:spPr>
      </p:pic>
      <p:cxnSp>
        <p:nvCxnSpPr>
          <p:cNvPr id="4" name="Connettore 2 3">
            <a:extLst>
              <a:ext uri="{FF2B5EF4-FFF2-40B4-BE49-F238E27FC236}">
                <a16:creationId xmlns:a16="http://schemas.microsoft.com/office/drawing/2014/main" id="{C123B92B-DDBE-FE4B-A98F-3306EEAF37A2}"/>
              </a:ext>
            </a:extLst>
          </p:cNvPr>
          <p:cNvCxnSpPr>
            <a:cxnSpLocks noChangeShapeType="1"/>
          </p:cNvCxnSpPr>
          <p:nvPr/>
        </p:nvCxnSpPr>
        <p:spPr bwMode="auto">
          <a:xfrm>
            <a:off x="3708400" y="4725144"/>
            <a:ext cx="2016125" cy="449066"/>
          </a:xfrm>
          <a:prstGeom prst="straightConnector1">
            <a:avLst/>
          </a:prstGeom>
          <a:noFill/>
          <a:ln w="25400">
            <a:solidFill>
              <a:srgbClr val="00FF99"/>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Connettore 2 5">
            <a:extLst>
              <a:ext uri="{FF2B5EF4-FFF2-40B4-BE49-F238E27FC236}">
                <a16:creationId xmlns:a16="http://schemas.microsoft.com/office/drawing/2014/main" id="{C74C842E-C1D8-B048-A467-A95B54BFFD92}"/>
              </a:ext>
            </a:extLst>
          </p:cNvPr>
          <p:cNvCxnSpPr>
            <a:cxnSpLocks noChangeShapeType="1"/>
          </p:cNvCxnSpPr>
          <p:nvPr/>
        </p:nvCxnSpPr>
        <p:spPr bwMode="auto">
          <a:xfrm flipH="1" flipV="1">
            <a:off x="6227763" y="620713"/>
            <a:ext cx="1944687" cy="2519362"/>
          </a:xfrm>
          <a:prstGeom prst="straightConnector1">
            <a:avLst/>
          </a:prstGeom>
          <a:noFill/>
          <a:ln w="25400">
            <a:solidFill>
              <a:srgbClr val="00FF99"/>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Connettore 2 8">
            <a:extLst>
              <a:ext uri="{FF2B5EF4-FFF2-40B4-BE49-F238E27FC236}">
                <a16:creationId xmlns:a16="http://schemas.microsoft.com/office/drawing/2014/main" id="{207849AF-320B-874A-B388-2541E03A8E18}"/>
              </a:ext>
            </a:extLst>
          </p:cNvPr>
          <p:cNvCxnSpPr>
            <a:cxnSpLocks noChangeShapeType="1"/>
          </p:cNvCxnSpPr>
          <p:nvPr/>
        </p:nvCxnSpPr>
        <p:spPr bwMode="auto">
          <a:xfrm flipV="1">
            <a:off x="6732588" y="3429000"/>
            <a:ext cx="1655762" cy="1798638"/>
          </a:xfrm>
          <a:prstGeom prst="straightConnector1">
            <a:avLst/>
          </a:prstGeom>
          <a:noFill/>
          <a:ln w="25400">
            <a:solidFill>
              <a:srgbClr val="00FF99"/>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5655" name="CasellaDiTesto 1">
            <a:extLst>
              <a:ext uri="{FF2B5EF4-FFF2-40B4-BE49-F238E27FC236}">
                <a16:creationId xmlns:a16="http://schemas.microsoft.com/office/drawing/2014/main" id="{096F348A-E36C-1C47-B917-4BFEFFBB0D6D}"/>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Immagine 1">
            <a:extLst>
              <a:ext uri="{FF2B5EF4-FFF2-40B4-BE49-F238E27FC236}">
                <a16:creationId xmlns:a16="http://schemas.microsoft.com/office/drawing/2014/main" id="{D48A9EF3-D402-5C47-9774-9EF0B15407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01613"/>
            <a:ext cx="3384550" cy="58197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57698" name="CasellaDiTesto 2">
            <a:extLst>
              <a:ext uri="{FF2B5EF4-FFF2-40B4-BE49-F238E27FC236}">
                <a16:creationId xmlns:a16="http://schemas.microsoft.com/office/drawing/2014/main" id="{30F9ED1F-CFC3-7C4D-990B-9C83BEB5BCC8}"/>
              </a:ext>
            </a:extLst>
          </p:cNvPr>
          <p:cNvSpPr txBox="1">
            <a:spLocks noChangeArrowheads="1"/>
          </p:cNvSpPr>
          <p:nvPr/>
        </p:nvSpPr>
        <p:spPr bwMode="auto">
          <a:xfrm>
            <a:off x="3995738" y="1196975"/>
            <a:ext cx="4824412" cy="489191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863"/>
              </a:lnSpc>
            </a:pPr>
            <a:r>
              <a:rPr lang="en-US" altLang="it-IT" sz="1800">
                <a:latin typeface="Comic Sans MS" panose="030F0902030302020204" pitchFamily="66" charset="0"/>
              </a:rPr>
              <a:t>The so-called </a:t>
            </a:r>
            <a:r>
              <a:rPr lang="en-US" altLang="it-IT" sz="1800" b="1">
                <a:latin typeface="Comic Sans MS" panose="030F0902030302020204" pitchFamily="66" charset="0"/>
              </a:rPr>
              <a:t>caissons</a:t>
            </a:r>
            <a:r>
              <a:rPr lang="en-US" altLang="it-IT" sz="1800">
                <a:latin typeface="Comic Sans MS" panose="030F0902030302020204" pitchFamily="66" charset="0"/>
              </a:rPr>
              <a:t> were tested for the first time in 1753 by Jean-Baptiste de </a:t>
            </a:r>
            <a:r>
              <a:rPr lang="en-US" altLang="it-IT" sz="1800" err="1">
                <a:latin typeface="Comic Sans MS" panose="030F0902030302020204" pitchFamily="66" charset="0"/>
              </a:rPr>
              <a:t>Voglie</a:t>
            </a:r>
            <a:r>
              <a:rPr lang="en-US" altLang="it-IT" sz="1800">
                <a:latin typeface="Comic Sans MS" panose="030F0902030302020204" pitchFamily="66" charset="0"/>
              </a:rPr>
              <a:t> to build the foundations of the Saumur bridge, in France (in 1753). </a:t>
            </a:r>
          </a:p>
          <a:p>
            <a:pPr algn="ctr" eaLnBrk="1" hangingPunct="1">
              <a:lnSpc>
                <a:spcPts val="2863"/>
              </a:lnSpc>
            </a:pPr>
            <a:r>
              <a:rPr lang="en-US" altLang="it-IT" sz="1800">
                <a:latin typeface="Comic Sans MS" panose="030F0902030302020204" pitchFamily="66" charset="0"/>
              </a:rPr>
              <a:t>This system allows you to excavate and prepare underwater foundations. The caisson is lowered into the stream and the air is pumped up to a pressure greater than the weight of the water above. The pumped air causes the water to flow out and work can begin: the workers must then go out as divers do, i.e., after slow decompression. </a:t>
            </a:r>
          </a:p>
        </p:txBody>
      </p:sp>
      <p:sp>
        <p:nvSpPr>
          <p:cNvPr id="157699" name="CasellaDiTesto 3">
            <a:extLst>
              <a:ext uri="{FF2B5EF4-FFF2-40B4-BE49-F238E27FC236}">
                <a16:creationId xmlns:a16="http://schemas.microsoft.com/office/drawing/2014/main" id="{7F88D380-A801-E043-8E7F-0A17AB1522B9}"/>
              </a:ext>
            </a:extLst>
          </p:cNvPr>
          <p:cNvSpPr txBox="1">
            <a:spLocks noChangeArrowheads="1"/>
          </p:cNvSpPr>
          <p:nvPr/>
        </p:nvSpPr>
        <p:spPr bwMode="auto">
          <a:xfrm>
            <a:off x="3973513" y="188913"/>
            <a:ext cx="4919662" cy="829971"/>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US" altLang="it-IT" sz="2000" b="1">
                <a:latin typeface="Comic Sans MS" panose="030F0902030302020204" pitchFamily="66" charset="0"/>
              </a:rPr>
              <a:t>DECOMPRESSION ILLNESS</a:t>
            </a:r>
          </a:p>
          <a:p>
            <a:pPr algn="ctr" eaLnBrk="1" hangingPunct="1">
              <a:lnSpc>
                <a:spcPts val="3000"/>
              </a:lnSpc>
            </a:pPr>
            <a:r>
              <a:rPr lang="en-US" altLang="it-IT" sz="2000" b="1">
                <a:latin typeface="Comic Sans MS" panose="030F0902030302020204" pitchFamily="66" charset="0"/>
              </a:rPr>
              <a:t>(caisson disease)</a:t>
            </a:r>
          </a:p>
        </p:txBody>
      </p:sp>
      <p:sp>
        <p:nvSpPr>
          <p:cNvPr id="157700" name="CasellaDiTesto 1">
            <a:extLst>
              <a:ext uri="{FF2B5EF4-FFF2-40B4-BE49-F238E27FC236}">
                <a16:creationId xmlns:a16="http://schemas.microsoft.com/office/drawing/2014/main" id="{51E58B9E-5A42-B948-96C3-79EB3D10FB1D}"/>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CasellaDiTesto 3">
            <a:extLst>
              <a:ext uri="{FF2B5EF4-FFF2-40B4-BE49-F238E27FC236}">
                <a16:creationId xmlns:a16="http://schemas.microsoft.com/office/drawing/2014/main" id="{8F1FFE5B-B1F1-C243-B9FE-236F76C1A1B9}"/>
              </a:ext>
            </a:extLst>
          </p:cNvPr>
          <p:cNvSpPr txBox="1">
            <a:spLocks noChangeArrowheads="1"/>
          </p:cNvSpPr>
          <p:nvPr/>
        </p:nvSpPr>
        <p:spPr bwMode="auto">
          <a:xfrm>
            <a:off x="1019175" y="107231"/>
            <a:ext cx="7081838" cy="1323975"/>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b="1">
                <a:solidFill>
                  <a:srgbClr val="FF0000"/>
                </a:solidFill>
                <a:latin typeface="Comic Sans MS" panose="030F0902030302020204" pitchFamily="66" charset="0"/>
              </a:rPr>
              <a:t>HENRY'S LAW: </a:t>
            </a:r>
            <a:r>
              <a:rPr lang="en-US" altLang="it-IT" sz="2000">
                <a:latin typeface="Comic Sans MS" panose="030F0902030302020204" pitchFamily="66" charset="0"/>
              </a:rPr>
              <a:t>The amount of gas dissolved in a liquid is proportional to the partial pressure of the gas.</a:t>
            </a:r>
          </a:p>
          <a:p>
            <a:pPr algn="ctr" eaLnBrk="1" hangingPunct="1"/>
            <a:endParaRPr lang="en-US" altLang="it-IT" sz="2000">
              <a:latin typeface="Comic Sans MS" panose="030F0902030302020204" pitchFamily="66" charset="0"/>
            </a:endParaRPr>
          </a:p>
          <a:p>
            <a:pPr algn="ctr" eaLnBrk="1" hangingPunct="1"/>
            <a:r>
              <a:rPr lang="en-US" altLang="it-IT" sz="2000">
                <a:latin typeface="Comic Sans MS" panose="030F0902030302020204" pitchFamily="66" charset="0"/>
              </a:rPr>
              <a:t>AIR (composition): 21% oxygen; 78% nitrogen.</a:t>
            </a:r>
          </a:p>
        </p:txBody>
      </p:sp>
      <p:pic>
        <p:nvPicPr>
          <p:cNvPr id="158722" name="Immagine 2">
            <a:extLst>
              <a:ext uri="{FF2B5EF4-FFF2-40B4-BE49-F238E27FC236}">
                <a16:creationId xmlns:a16="http://schemas.microsoft.com/office/drawing/2014/main" id="{48B60750-CCF0-D94C-AA14-E23CB43782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700213"/>
            <a:ext cx="3381375" cy="43926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58723" name="CasellaDiTesto 3">
            <a:extLst>
              <a:ext uri="{FF2B5EF4-FFF2-40B4-BE49-F238E27FC236}">
                <a16:creationId xmlns:a16="http://schemas.microsoft.com/office/drawing/2014/main" id="{41D54C7A-2053-A345-9851-7717022BE261}"/>
              </a:ext>
            </a:extLst>
          </p:cNvPr>
          <p:cNvSpPr txBox="1">
            <a:spLocks noChangeArrowheads="1"/>
          </p:cNvSpPr>
          <p:nvPr/>
        </p:nvSpPr>
        <p:spPr bwMode="auto">
          <a:xfrm>
            <a:off x="3852863" y="1662981"/>
            <a:ext cx="5040312" cy="443031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63"/>
              </a:lnSpc>
            </a:pPr>
            <a:r>
              <a:rPr lang="en-US" altLang="it-IT" sz="2000" b="1">
                <a:solidFill>
                  <a:srgbClr val="FF0000"/>
                </a:solidFill>
                <a:latin typeface="Comic Sans MS" panose="030F0902030302020204" pitchFamily="66" charset="0"/>
              </a:rPr>
              <a:t>Decompression sickness </a:t>
            </a:r>
            <a:r>
              <a:rPr lang="en-US" altLang="it-IT" sz="2000">
                <a:latin typeface="Comic Sans MS" panose="030F0902030302020204" pitchFamily="66" charset="0"/>
              </a:rPr>
              <a:t>affects sportsmen and underwater workers who undergo an increase in atmospheric pressure during the dive proportional to the depth reached.</a:t>
            </a:r>
          </a:p>
          <a:p>
            <a:pPr algn="ctr" eaLnBrk="1" hangingPunct="1">
              <a:lnSpc>
                <a:spcPts val="3063"/>
              </a:lnSpc>
            </a:pPr>
            <a:r>
              <a:rPr lang="en-US" altLang="it-IT" sz="2000">
                <a:latin typeface="Comic Sans MS" panose="030F0902030302020204" pitchFamily="66" charset="0"/>
              </a:rPr>
              <a:t>This increase is usually compensated for during descent by increasing the pressure in the breathing apparatus.</a:t>
            </a:r>
          </a:p>
          <a:p>
            <a:pPr algn="ctr" eaLnBrk="1" hangingPunct="1">
              <a:lnSpc>
                <a:spcPts val="3063"/>
              </a:lnSpc>
            </a:pPr>
            <a:r>
              <a:rPr lang="en-US" altLang="it-IT" sz="2000">
                <a:latin typeface="Comic Sans MS" panose="030F0902030302020204" pitchFamily="66" charset="0"/>
              </a:rPr>
              <a:t>This causes large quantities of nitrogen and/or helium to dissolve in the blood and other body fluids (Henry's law).</a:t>
            </a:r>
          </a:p>
        </p:txBody>
      </p:sp>
      <p:sp>
        <p:nvSpPr>
          <p:cNvPr id="158724" name="CasellaDiTesto 1">
            <a:extLst>
              <a:ext uri="{FF2B5EF4-FFF2-40B4-BE49-F238E27FC236}">
                <a16:creationId xmlns:a16="http://schemas.microsoft.com/office/drawing/2014/main" id="{7E9F25BA-8466-0D44-BF61-30C76DD05D01}"/>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CasellaDiTesto 1">
            <a:extLst>
              <a:ext uri="{FF2B5EF4-FFF2-40B4-BE49-F238E27FC236}">
                <a16:creationId xmlns:a16="http://schemas.microsoft.com/office/drawing/2014/main" id="{AEEF678E-2DB9-3340-84A9-3B391041D36C}"/>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CUORE</a:t>
            </a:r>
          </a:p>
        </p:txBody>
      </p:sp>
      <p:pic>
        <p:nvPicPr>
          <p:cNvPr id="31746" name="Immagine 1" descr="Schermata 2020-09-16 alle 14.14.39.png">
            <a:extLst>
              <a:ext uri="{FF2B5EF4-FFF2-40B4-BE49-F238E27FC236}">
                <a16:creationId xmlns:a16="http://schemas.microsoft.com/office/drawing/2014/main" id="{9B4CDE03-ECD4-E748-949F-7C59EA8E10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34938"/>
            <a:ext cx="4895850" cy="61436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1747" name="Picture 3">
            <a:extLst>
              <a:ext uri="{FF2B5EF4-FFF2-40B4-BE49-F238E27FC236}">
                <a16:creationId xmlns:a16="http://schemas.microsoft.com/office/drawing/2014/main" id="{5E06D552-4DDD-ED40-A6D1-598A343E1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2852936"/>
            <a:ext cx="3743325" cy="33131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1748" name="Rettangolo 1">
            <a:extLst>
              <a:ext uri="{FF2B5EF4-FFF2-40B4-BE49-F238E27FC236}">
                <a16:creationId xmlns:a16="http://schemas.microsoft.com/office/drawing/2014/main" id="{F0264EEA-8059-4246-84E5-4173DFDCCCA2}"/>
              </a:ext>
            </a:extLst>
          </p:cNvPr>
          <p:cNvSpPr>
            <a:spLocks noChangeArrowheads="1"/>
          </p:cNvSpPr>
          <p:nvPr/>
        </p:nvSpPr>
        <p:spPr bwMode="auto">
          <a:xfrm>
            <a:off x="5389563" y="116632"/>
            <a:ext cx="3405187" cy="1963737"/>
          </a:xfrm>
          <a:prstGeom prst="rect">
            <a:avLst/>
          </a:prstGeom>
          <a:solidFill>
            <a:srgbClr val="FFC836"/>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675"/>
              </a:lnSpc>
            </a:pPr>
            <a:r>
              <a:rPr lang="en-US" altLang="it-IT">
                <a:latin typeface="Comic Sans MS" panose="030F0902030302020204" pitchFamily="66" charset="0"/>
              </a:rPr>
              <a:t>Heart Disease: Prevention Better than a Cure for Heart Disease </a:t>
            </a:r>
          </a:p>
        </p:txBody>
      </p:sp>
      <p:sp>
        <p:nvSpPr>
          <p:cNvPr id="2" name="Ovale 1">
            <a:extLst>
              <a:ext uri="{FF2B5EF4-FFF2-40B4-BE49-F238E27FC236}">
                <a16:creationId xmlns:a16="http://schemas.microsoft.com/office/drawing/2014/main" id="{228728E6-744E-4D45-A6BF-10DD41E52AEF}"/>
              </a:ext>
            </a:extLst>
          </p:cNvPr>
          <p:cNvSpPr/>
          <p:nvPr/>
        </p:nvSpPr>
        <p:spPr>
          <a:xfrm>
            <a:off x="827584" y="156746"/>
            <a:ext cx="3672408" cy="8239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giù 6">
            <a:extLst>
              <a:ext uri="{FF2B5EF4-FFF2-40B4-BE49-F238E27FC236}">
                <a16:creationId xmlns:a16="http://schemas.microsoft.com/office/drawing/2014/main" id="{1120A52D-186C-B747-97D7-617ACD35C55F}"/>
              </a:ext>
            </a:extLst>
          </p:cNvPr>
          <p:cNvSpPr/>
          <p:nvPr/>
        </p:nvSpPr>
        <p:spPr>
          <a:xfrm rot="16200000">
            <a:off x="437493" y="302605"/>
            <a:ext cx="564158" cy="504056"/>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8" name="Freccia giù 7">
            <a:extLst>
              <a:ext uri="{FF2B5EF4-FFF2-40B4-BE49-F238E27FC236}">
                <a16:creationId xmlns:a16="http://schemas.microsoft.com/office/drawing/2014/main" id="{118155D9-F50A-8A44-8158-BD00EEE05A65}"/>
              </a:ext>
            </a:extLst>
          </p:cNvPr>
          <p:cNvSpPr/>
          <p:nvPr/>
        </p:nvSpPr>
        <p:spPr>
          <a:xfrm rot="16200000">
            <a:off x="4752020" y="8620"/>
            <a:ext cx="576063" cy="1080120"/>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9" name="Freccia giù 8">
            <a:extLst>
              <a:ext uri="{FF2B5EF4-FFF2-40B4-BE49-F238E27FC236}">
                <a16:creationId xmlns:a16="http://schemas.microsoft.com/office/drawing/2014/main" id="{94D3E0C7-A7FB-ED4D-9E5E-76021169D4B8}"/>
              </a:ext>
            </a:extLst>
          </p:cNvPr>
          <p:cNvSpPr/>
          <p:nvPr/>
        </p:nvSpPr>
        <p:spPr>
          <a:xfrm>
            <a:off x="6349082" y="2241564"/>
            <a:ext cx="1463278" cy="504056"/>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Picture 5">
            <a:extLst>
              <a:ext uri="{FF2B5EF4-FFF2-40B4-BE49-F238E27FC236}">
                <a16:creationId xmlns:a16="http://schemas.microsoft.com/office/drawing/2014/main" id="{83BFD493-AF44-904A-BB86-4D9EB3CF3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7000"/>
            <a:ext cx="4105275" cy="29638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59746" name="CasellaDiTesto 3">
            <a:extLst>
              <a:ext uri="{FF2B5EF4-FFF2-40B4-BE49-F238E27FC236}">
                <a16:creationId xmlns:a16="http://schemas.microsoft.com/office/drawing/2014/main" id="{0BF66D59-9E38-AB45-B717-26B5421E8558}"/>
              </a:ext>
            </a:extLst>
          </p:cNvPr>
          <p:cNvSpPr txBox="1">
            <a:spLocks noChangeArrowheads="1"/>
          </p:cNvSpPr>
          <p:nvPr/>
        </p:nvSpPr>
        <p:spPr bwMode="auto">
          <a:xfrm>
            <a:off x="4427538" y="130175"/>
            <a:ext cx="4465637" cy="60558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563"/>
              </a:lnSpc>
            </a:pPr>
            <a:r>
              <a:rPr lang="en-US" altLang="it-IT">
                <a:latin typeface="Comic Sans MS" panose="030F0902030302020204" pitchFamily="66" charset="0"/>
              </a:rPr>
              <a:t>If the ascent is too rapid during re-emergence, the gases can form bubbles, initially of small diameter, which however can fuse together to form larger bubbles which can occlude the vessels and produce embolism.</a:t>
            </a:r>
          </a:p>
          <a:p>
            <a:pPr algn="ctr" eaLnBrk="1" hangingPunct="1">
              <a:lnSpc>
                <a:spcPts val="3563"/>
              </a:lnSpc>
            </a:pPr>
            <a:endParaRPr lang="en-US" altLang="it-IT">
              <a:latin typeface="Comic Sans MS" panose="030F0902030302020204" pitchFamily="66" charset="0"/>
            </a:endParaRPr>
          </a:p>
          <a:p>
            <a:pPr algn="ctr" eaLnBrk="1" hangingPunct="1">
              <a:lnSpc>
                <a:spcPts val="3563"/>
              </a:lnSpc>
            </a:pPr>
            <a:r>
              <a:rPr lang="en-US" altLang="it-IT">
                <a:latin typeface="Comic Sans MS" panose="030F0902030302020204" pitchFamily="66" charset="0"/>
              </a:rPr>
              <a:t>In acute cases, death occurs due to embolism with occlusion of cerebral vessels.</a:t>
            </a:r>
          </a:p>
        </p:txBody>
      </p:sp>
      <p:pic>
        <p:nvPicPr>
          <p:cNvPr id="159747" name="Immagine 5">
            <a:extLst>
              <a:ext uri="{FF2B5EF4-FFF2-40B4-BE49-F238E27FC236}">
                <a16:creationId xmlns:a16="http://schemas.microsoft.com/office/drawing/2014/main" id="{C71B01E5-1419-6442-8BDF-F6E80256E6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25" y="3357563"/>
            <a:ext cx="4105275" cy="27463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59748" name="CasellaDiTesto 7">
            <a:extLst>
              <a:ext uri="{FF2B5EF4-FFF2-40B4-BE49-F238E27FC236}">
                <a16:creationId xmlns:a16="http://schemas.microsoft.com/office/drawing/2014/main" id="{E39EA388-F390-3441-83BE-5AA8A7DA76B3}"/>
              </a:ext>
            </a:extLst>
          </p:cNvPr>
          <p:cNvSpPr txBox="1">
            <a:spLocks noChangeArrowheads="1"/>
          </p:cNvSpPr>
          <p:nvPr/>
        </p:nvSpPr>
        <p:spPr bwMode="auto">
          <a:xfrm>
            <a:off x="350838" y="3440113"/>
            <a:ext cx="2320925"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600" b="1">
                <a:latin typeface="Comic Sans MS" panose="030F0902030302020204" pitchFamily="66" charset="0"/>
              </a:rPr>
              <a:t>GAS EMBOLISM</a:t>
            </a:r>
          </a:p>
        </p:txBody>
      </p:sp>
      <p:cxnSp>
        <p:nvCxnSpPr>
          <p:cNvPr id="10" name="Connettore 2 9">
            <a:extLst>
              <a:ext uri="{FF2B5EF4-FFF2-40B4-BE49-F238E27FC236}">
                <a16:creationId xmlns:a16="http://schemas.microsoft.com/office/drawing/2014/main" id="{049CA869-7725-F140-806F-B573BCD1DCC8}"/>
              </a:ext>
            </a:extLst>
          </p:cNvPr>
          <p:cNvCxnSpPr>
            <a:cxnSpLocks noChangeShapeType="1"/>
          </p:cNvCxnSpPr>
          <p:nvPr/>
        </p:nvCxnSpPr>
        <p:spPr bwMode="auto">
          <a:xfrm flipH="1">
            <a:off x="2268538" y="3943350"/>
            <a:ext cx="2951162" cy="86518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59750" name="CasellaDiTesto 1">
            <a:extLst>
              <a:ext uri="{FF2B5EF4-FFF2-40B4-BE49-F238E27FC236}">
                <a16:creationId xmlns:a16="http://schemas.microsoft.com/office/drawing/2014/main" id="{FC489298-075C-A446-AC8A-9240197D2FB6}"/>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Picture 4" descr="fat embolism">
            <a:extLst>
              <a:ext uri="{FF2B5EF4-FFF2-40B4-BE49-F238E27FC236}">
                <a16:creationId xmlns:a16="http://schemas.microsoft.com/office/drawing/2014/main" id="{D200E354-9079-164C-A568-3C50E9A73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88913"/>
            <a:ext cx="7488237" cy="57308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0770" name="CasellaDiTesto 1">
            <a:extLst>
              <a:ext uri="{FF2B5EF4-FFF2-40B4-BE49-F238E27FC236}">
                <a16:creationId xmlns:a16="http://schemas.microsoft.com/office/drawing/2014/main" id="{31FAA616-9FF9-6047-A5D8-389EE7D71710}"/>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4" descr="vegetazioni distruttive">
            <a:extLst>
              <a:ext uri="{FF2B5EF4-FFF2-40B4-BE49-F238E27FC236}">
                <a16:creationId xmlns:a16="http://schemas.microsoft.com/office/drawing/2014/main" id="{0A0A198A-4070-7549-8072-E44174A58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93675"/>
            <a:ext cx="6191250" cy="40338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2818" name="Line 5">
            <a:extLst>
              <a:ext uri="{FF2B5EF4-FFF2-40B4-BE49-F238E27FC236}">
                <a16:creationId xmlns:a16="http://schemas.microsoft.com/office/drawing/2014/main" id="{B74AED19-4C0E-F641-9846-F349B5815D1C}"/>
              </a:ext>
            </a:extLst>
          </p:cNvPr>
          <p:cNvSpPr>
            <a:spLocks noChangeShapeType="1"/>
          </p:cNvSpPr>
          <p:nvPr/>
        </p:nvSpPr>
        <p:spPr bwMode="auto">
          <a:xfrm flipV="1">
            <a:off x="1258888" y="2713038"/>
            <a:ext cx="1873250" cy="187325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162819" name="Text Box 6">
            <a:extLst>
              <a:ext uri="{FF2B5EF4-FFF2-40B4-BE49-F238E27FC236}">
                <a16:creationId xmlns:a16="http://schemas.microsoft.com/office/drawing/2014/main" id="{576EE995-0B38-D34F-8C9D-CAC1A08272D5}"/>
              </a:ext>
            </a:extLst>
          </p:cNvPr>
          <p:cNvSpPr txBox="1">
            <a:spLocks noChangeArrowheads="1"/>
          </p:cNvSpPr>
          <p:nvPr/>
        </p:nvSpPr>
        <p:spPr bwMode="auto">
          <a:xfrm>
            <a:off x="395288" y="4509120"/>
            <a:ext cx="8353425" cy="10156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50000"/>
              </a:spcBef>
            </a:pPr>
            <a:r>
              <a:rPr lang="en-US" altLang="it-IT" sz="2000">
                <a:solidFill>
                  <a:srgbClr val="000000"/>
                </a:solidFill>
                <a:latin typeface="Comic Sans MS" panose="030F0902030302020204" pitchFamily="66" charset="0"/>
              </a:rPr>
              <a:t>In the case of vegetations, the underlying endocarditis can cause destruction of the valve tissue with detachment of fragments that can disseminate the bacterial infection in the body</a:t>
            </a:r>
            <a:r>
              <a:rPr lang="en-US" altLang="it-IT" sz="1800">
                <a:solidFill>
                  <a:srgbClr val="000000"/>
                </a:solidFill>
                <a:latin typeface="Comic Sans MS" panose="030F0902030302020204" pitchFamily="66" charset="0"/>
              </a:rPr>
              <a:t>		 </a:t>
            </a:r>
          </a:p>
        </p:txBody>
      </p:sp>
      <p:sp>
        <p:nvSpPr>
          <p:cNvPr id="126980" name="AutoShape 7">
            <a:extLst>
              <a:ext uri="{FF2B5EF4-FFF2-40B4-BE49-F238E27FC236}">
                <a16:creationId xmlns:a16="http://schemas.microsoft.com/office/drawing/2014/main" id="{F2A84120-CCB9-B946-AD73-6FE04EBB4CAB}"/>
              </a:ext>
            </a:extLst>
          </p:cNvPr>
          <p:cNvSpPr>
            <a:spLocks noChangeArrowheads="1"/>
          </p:cNvSpPr>
          <p:nvPr/>
        </p:nvSpPr>
        <p:spPr bwMode="auto">
          <a:xfrm>
            <a:off x="2017333" y="5642826"/>
            <a:ext cx="610451" cy="522478"/>
          </a:xfrm>
          <a:prstGeom prst="rightArrow">
            <a:avLst>
              <a:gd name="adj1" fmla="val 50000"/>
              <a:gd name="adj2" fmla="val 83331"/>
            </a:avLst>
          </a:prstGeom>
          <a:gradFill flip="none" rotWithShape="1">
            <a:gsLst>
              <a:gs pos="0">
                <a:srgbClr val="3366FF"/>
              </a:gs>
              <a:gs pos="100000">
                <a:srgbClr val="FFFFFF"/>
              </a:gs>
            </a:gsLst>
            <a:path path="circle">
              <a:fillToRect l="100000" t="100000"/>
            </a:path>
            <a:tileRect r="-100000" b="-100000"/>
          </a:gradFill>
          <a:ln w="19050">
            <a:solidFill>
              <a:srgbClr val="FF0000"/>
            </a:solidFill>
            <a:miter lim="800000"/>
            <a:headEnd/>
            <a:tailEnd/>
          </a:ln>
        </p:spPr>
        <p:txBody>
          <a:bodyPr wrap="none" anchor="ctr"/>
          <a:lstStyle/>
          <a:p>
            <a:pPr>
              <a:defRPr/>
            </a:pPr>
            <a:endParaRPr lang="it-IT">
              <a:latin typeface="Arial" charset="0"/>
              <a:ea typeface="ＭＳ Ｐゴシック" charset="0"/>
              <a:cs typeface="ＭＳ Ｐゴシック" charset="0"/>
            </a:endParaRPr>
          </a:p>
        </p:txBody>
      </p:sp>
      <p:sp>
        <p:nvSpPr>
          <p:cNvPr id="162823" name="CasellaDiTesto 1">
            <a:extLst>
              <a:ext uri="{FF2B5EF4-FFF2-40B4-BE49-F238E27FC236}">
                <a16:creationId xmlns:a16="http://schemas.microsoft.com/office/drawing/2014/main" id="{F2890AB3-A758-A547-B554-8475EFAE5BA0}"/>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EMBOLIA</a:t>
            </a:r>
          </a:p>
        </p:txBody>
      </p:sp>
      <p:sp>
        <p:nvSpPr>
          <p:cNvPr id="2" name="CasellaDiTesto 1">
            <a:extLst>
              <a:ext uri="{FF2B5EF4-FFF2-40B4-BE49-F238E27FC236}">
                <a16:creationId xmlns:a16="http://schemas.microsoft.com/office/drawing/2014/main" id="{D29F42D9-1D6B-34CB-BB8C-C36B98D13D7C}"/>
              </a:ext>
            </a:extLst>
          </p:cNvPr>
          <p:cNvSpPr txBox="1"/>
          <p:nvPr/>
        </p:nvSpPr>
        <p:spPr>
          <a:xfrm>
            <a:off x="2843808" y="5642826"/>
            <a:ext cx="2808312" cy="461665"/>
          </a:xfrm>
          <a:prstGeom prst="rect">
            <a:avLst/>
          </a:prstGeom>
          <a:noFill/>
        </p:spPr>
        <p:txBody>
          <a:bodyPr wrap="square" rtlCol="0">
            <a:spAutoFit/>
          </a:bodyPr>
          <a:lstStyle/>
          <a:p>
            <a:r>
              <a:rPr lang="en-US" altLang="it-IT" sz="2400" b="1">
                <a:solidFill>
                  <a:srgbClr val="000000"/>
                </a:solidFill>
                <a:latin typeface="Comic Sans MS" panose="030F0902030302020204" pitchFamily="66" charset="0"/>
              </a:rPr>
              <a:t>septic embolism</a:t>
            </a:r>
            <a:endParaRPr 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lavagnabianca&#10;&#10;Descrizione generata automaticamente">
            <a:extLst>
              <a:ext uri="{FF2B5EF4-FFF2-40B4-BE49-F238E27FC236}">
                <a16:creationId xmlns:a16="http://schemas.microsoft.com/office/drawing/2014/main" id="{1700E0A5-4A28-914F-8FF8-E61BA0B7C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a:ln w="28575">
            <a:solidFill>
              <a:srgbClr val="C00000"/>
            </a:solidFill>
          </a:ln>
        </p:spPr>
      </p:pic>
      <p:sp>
        <p:nvSpPr>
          <p:cNvPr id="4" name="Rettangolo 3">
            <a:extLst>
              <a:ext uri="{FF2B5EF4-FFF2-40B4-BE49-F238E27FC236}">
                <a16:creationId xmlns:a16="http://schemas.microsoft.com/office/drawing/2014/main" id="{4F0A881F-54BC-C349-B2A9-331EA7EA25F7}"/>
              </a:ext>
            </a:extLst>
          </p:cNvPr>
          <p:cNvSpPr/>
          <p:nvPr/>
        </p:nvSpPr>
        <p:spPr>
          <a:xfrm>
            <a:off x="-36512" y="4967684"/>
            <a:ext cx="9180512" cy="1917700"/>
          </a:xfrm>
          <a:prstGeom prst="rect">
            <a:avLst/>
          </a:prstGeom>
          <a:solidFill>
            <a:srgbClr val="0000FF"/>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4800" b="1">
                <a:solidFill>
                  <a:srgbClr val="FFFF00"/>
                </a:solidFill>
                <a:latin typeface="Comic Sans MS" panose="030F0902030302020204" pitchFamily="66" charset="0"/>
                <a:cs typeface="Arial" panose="020B0604020202020204" pitchFamily="34" charset="0"/>
              </a:rPr>
              <a:t>PATHOPHYSIOLOGY OF MYOCARDIAL INFARCTION</a:t>
            </a:r>
          </a:p>
        </p:txBody>
      </p:sp>
    </p:spTree>
    <p:extLst>
      <p:ext uri="{BB962C8B-B14F-4D97-AF65-F5344CB8AC3E}">
        <p14:creationId xmlns:p14="http://schemas.microsoft.com/office/powerpoint/2010/main" val="684096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E081FF1-B52E-FA43-885E-19A970AEBCE5}"/>
              </a:ext>
            </a:extLst>
          </p:cNvPr>
          <p:cNvSpPr txBox="1"/>
          <p:nvPr/>
        </p:nvSpPr>
        <p:spPr>
          <a:xfrm>
            <a:off x="395536" y="188640"/>
            <a:ext cx="4032448" cy="1262846"/>
          </a:xfrm>
          <a:prstGeom prst="rect">
            <a:avLst/>
          </a:prstGeom>
          <a:noFill/>
          <a:ln w="28575">
            <a:solidFill>
              <a:srgbClr val="FF0000"/>
            </a:solidFill>
          </a:ln>
        </p:spPr>
        <p:txBody>
          <a:bodyPr wrap="square" rtlCol="0">
            <a:spAutoFit/>
          </a:bodyPr>
          <a:lstStyle/>
          <a:p>
            <a:pPr algn="ctr">
              <a:lnSpc>
                <a:spcPts val="3080"/>
              </a:lnSpc>
            </a:pPr>
            <a:r>
              <a:rPr lang="en-GB" sz="2400" b="1">
                <a:solidFill>
                  <a:srgbClr val="FF0000"/>
                </a:solidFill>
                <a:latin typeface="Comic Sans MS" panose="030F0902030302020204" pitchFamily="66" charset="0"/>
              </a:rPr>
              <a:t>Myocardial infarction </a:t>
            </a:r>
            <a:r>
              <a:rPr lang="en-GB" sz="2400">
                <a:latin typeface="Comic Sans MS" panose="030F0902030302020204" pitchFamily="66" charset="0"/>
              </a:rPr>
              <a:t>is a pathology that belongs to the group of…</a:t>
            </a:r>
          </a:p>
        </p:txBody>
      </p:sp>
      <p:sp>
        <p:nvSpPr>
          <p:cNvPr id="3" name="CasellaDiTesto 3">
            <a:extLst>
              <a:ext uri="{FF2B5EF4-FFF2-40B4-BE49-F238E27FC236}">
                <a16:creationId xmlns:a16="http://schemas.microsoft.com/office/drawing/2014/main" id="{A925FC35-6F4D-ABD2-342B-8DEFCA22866E}"/>
              </a:ext>
            </a:extLst>
          </p:cNvPr>
          <p:cNvSpPr txBox="1">
            <a:spLocks noChangeArrowheads="1"/>
          </p:cNvSpPr>
          <p:nvPr/>
        </p:nvSpPr>
        <p:spPr bwMode="auto">
          <a:xfrm>
            <a:off x="5364088" y="238132"/>
            <a:ext cx="3384376" cy="954107"/>
          </a:xfrm>
          <a:prstGeom prst="rect">
            <a:avLst/>
          </a:prstGeom>
          <a:solidFill>
            <a:srgbClr val="FFC836"/>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800" b="1">
                <a:latin typeface="Comic Sans MS" panose="030F0902030302020204" pitchFamily="66" charset="0"/>
              </a:rPr>
              <a:t>ISCHEMIC CARDIOPATHYES</a:t>
            </a:r>
          </a:p>
        </p:txBody>
      </p:sp>
      <p:sp>
        <p:nvSpPr>
          <p:cNvPr id="4" name="Freccia giù 3">
            <a:extLst>
              <a:ext uri="{FF2B5EF4-FFF2-40B4-BE49-F238E27FC236}">
                <a16:creationId xmlns:a16="http://schemas.microsoft.com/office/drawing/2014/main" id="{2C88A4EE-3B6E-80C4-765E-DBAA09490272}"/>
              </a:ext>
            </a:extLst>
          </p:cNvPr>
          <p:cNvSpPr/>
          <p:nvPr/>
        </p:nvSpPr>
        <p:spPr>
          <a:xfrm rot="16200000">
            <a:off x="4417925" y="388877"/>
            <a:ext cx="1038306" cy="637832"/>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5" name="CasellaDiTesto 5">
            <a:extLst>
              <a:ext uri="{FF2B5EF4-FFF2-40B4-BE49-F238E27FC236}">
                <a16:creationId xmlns:a16="http://schemas.microsoft.com/office/drawing/2014/main" id="{C2194C26-8156-D5DC-8083-32DAE85C605B}"/>
              </a:ext>
            </a:extLst>
          </p:cNvPr>
          <p:cNvSpPr txBox="1">
            <a:spLocks noChangeArrowheads="1"/>
          </p:cNvSpPr>
          <p:nvPr/>
        </p:nvSpPr>
        <p:spPr bwMode="auto">
          <a:xfrm>
            <a:off x="5076056" y="2409047"/>
            <a:ext cx="3885717" cy="145200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638"/>
              </a:lnSpc>
            </a:pPr>
            <a:r>
              <a:rPr lang="en-GB" altLang="it-IT">
                <a:latin typeface="Comic Sans MS" panose="030F0902030302020204" pitchFamily="66" charset="0"/>
              </a:rPr>
              <a:t>Group of related syndromes resulting from </a:t>
            </a:r>
          </a:p>
          <a:p>
            <a:pPr algn="ctr" eaLnBrk="1" hangingPunct="1">
              <a:lnSpc>
                <a:spcPts val="3638"/>
              </a:lnSpc>
            </a:pPr>
            <a:r>
              <a:rPr lang="en-GB" altLang="it-IT" sz="2800" b="1">
                <a:solidFill>
                  <a:srgbClr val="FF0000"/>
                </a:solidFill>
                <a:latin typeface="Comic Sans MS" panose="030F0902030302020204" pitchFamily="66" charset="0"/>
              </a:rPr>
              <a:t>myocardial ischemia</a:t>
            </a:r>
          </a:p>
        </p:txBody>
      </p:sp>
      <p:sp>
        <p:nvSpPr>
          <p:cNvPr id="6" name="Freccia giù 5">
            <a:extLst>
              <a:ext uri="{FF2B5EF4-FFF2-40B4-BE49-F238E27FC236}">
                <a16:creationId xmlns:a16="http://schemas.microsoft.com/office/drawing/2014/main" id="{870C5F4A-84AC-8095-4EF8-F9D987C0D953}"/>
              </a:ext>
            </a:extLst>
          </p:cNvPr>
          <p:cNvSpPr/>
          <p:nvPr/>
        </p:nvSpPr>
        <p:spPr>
          <a:xfrm>
            <a:off x="5832140" y="1268759"/>
            <a:ext cx="2448272" cy="954107"/>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7" name="CasellaDiTesto 7">
            <a:extLst>
              <a:ext uri="{FF2B5EF4-FFF2-40B4-BE49-F238E27FC236}">
                <a16:creationId xmlns:a16="http://schemas.microsoft.com/office/drawing/2014/main" id="{80614D85-2853-6189-B811-CDAFE458025E}"/>
              </a:ext>
            </a:extLst>
          </p:cNvPr>
          <p:cNvSpPr txBox="1">
            <a:spLocks noChangeArrowheads="1"/>
          </p:cNvSpPr>
          <p:nvPr/>
        </p:nvSpPr>
        <p:spPr bwMode="auto">
          <a:xfrm>
            <a:off x="216873" y="3356992"/>
            <a:ext cx="4389773" cy="2824171"/>
          </a:xfrm>
          <a:prstGeom prst="rect">
            <a:avLst/>
          </a:prstGeom>
          <a:solidFill>
            <a:schemeClr val="tx2">
              <a:lumMod val="20000"/>
              <a:lumOff val="80000"/>
            </a:schemeClr>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638"/>
              </a:lnSpc>
            </a:pPr>
            <a:r>
              <a:rPr lang="en-GB" altLang="it-IT" b="1">
                <a:solidFill>
                  <a:srgbClr val="FF0000"/>
                </a:solidFill>
                <a:latin typeface="Comic Sans MS" panose="030F0902030302020204" pitchFamily="66" charset="0"/>
              </a:rPr>
              <a:t>MYOCARDIAL ISCHEMIA</a:t>
            </a:r>
          </a:p>
          <a:p>
            <a:pPr algn="ctr" eaLnBrk="1" hangingPunct="1">
              <a:lnSpc>
                <a:spcPts val="3638"/>
              </a:lnSpc>
            </a:pPr>
            <a:r>
              <a:rPr lang="en-GB" altLang="it-IT" b="1">
                <a:latin typeface="Comic Sans MS" panose="030F0902030302020204" pitchFamily="66" charset="0"/>
              </a:rPr>
              <a:t>Imbalance between the blood supply to the myocardium (perfusion) and the cardiac demand for oxygenated blood</a:t>
            </a:r>
            <a:endParaRPr lang="en-GB" altLang="it-IT" sz="3200" b="1">
              <a:solidFill>
                <a:srgbClr val="FF0000"/>
              </a:solidFill>
              <a:latin typeface="Comic Sans MS" panose="030F0902030302020204" pitchFamily="66" charset="0"/>
            </a:endParaRPr>
          </a:p>
        </p:txBody>
      </p:sp>
      <p:sp>
        <p:nvSpPr>
          <p:cNvPr id="12" name="Freccia giù 11">
            <a:extLst>
              <a:ext uri="{FF2B5EF4-FFF2-40B4-BE49-F238E27FC236}">
                <a16:creationId xmlns:a16="http://schemas.microsoft.com/office/drawing/2014/main" id="{957D71D5-B1EF-0213-A16B-8B936FF13343}"/>
              </a:ext>
            </a:extLst>
          </p:cNvPr>
          <p:cNvSpPr/>
          <p:nvPr/>
        </p:nvSpPr>
        <p:spPr>
          <a:xfrm rot="5400000" flipH="1">
            <a:off x="4642068" y="3139028"/>
            <a:ext cx="363920" cy="936104"/>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3" name="CasellaDiTesto 12">
            <a:extLst>
              <a:ext uri="{FF2B5EF4-FFF2-40B4-BE49-F238E27FC236}">
                <a16:creationId xmlns:a16="http://schemas.microsoft.com/office/drawing/2014/main" id="{FE584455-174D-81C3-A57A-D3648FF69E32}"/>
              </a:ext>
            </a:extLst>
          </p:cNvPr>
          <p:cNvSpPr txBox="1"/>
          <p:nvPr/>
        </p:nvSpPr>
        <p:spPr>
          <a:xfrm>
            <a:off x="5423540" y="4477691"/>
            <a:ext cx="3348454" cy="1200329"/>
          </a:xfrm>
          <a:prstGeom prst="rect">
            <a:avLst/>
          </a:prstGeom>
          <a:noFill/>
          <a:ln w="28575">
            <a:solidFill>
              <a:srgbClr val="FF0000"/>
            </a:solidFill>
          </a:ln>
        </p:spPr>
        <p:txBody>
          <a:bodyPr wrap="square" rtlCol="0">
            <a:spAutoFit/>
          </a:bodyPr>
          <a:lstStyle/>
          <a:p>
            <a:pPr algn="ctr"/>
            <a:r>
              <a:rPr lang="en-GB" b="0" i="0" u="none" strike="noStrike">
                <a:solidFill>
                  <a:srgbClr val="000000"/>
                </a:solidFill>
                <a:effectLst/>
                <a:latin typeface="Comic Sans MS" panose="030F0902030302020204" pitchFamily="66" charset="0"/>
              </a:rPr>
              <a:t>A </a:t>
            </a:r>
            <a:r>
              <a:rPr lang="en-GB" b="1" i="0" u="none" strike="noStrike">
                <a:solidFill>
                  <a:srgbClr val="C12D30"/>
                </a:solidFill>
                <a:effectLst/>
                <a:latin typeface="Comic Sans MS" panose="030F0902030302020204" pitchFamily="66" charset="0"/>
              </a:rPr>
              <a:t>syndrome</a:t>
            </a:r>
            <a:r>
              <a:rPr lang="en-GB" b="0" i="0" u="none" strike="noStrike">
                <a:solidFill>
                  <a:srgbClr val="000000"/>
                </a:solidFill>
                <a:effectLst/>
                <a:latin typeface="Comic Sans MS" panose="030F0902030302020204" pitchFamily="66" charset="0"/>
              </a:rPr>
              <a:t> is a medical  condition that is characterized by a particular group of signs and symptoms.</a:t>
            </a:r>
            <a:endParaRPr lang="en-GB">
              <a:latin typeface="Comic Sans MS" panose="030F0902030302020204" pitchFamily="66" charset="0"/>
            </a:endParaRPr>
          </a:p>
        </p:txBody>
      </p:sp>
    </p:spTree>
    <p:extLst>
      <p:ext uri="{BB962C8B-B14F-4D97-AF65-F5344CB8AC3E}">
        <p14:creationId xmlns:p14="http://schemas.microsoft.com/office/powerpoint/2010/main" val="857205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0">
            <a:extLst>
              <a:ext uri="{FF2B5EF4-FFF2-40B4-BE49-F238E27FC236}">
                <a16:creationId xmlns:a16="http://schemas.microsoft.com/office/drawing/2014/main" id="{AE6E7E67-738A-215C-4BB1-F2F9F9039C64}"/>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
        <p:nvSpPr>
          <p:cNvPr id="3" name="CasellaDiTesto 2">
            <a:extLst>
              <a:ext uri="{FF2B5EF4-FFF2-40B4-BE49-F238E27FC236}">
                <a16:creationId xmlns:a16="http://schemas.microsoft.com/office/drawing/2014/main" id="{180089EB-30A5-15CE-1651-1B93C3CD349A}"/>
              </a:ext>
            </a:extLst>
          </p:cNvPr>
          <p:cNvSpPr txBox="1"/>
          <p:nvPr/>
        </p:nvSpPr>
        <p:spPr>
          <a:xfrm>
            <a:off x="623872" y="688787"/>
            <a:ext cx="2160240" cy="523220"/>
          </a:xfrm>
          <a:prstGeom prst="rect">
            <a:avLst/>
          </a:prstGeom>
          <a:solidFill>
            <a:srgbClr val="FFC000"/>
          </a:solidFill>
          <a:ln w="28575">
            <a:solidFill>
              <a:srgbClr val="FF0000"/>
            </a:solidFill>
          </a:ln>
        </p:spPr>
        <p:txBody>
          <a:bodyPr wrap="square" rtlCol="0">
            <a:spAutoFit/>
          </a:bodyPr>
          <a:lstStyle/>
          <a:p>
            <a:pPr algn="ctr"/>
            <a:r>
              <a:rPr lang="it-IT" sz="2800" b="1" dirty="0">
                <a:latin typeface="Comic Sans MS" panose="030F0902030302020204" pitchFamily="66" charset="0"/>
              </a:rPr>
              <a:t>ISCHEMIA</a:t>
            </a:r>
          </a:p>
        </p:txBody>
      </p:sp>
      <p:sp>
        <p:nvSpPr>
          <p:cNvPr id="4" name="CasellaDiTesto 3">
            <a:extLst>
              <a:ext uri="{FF2B5EF4-FFF2-40B4-BE49-F238E27FC236}">
                <a16:creationId xmlns:a16="http://schemas.microsoft.com/office/drawing/2014/main" id="{3D6E7762-8E33-7DBF-1CCA-A18A0CF5C2B4}"/>
              </a:ext>
            </a:extLst>
          </p:cNvPr>
          <p:cNvSpPr txBox="1"/>
          <p:nvPr/>
        </p:nvSpPr>
        <p:spPr>
          <a:xfrm>
            <a:off x="3998776" y="115887"/>
            <a:ext cx="4403795" cy="1388393"/>
          </a:xfrm>
          <a:prstGeom prst="rect">
            <a:avLst/>
          </a:prstGeom>
          <a:noFill/>
          <a:ln w="28575">
            <a:solidFill>
              <a:srgbClr val="FF0000"/>
            </a:solidFill>
          </a:ln>
        </p:spPr>
        <p:txBody>
          <a:bodyPr wrap="square" rtlCol="0">
            <a:spAutoFit/>
          </a:bodyPr>
          <a:lstStyle/>
          <a:p>
            <a:pPr algn="ctr" eaLnBrk="1" hangingPunct="1">
              <a:lnSpc>
                <a:spcPct val="120000"/>
              </a:lnSpc>
              <a:spcBef>
                <a:spcPct val="50000"/>
              </a:spcBef>
            </a:pPr>
            <a:r>
              <a:rPr lang="en-GB" altLang="it-IT" sz="2400" b="1" u="sng">
                <a:solidFill>
                  <a:srgbClr val="000000"/>
                </a:solidFill>
                <a:latin typeface="Comic Sans MS" panose="030F0902030302020204" pitchFamily="66" charset="0"/>
              </a:rPr>
              <a:t>Insufficient tissue perfusion resulting from obstacles to blood flow</a:t>
            </a:r>
            <a:endParaRPr lang="en-GB" altLang="it-IT" sz="2400">
              <a:solidFill>
                <a:srgbClr val="000000"/>
              </a:solidFill>
              <a:latin typeface="Comic Sans MS" panose="030F0902030302020204" pitchFamily="66" charset="0"/>
            </a:endParaRPr>
          </a:p>
        </p:txBody>
      </p:sp>
      <p:sp>
        <p:nvSpPr>
          <p:cNvPr id="5" name="Freccia destra 4">
            <a:extLst>
              <a:ext uri="{FF2B5EF4-FFF2-40B4-BE49-F238E27FC236}">
                <a16:creationId xmlns:a16="http://schemas.microsoft.com/office/drawing/2014/main" id="{1C36062B-329B-9488-8332-D2CE16FD6D73}"/>
              </a:ext>
            </a:extLst>
          </p:cNvPr>
          <p:cNvSpPr/>
          <p:nvPr/>
        </p:nvSpPr>
        <p:spPr>
          <a:xfrm>
            <a:off x="2843808" y="404664"/>
            <a:ext cx="1008112" cy="968367"/>
          </a:xfrm>
          <a:prstGeom prst="right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863DC0A3-8C22-1C8C-53AA-4FD3D2F40A9E}"/>
              </a:ext>
            </a:extLst>
          </p:cNvPr>
          <p:cNvSpPr txBox="1"/>
          <p:nvPr/>
        </p:nvSpPr>
        <p:spPr>
          <a:xfrm>
            <a:off x="2943327" y="2060848"/>
            <a:ext cx="2924817" cy="1446550"/>
          </a:xfrm>
          <a:prstGeom prst="rect">
            <a:avLst/>
          </a:prstGeom>
          <a:noFill/>
          <a:ln w="28575">
            <a:solidFill>
              <a:srgbClr val="FF0000"/>
            </a:solidFill>
          </a:ln>
        </p:spPr>
        <p:txBody>
          <a:bodyPr wrap="square" rtlCol="0">
            <a:spAutoFit/>
          </a:bodyPr>
          <a:lstStyle/>
          <a:p>
            <a:pPr algn="ctr"/>
            <a:r>
              <a:rPr lang="en-GB" sz="2000">
                <a:latin typeface="Comic Sans MS" panose="030F0902030302020204" pitchFamily="66" charset="0"/>
              </a:rPr>
              <a:t>Moderate and chronic</a:t>
            </a:r>
          </a:p>
          <a:p>
            <a:pPr algn="ctr"/>
            <a:endParaRPr lang="en-GB" sz="2000">
              <a:latin typeface="Comic Sans MS" panose="030F0902030302020204" pitchFamily="66" charset="0"/>
            </a:endParaRPr>
          </a:p>
          <a:p>
            <a:pPr algn="ctr"/>
            <a:endParaRPr lang="en-GB" sz="2400" b="1">
              <a:latin typeface="Comic Sans MS" panose="030F0902030302020204" pitchFamily="66" charset="0"/>
            </a:endParaRPr>
          </a:p>
          <a:p>
            <a:pPr algn="ctr"/>
            <a:r>
              <a:rPr lang="en-GB" sz="2400" b="1">
                <a:latin typeface="Comic Sans MS" panose="030F0902030302020204" pitchFamily="66" charset="0"/>
              </a:rPr>
              <a:t>ATROPHY</a:t>
            </a:r>
          </a:p>
        </p:txBody>
      </p:sp>
      <p:sp>
        <p:nvSpPr>
          <p:cNvPr id="7" name="CasellaDiTesto 6">
            <a:extLst>
              <a:ext uri="{FF2B5EF4-FFF2-40B4-BE49-F238E27FC236}">
                <a16:creationId xmlns:a16="http://schemas.microsoft.com/office/drawing/2014/main" id="{470BC3BD-C691-21AB-D8FD-4BE622568851}"/>
              </a:ext>
            </a:extLst>
          </p:cNvPr>
          <p:cNvSpPr txBox="1"/>
          <p:nvPr/>
        </p:nvSpPr>
        <p:spPr>
          <a:xfrm>
            <a:off x="6278590" y="2060848"/>
            <a:ext cx="2613890" cy="1384995"/>
          </a:xfrm>
          <a:prstGeom prst="rect">
            <a:avLst/>
          </a:prstGeom>
          <a:noFill/>
          <a:ln w="28575">
            <a:solidFill>
              <a:srgbClr val="FF0000"/>
            </a:solidFill>
          </a:ln>
        </p:spPr>
        <p:txBody>
          <a:bodyPr wrap="square" rtlCol="0">
            <a:spAutoFit/>
          </a:bodyPr>
          <a:lstStyle/>
          <a:p>
            <a:pPr algn="ctr"/>
            <a:r>
              <a:rPr lang="it-IT" sz="2000">
                <a:latin typeface="Comic Sans MS" panose="030F0902030302020204" pitchFamily="66" charset="0"/>
              </a:rPr>
              <a:t>Severe and acute</a:t>
            </a:r>
          </a:p>
          <a:p>
            <a:pPr algn="ctr"/>
            <a:endParaRPr lang="it-IT" sz="2000">
              <a:latin typeface="Comic Sans MS" panose="030F0902030302020204" pitchFamily="66" charset="0"/>
            </a:endParaRPr>
          </a:p>
          <a:p>
            <a:pPr algn="ctr"/>
            <a:endParaRPr lang="it-IT" sz="2000">
              <a:latin typeface="Comic Sans MS" panose="030F0902030302020204" pitchFamily="66" charset="0"/>
            </a:endParaRPr>
          </a:p>
          <a:p>
            <a:pPr algn="ctr"/>
            <a:r>
              <a:rPr lang="it-IT" sz="2400" b="1">
                <a:latin typeface="Comic Sans MS" panose="030F0902030302020204" pitchFamily="66" charset="0"/>
              </a:rPr>
              <a:t>INFARCTION</a:t>
            </a:r>
          </a:p>
        </p:txBody>
      </p:sp>
      <p:cxnSp>
        <p:nvCxnSpPr>
          <p:cNvPr id="9" name="Connettore 2 8">
            <a:extLst>
              <a:ext uri="{FF2B5EF4-FFF2-40B4-BE49-F238E27FC236}">
                <a16:creationId xmlns:a16="http://schemas.microsoft.com/office/drawing/2014/main" id="{14DE2ED6-7348-B4C8-DE5E-3227BF822599}"/>
              </a:ext>
            </a:extLst>
          </p:cNvPr>
          <p:cNvCxnSpPr>
            <a:cxnSpLocks/>
            <a:stCxn id="4" idx="2"/>
            <a:endCxn id="6" idx="0"/>
          </p:cNvCxnSpPr>
          <p:nvPr/>
        </p:nvCxnSpPr>
        <p:spPr>
          <a:xfrm flipH="1">
            <a:off x="4405736" y="1504280"/>
            <a:ext cx="1794938" cy="5565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95AF35C1-1F5D-1A15-6A3D-E12DD5657BE4}"/>
              </a:ext>
            </a:extLst>
          </p:cNvPr>
          <p:cNvCxnSpPr>
            <a:stCxn id="4" idx="2"/>
            <a:endCxn id="7" idx="0"/>
          </p:cNvCxnSpPr>
          <p:nvPr/>
        </p:nvCxnSpPr>
        <p:spPr>
          <a:xfrm>
            <a:off x="6200674" y="1504280"/>
            <a:ext cx="1384861" cy="5565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eccia destra 11">
            <a:extLst>
              <a:ext uri="{FF2B5EF4-FFF2-40B4-BE49-F238E27FC236}">
                <a16:creationId xmlns:a16="http://schemas.microsoft.com/office/drawing/2014/main" id="{169702BD-4EEC-DE8F-AD64-E6AB3226A845}"/>
              </a:ext>
            </a:extLst>
          </p:cNvPr>
          <p:cNvSpPr/>
          <p:nvPr/>
        </p:nvSpPr>
        <p:spPr>
          <a:xfrm rot="5400000">
            <a:off x="4276673" y="2037247"/>
            <a:ext cx="569053" cy="1417786"/>
          </a:xfrm>
          <a:prstGeom prst="right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destra 12">
            <a:extLst>
              <a:ext uri="{FF2B5EF4-FFF2-40B4-BE49-F238E27FC236}">
                <a16:creationId xmlns:a16="http://schemas.microsoft.com/office/drawing/2014/main" id="{11BFE41E-D0F6-B4BB-2668-DD363F164697}"/>
              </a:ext>
            </a:extLst>
          </p:cNvPr>
          <p:cNvSpPr/>
          <p:nvPr/>
        </p:nvSpPr>
        <p:spPr>
          <a:xfrm rot="5400000">
            <a:off x="7322996" y="1996522"/>
            <a:ext cx="569053" cy="1417786"/>
          </a:xfrm>
          <a:prstGeom prst="right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3B40449E-21C9-E1A2-C58B-D86241A2B8E2}"/>
              </a:ext>
            </a:extLst>
          </p:cNvPr>
          <p:cNvSpPr txBox="1"/>
          <p:nvPr/>
        </p:nvSpPr>
        <p:spPr>
          <a:xfrm>
            <a:off x="4702924" y="4159482"/>
            <a:ext cx="4189556" cy="1982915"/>
          </a:xfrm>
          <a:prstGeom prst="rect">
            <a:avLst/>
          </a:prstGeom>
          <a:solidFill>
            <a:srgbClr val="FFC000"/>
          </a:solidFill>
          <a:ln w="28575">
            <a:solidFill>
              <a:srgbClr val="FF0000"/>
            </a:solidFill>
          </a:ln>
        </p:spPr>
        <p:txBody>
          <a:bodyPr wrap="square" rtlCol="0">
            <a:spAutoFit/>
          </a:bodyPr>
          <a:lstStyle/>
          <a:p>
            <a:pPr algn="ctr">
              <a:lnSpc>
                <a:spcPts val="3000"/>
              </a:lnSpc>
            </a:pPr>
            <a:r>
              <a:rPr lang="en-GB" altLang="it-IT" sz="2000" b="1">
                <a:solidFill>
                  <a:srgbClr val="000000"/>
                </a:solidFill>
                <a:latin typeface="Comic Sans MS" panose="030F0902030302020204" pitchFamily="66" charset="0"/>
                <a:sym typeface="Wingdings" pitchFamily="2" charset="2"/>
              </a:rPr>
              <a:t>Area of </a:t>
            </a:r>
            <a:r>
              <a:rPr lang="en-GB" altLang="it-IT" sz="2000" b="1">
                <a:solidFill>
                  <a:srgbClr val="FF0000"/>
                </a:solidFill>
                <a:latin typeface="Comic Sans MS" panose="030F0902030302020204" pitchFamily="66" charset="0"/>
                <a:sym typeface="Wingdings" pitchFamily="2" charset="2"/>
              </a:rPr>
              <a:t>ISCHEMIC NECROSIS </a:t>
            </a:r>
            <a:r>
              <a:rPr lang="en-GB" altLang="it-IT" sz="2000" b="1">
                <a:solidFill>
                  <a:srgbClr val="000000"/>
                </a:solidFill>
                <a:latin typeface="Comic Sans MS" panose="030F0902030302020204" pitchFamily="66" charset="0"/>
                <a:sym typeface="Wingdings" pitchFamily="2" charset="2"/>
              </a:rPr>
              <a:t>caused by occlusion either of the artery that supplies or of the vein that drains a particular tissue</a:t>
            </a:r>
            <a:endParaRPr lang="en-GB" sz="2000" b="1"/>
          </a:p>
        </p:txBody>
      </p:sp>
      <p:sp>
        <p:nvSpPr>
          <p:cNvPr id="16" name="Freccia destra 15">
            <a:extLst>
              <a:ext uri="{FF2B5EF4-FFF2-40B4-BE49-F238E27FC236}">
                <a16:creationId xmlns:a16="http://schemas.microsoft.com/office/drawing/2014/main" id="{4C74331B-5E34-D85F-D986-43DF0E132E77}"/>
              </a:ext>
            </a:extLst>
          </p:cNvPr>
          <p:cNvSpPr/>
          <p:nvPr/>
        </p:nvSpPr>
        <p:spPr>
          <a:xfrm rot="5400000">
            <a:off x="7326489" y="3141087"/>
            <a:ext cx="517321" cy="1288896"/>
          </a:xfrm>
          <a:prstGeom prst="right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6" name="Picture 2" descr="Cardiopatia ischemica | ForumSalute.it">
            <a:extLst>
              <a:ext uri="{FF2B5EF4-FFF2-40B4-BE49-F238E27FC236}">
                <a16:creationId xmlns:a16="http://schemas.microsoft.com/office/drawing/2014/main" id="{13157431-2479-B741-2A35-F816FBABF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93" y="3680862"/>
            <a:ext cx="3732525" cy="2488351"/>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73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5" descr="trombo arteria coronaria">
            <a:extLst>
              <a:ext uri="{FF2B5EF4-FFF2-40B4-BE49-F238E27FC236}">
                <a16:creationId xmlns:a16="http://schemas.microsoft.com/office/drawing/2014/main" id="{3F7534E2-8B2D-5C43-9A42-99E146020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2725"/>
            <a:ext cx="2636837" cy="324008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8914" name="Text Box 6">
            <a:extLst>
              <a:ext uri="{FF2B5EF4-FFF2-40B4-BE49-F238E27FC236}">
                <a16:creationId xmlns:a16="http://schemas.microsoft.com/office/drawing/2014/main" id="{7A5F0C71-17C1-4B42-9D9B-4590BA021612}"/>
              </a:ext>
            </a:extLst>
          </p:cNvPr>
          <p:cNvSpPr txBox="1">
            <a:spLocks noChangeArrowheads="1"/>
          </p:cNvSpPr>
          <p:nvPr/>
        </p:nvSpPr>
        <p:spPr bwMode="auto">
          <a:xfrm>
            <a:off x="3635375" y="115888"/>
            <a:ext cx="4897438" cy="457200"/>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it-IT" altLang="it-IT" b="1">
                <a:solidFill>
                  <a:srgbClr val="000000"/>
                </a:solidFill>
                <a:latin typeface="Comic Sans MS" panose="030F0902030302020204" pitchFamily="66" charset="0"/>
              </a:rPr>
              <a:t>MYOCARDIAL INFARCTION</a:t>
            </a:r>
          </a:p>
        </p:txBody>
      </p:sp>
      <p:pic>
        <p:nvPicPr>
          <p:cNvPr id="38915" name="Picture 14" descr="infarto">
            <a:extLst>
              <a:ext uri="{FF2B5EF4-FFF2-40B4-BE49-F238E27FC236}">
                <a16:creationId xmlns:a16="http://schemas.microsoft.com/office/drawing/2014/main" id="{08DBCFD8-146D-7047-BAF1-03F9AA5BA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925" y="1581150"/>
            <a:ext cx="4268788" cy="44640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8916" name="Picture 17" descr="infarto miocardio">
            <a:extLst>
              <a:ext uri="{FF2B5EF4-FFF2-40B4-BE49-F238E27FC236}">
                <a16:creationId xmlns:a16="http://schemas.microsoft.com/office/drawing/2014/main" id="{8BA1BD41-7C4D-9146-B9BD-91FDAF761F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613150"/>
            <a:ext cx="3816350" cy="25050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8917" name="Line 18">
            <a:extLst>
              <a:ext uri="{FF2B5EF4-FFF2-40B4-BE49-F238E27FC236}">
                <a16:creationId xmlns:a16="http://schemas.microsoft.com/office/drawing/2014/main" id="{98F7B050-D4C8-144C-9EBB-5792E6CDAE17}"/>
              </a:ext>
            </a:extLst>
          </p:cNvPr>
          <p:cNvSpPr>
            <a:spLocks noChangeShapeType="1"/>
          </p:cNvSpPr>
          <p:nvPr/>
        </p:nvSpPr>
        <p:spPr bwMode="auto">
          <a:xfrm flipH="1" flipV="1">
            <a:off x="2268538" y="4597400"/>
            <a:ext cx="5688012" cy="5111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38918" name="Text Box 6">
            <a:extLst>
              <a:ext uri="{FF2B5EF4-FFF2-40B4-BE49-F238E27FC236}">
                <a16:creationId xmlns:a16="http://schemas.microsoft.com/office/drawing/2014/main" id="{BB542CFB-2E7D-0F4A-9D3D-094338DF1B09}"/>
              </a:ext>
            </a:extLst>
          </p:cNvPr>
          <p:cNvSpPr txBox="1">
            <a:spLocks noChangeArrowheads="1"/>
          </p:cNvSpPr>
          <p:nvPr/>
        </p:nvSpPr>
        <p:spPr bwMode="auto">
          <a:xfrm>
            <a:off x="2987824" y="763588"/>
            <a:ext cx="5976789" cy="461665"/>
          </a:xfrm>
          <a:prstGeom prst="rect">
            <a:avLst/>
          </a:prstGeom>
          <a:solidFill>
            <a:srgbClr val="000090">
              <a:alpha val="10196"/>
            </a:srgbClr>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it-IT" altLang="it-IT" b="1">
                <a:solidFill>
                  <a:srgbClr val="000000"/>
                </a:solidFill>
                <a:latin typeface="Comic Sans MS" panose="030F0902030302020204" pitchFamily="66" charset="0"/>
              </a:rPr>
              <a:t>INFARCTION = ISCHEMIC NECROSIS</a:t>
            </a:r>
          </a:p>
        </p:txBody>
      </p:sp>
      <p:sp>
        <p:nvSpPr>
          <p:cNvPr id="38919" name="CasellaDiTesto 10">
            <a:extLst>
              <a:ext uri="{FF2B5EF4-FFF2-40B4-BE49-F238E27FC236}">
                <a16:creationId xmlns:a16="http://schemas.microsoft.com/office/drawing/2014/main" id="{E4A3FB36-2724-5E4F-AA38-DED087B67025}"/>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16762EE-F0FE-5261-421F-A90E35DAD8CF}"/>
              </a:ext>
            </a:extLst>
          </p:cNvPr>
          <p:cNvSpPr txBox="1">
            <a:spLocks noChangeArrowheads="1"/>
          </p:cNvSpPr>
          <p:nvPr/>
        </p:nvSpPr>
        <p:spPr>
          <a:xfrm>
            <a:off x="831273" y="116632"/>
            <a:ext cx="7481455" cy="704273"/>
          </a:xfrm>
          <a:prstGeom prst="rect">
            <a:avLst/>
          </a:prstGeom>
          <a:solidFill>
            <a:srgbClr val="000090">
              <a:alpha val="10000"/>
            </a:srgbClr>
          </a:solidFill>
          <a:ln w="28575" cmpd="sng">
            <a:solidFill>
              <a:srgbClr val="FF0000"/>
            </a:solidFill>
          </a:ln>
        </p:spPr>
        <p:txBody>
          <a:bodyPr/>
          <a:lstStyle/>
          <a:p>
            <a:pPr algn="ctr">
              <a:defRPr/>
            </a:pPr>
            <a:r>
              <a:rPr lang="it-IT" altLang="it-IT" sz="4000" kern="0" err="1">
                <a:latin typeface="Comic Sans MS" pitchFamily="66" charset="0"/>
                <a:ea typeface="+mj-ea"/>
                <a:cs typeface="+mj-cs"/>
              </a:rPr>
              <a:t>Causes</a:t>
            </a:r>
            <a:r>
              <a:rPr lang="it-IT" altLang="it-IT" sz="4000" kern="0">
                <a:latin typeface="Comic Sans MS" pitchFamily="66" charset="0"/>
                <a:ea typeface="+mj-ea"/>
                <a:cs typeface="+mj-cs"/>
              </a:rPr>
              <a:t> of </a:t>
            </a:r>
            <a:r>
              <a:rPr lang="it-IT" altLang="it-IT" sz="4000" kern="0" err="1">
                <a:latin typeface="Comic Sans MS" pitchFamily="66" charset="0"/>
                <a:ea typeface="+mj-ea"/>
                <a:cs typeface="+mj-cs"/>
              </a:rPr>
              <a:t>Coronary</a:t>
            </a:r>
            <a:r>
              <a:rPr lang="it-IT" altLang="it-IT" sz="4000" kern="0">
                <a:latin typeface="Comic Sans MS" pitchFamily="66" charset="0"/>
                <a:ea typeface="+mj-ea"/>
                <a:cs typeface="+mj-cs"/>
              </a:rPr>
              <a:t> Ischemia</a:t>
            </a:r>
          </a:p>
        </p:txBody>
      </p:sp>
      <p:sp>
        <p:nvSpPr>
          <p:cNvPr id="3" name="CasellaDiTesto 10">
            <a:extLst>
              <a:ext uri="{FF2B5EF4-FFF2-40B4-BE49-F238E27FC236}">
                <a16:creationId xmlns:a16="http://schemas.microsoft.com/office/drawing/2014/main" id="{F819FA4D-E09F-D11E-B665-F5BE596E047D}"/>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
        <p:nvSpPr>
          <p:cNvPr id="4" name="CasellaDiTesto 3">
            <a:extLst>
              <a:ext uri="{FF2B5EF4-FFF2-40B4-BE49-F238E27FC236}">
                <a16:creationId xmlns:a16="http://schemas.microsoft.com/office/drawing/2014/main" id="{ECE704D0-75AA-3643-CA88-919BE8989C5B}"/>
              </a:ext>
            </a:extLst>
          </p:cNvPr>
          <p:cNvSpPr txBox="1"/>
          <p:nvPr/>
        </p:nvSpPr>
        <p:spPr>
          <a:xfrm>
            <a:off x="146651" y="1917704"/>
            <a:ext cx="2664296" cy="3367076"/>
          </a:xfrm>
          <a:prstGeom prst="rect">
            <a:avLst/>
          </a:prstGeom>
          <a:noFill/>
          <a:ln w="28575">
            <a:solidFill>
              <a:srgbClr val="FF0000"/>
            </a:solidFill>
          </a:ln>
        </p:spPr>
        <p:txBody>
          <a:bodyPr wrap="square" rtlCol="0">
            <a:spAutoFit/>
          </a:bodyPr>
          <a:lstStyle/>
          <a:p>
            <a:pPr algn="ctr">
              <a:spcBef>
                <a:spcPct val="20000"/>
              </a:spcBef>
              <a:defRPr/>
            </a:pPr>
            <a:r>
              <a:rPr lang="en-GB" altLang="it-IT" sz="2800" kern="0">
                <a:solidFill>
                  <a:srgbClr val="FF0000"/>
                </a:solidFill>
                <a:latin typeface="Comic Sans MS" pitchFamily="66" charset="0"/>
                <a:ea typeface="+mn-ea"/>
              </a:rPr>
              <a:t>Partial obstruction</a:t>
            </a:r>
          </a:p>
          <a:p>
            <a:pPr algn="ctr">
              <a:spcBef>
                <a:spcPct val="20000"/>
              </a:spcBef>
              <a:defRPr/>
            </a:pPr>
            <a:endParaRPr lang="en-GB" altLang="it-IT" sz="2800" kern="0">
              <a:solidFill>
                <a:srgbClr val="FF0000"/>
              </a:solidFill>
              <a:latin typeface="Comic Sans MS" pitchFamily="66" charset="0"/>
              <a:ea typeface="+mn-ea"/>
            </a:endParaRPr>
          </a:p>
          <a:p>
            <a:pPr algn="ctr">
              <a:spcBef>
                <a:spcPct val="20000"/>
              </a:spcBef>
              <a:defRPr/>
            </a:pPr>
            <a:r>
              <a:rPr lang="en-GB" altLang="it-IT" sz="2800" kern="0">
                <a:latin typeface="Comic Sans MS" pitchFamily="66" charset="0"/>
                <a:ea typeface="+mn-ea"/>
              </a:rPr>
              <a:t>Generally stable plaques</a:t>
            </a:r>
          </a:p>
          <a:p>
            <a:pPr algn="ctr">
              <a:spcBef>
                <a:spcPct val="20000"/>
              </a:spcBef>
              <a:defRPr/>
            </a:pPr>
            <a:r>
              <a:rPr lang="en-GB" altLang="it-IT" sz="2800" kern="0">
                <a:latin typeface="Comic Sans MS" pitchFamily="66" charset="0"/>
                <a:ea typeface="+mn-ea"/>
              </a:rPr>
              <a:t>Coronary vasospasm</a:t>
            </a:r>
            <a:endParaRPr lang="en-GB" altLang="it-IT" sz="2400" kern="0">
              <a:latin typeface="Comic Sans MS" pitchFamily="66" charset="0"/>
              <a:ea typeface="+mn-ea"/>
            </a:endParaRPr>
          </a:p>
        </p:txBody>
      </p:sp>
      <p:sp>
        <p:nvSpPr>
          <p:cNvPr id="7" name="CasellaDiTesto 6">
            <a:extLst>
              <a:ext uri="{FF2B5EF4-FFF2-40B4-BE49-F238E27FC236}">
                <a16:creationId xmlns:a16="http://schemas.microsoft.com/office/drawing/2014/main" id="{B7C7ED32-7747-F452-729D-F80C42FA74C1}"/>
              </a:ext>
            </a:extLst>
          </p:cNvPr>
          <p:cNvSpPr txBox="1"/>
          <p:nvPr/>
        </p:nvSpPr>
        <p:spPr>
          <a:xfrm>
            <a:off x="6396152" y="1700808"/>
            <a:ext cx="2496328" cy="3797963"/>
          </a:xfrm>
          <a:prstGeom prst="rect">
            <a:avLst/>
          </a:prstGeom>
          <a:noFill/>
          <a:ln w="28575">
            <a:solidFill>
              <a:srgbClr val="FF0000"/>
            </a:solidFill>
          </a:ln>
        </p:spPr>
        <p:txBody>
          <a:bodyPr wrap="square">
            <a:spAutoFit/>
          </a:bodyPr>
          <a:lstStyle/>
          <a:p>
            <a:pPr algn="ctr">
              <a:spcBef>
                <a:spcPct val="20000"/>
              </a:spcBef>
              <a:defRPr/>
            </a:pPr>
            <a:r>
              <a:rPr lang="en-GB" altLang="it-IT" sz="2800" kern="0">
                <a:solidFill>
                  <a:srgbClr val="FF0000"/>
                </a:solidFill>
                <a:latin typeface="Comic Sans MS" pitchFamily="66" charset="0"/>
                <a:ea typeface="+mn-ea"/>
              </a:rPr>
              <a:t>Complete</a:t>
            </a:r>
          </a:p>
          <a:p>
            <a:pPr algn="ctr">
              <a:spcBef>
                <a:spcPct val="20000"/>
              </a:spcBef>
              <a:defRPr/>
            </a:pPr>
            <a:r>
              <a:rPr lang="en-GB" altLang="it-IT" sz="2800" kern="0">
                <a:solidFill>
                  <a:srgbClr val="FF0000"/>
                </a:solidFill>
                <a:latin typeface="Comic Sans MS" pitchFamily="66" charset="0"/>
                <a:ea typeface="+mn-ea"/>
              </a:rPr>
              <a:t>obstruction</a:t>
            </a:r>
          </a:p>
          <a:p>
            <a:pPr algn="ctr">
              <a:spcBef>
                <a:spcPct val="20000"/>
              </a:spcBef>
              <a:defRPr/>
            </a:pPr>
            <a:endParaRPr lang="en-GB" altLang="it-IT" sz="2800" kern="0">
              <a:solidFill>
                <a:srgbClr val="FF0000"/>
              </a:solidFill>
              <a:latin typeface="Comic Sans MS" pitchFamily="66" charset="0"/>
              <a:ea typeface="+mn-ea"/>
            </a:endParaRPr>
          </a:p>
          <a:p>
            <a:pPr algn="ctr">
              <a:spcBef>
                <a:spcPct val="20000"/>
              </a:spcBef>
              <a:defRPr/>
            </a:pPr>
            <a:r>
              <a:rPr lang="en-GB" altLang="it-IT" sz="2800" kern="0">
                <a:latin typeface="Comic Sans MS" pitchFamily="66" charset="0"/>
                <a:ea typeface="+mn-ea"/>
              </a:rPr>
              <a:t>Usually unstable plaque with superimposed thrombosis</a:t>
            </a:r>
            <a:endParaRPr lang="en-GB" altLang="it-IT" sz="2400" kern="0">
              <a:latin typeface="Comic Sans MS" pitchFamily="66" charset="0"/>
              <a:ea typeface="+mn-ea"/>
            </a:endParaRPr>
          </a:p>
        </p:txBody>
      </p:sp>
      <p:sp>
        <p:nvSpPr>
          <p:cNvPr id="8" name="Freccia destra 7">
            <a:extLst>
              <a:ext uri="{FF2B5EF4-FFF2-40B4-BE49-F238E27FC236}">
                <a16:creationId xmlns:a16="http://schemas.microsoft.com/office/drawing/2014/main" id="{11B0B7D1-E708-5FED-50C7-12F23D046C43}"/>
              </a:ext>
            </a:extLst>
          </p:cNvPr>
          <p:cNvSpPr/>
          <p:nvPr/>
        </p:nvSpPr>
        <p:spPr>
          <a:xfrm rot="5400000">
            <a:off x="7343431" y="2395140"/>
            <a:ext cx="517321" cy="1288896"/>
          </a:xfrm>
          <a:prstGeom prst="right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destra 8">
            <a:extLst>
              <a:ext uri="{FF2B5EF4-FFF2-40B4-BE49-F238E27FC236}">
                <a16:creationId xmlns:a16="http://schemas.microsoft.com/office/drawing/2014/main" id="{96C2152E-E602-FE88-F89D-449460A6D557}"/>
              </a:ext>
            </a:extLst>
          </p:cNvPr>
          <p:cNvSpPr/>
          <p:nvPr/>
        </p:nvSpPr>
        <p:spPr>
          <a:xfrm rot="5400000">
            <a:off x="1283247" y="2499021"/>
            <a:ext cx="517321" cy="1288896"/>
          </a:xfrm>
          <a:prstGeom prst="right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 name="Connettore 2 10">
            <a:extLst>
              <a:ext uri="{FF2B5EF4-FFF2-40B4-BE49-F238E27FC236}">
                <a16:creationId xmlns:a16="http://schemas.microsoft.com/office/drawing/2014/main" id="{98CB7FD4-4A87-1BF3-871A-EBCA7839F936}"/>
              </a:ext>
            </a:extLst>
          </p:cNvPr>
          <p:cNvCxnSpPr>
            <a:cxnSpLocks/>
            <a:stCxn id="2" idx="2"/>
            <a:endCxn id="4" idx="0"/>
          </p:cNvCxnSpPr>
          <p:nvPr/>
        </p:nvCxnSpPr>
        <p:spPr>
          <a:xfrm flipH="1">
            <a:off x="1478799" y="820905"/>
            <a:ext cx="3093202" cy="10967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C0BFCC4D-15B6-38E1-DBEF-48ED7C7D9278}"/>
              </a:ext>
            </a:extLst>
          </p:cNvPr>
          <p:cNvCxnSpPr>
            <a:cxnSpLocks/>
            <a:stCxn id="2" idx="2"/>
            <a:endCxn id="7" idx="0"/>
          </p:cNvCxnSpPr>
          <p:nvPr/>
        </p:nvCxnSpPr>
        <p:spPr>
          <a:xfrm>
            <a:off x="4572001" y="820905"/>
            <a:ext cx="3072315" cy="8799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5" descr="mc13">
            <a:extLst>
              <a:ext uri="{FF2B5EF4-FFF2-40B4-BE49-F238E27FC236}">
                <a16:creationId xmlns:a16="http://schemas.microsoft.com/office/drawing/2014/main" id="{82E9B28A-4A90-B07F-9116-092F0DC4C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083" y="2053591"/>
            <a:ext cx="3030093" cy="403970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7" name="Ovale 16">
            <a:extLst>
              <a:ext uri="{FF2B5EF4-FFF2-40B4-BE49-F238E27FC236}">
                <a16:creationId xmlns:a16="http://schemas.microsoft.com/office/drawing/2014/main" id="{FA0FC473-972B-6A13-93DA-058D930E9727}"/>
              </a:ext>
            </a:extLst>
          </p:cNvPr>
          <p:cNvSpPr/>
          <p:nvPr/>
        </p:nvSpPr>
        <p:spPr>
          <a:xfrm>
            <a:off x="4989605" y="3538248"/>
            <a:ext cx="630967" cy="5648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8" name="CasellaDiTesto 17">
            <a:extLst>
              <a:ext uri="{FF2B5EF4-FFF2-40B4-BE49-F238E27FC236}">
                <a16:creationId xmlns:a16="http://schemas.microsoft.com/office/drawing/2014/main" id="{4FEADB8E-EB96-9428-07FE-0E02059BD393}"/>
              </a:ext>
            </a:extLst>
          </p:cNvPr>
          <p:cNvSpPr txBox="1"/>
          <p:nvPr/>
        </p:nvSpPr>
        <p:spPr>
          <a:xfrm>
            <a:off x="3276135" y="5530172"/>
            <a:ext cx="1132652" cy="523220"/>
          </a:xfrm>
          <a:prstGeom prst="rect">
            <a:avLst/>
          </a:prstGeom>
          <a:solidFill>
            <a:schemeClr val="bg1"/>
          </a:solidFill>
          <a:ln w="28575">
            <a:solidFill>
              <a:srgbClr val="FF0000"/>
            </a:solidFill>
          </a:ln>
        </p:spPr>
        <p:txBody>
          <a:bodyPr wrap="square" rtlCol="0">
            <a:spAutoFit/>
          </a:bodyPr>
          <a:lstStyle/>
          <a:p>
            <a:pPr algn="ctr"/>
            <a:r>
              <a:rPr lang="en-GB" sz="1400">
                <a:latin typeface="Comic Sans MS" panose="030F0902030302020204" pitchFamily="66" charset="0"/>
              </a:rPr>
              <a:t>Occluding thrombus</a:t>
            </a:r>
          </a:p>
        </p:txBody>
      </p:sp>
      <p:cxnSp>
        <p:nvCxnSpPr>
          <p:cNvPr id="20" name="Connettore 2 19">
            <a:extLst>
              <a:ext uri="{FF2B5EF4-FFF2-40B4-BE49-F238E27FC236}">
                <a16:creationId xmlns:a16="http://schemas.microsoft.com/office/drawing/2014/main" id="{950A7678-072D-DD8E-066A-E92A85AB23C5}"/>
              </a:ext>
            </a:extLst>
          </p:cNvPr>
          <p:cNvCxnSpPr/>
          <p:nvPr/>
        </p:nvCxnSpPr>
        <p:spPr>
          <a:xfrm flipV="1">
            <a:off x="4283968" y="4103062"/>
            <a:ext cx="792088" cy="14271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0">
            <a:extLst>
              <a:ext uri="{FF2B5EF4-FFF2-40B4-BE49-F238E27FC236}">
                <a16:creationId xmlns:a16="http://schemas.microsoft.com/office/drawing/2014/main" id="{4B9451C2-C3B2-2664-A13D-0DCE7DD7EDFE}"/>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
        <p:nvSpPr>
          <p:cNvPr id="3" name="CasellaDiTesto 2">
            <a:extLst>
              <a:ext uri="{FF2B5EF4-FFF2-40B4-BE49-F238E27FC236}">
                <a16:creationId xmlns:a16="http://schemas.microsoft.com/office/drawing/2014/main" id="{2F208BF4-7323-22E8-8062-EE52A38B39B1}"/>
              </a:ext>
            </a:extLst>
          </p:cNvPr>
          <p:cNvSpPr txBox="1"/>
          <p:nvPr/>
        </p:nvSpPr>
        <p:spPr>
          <a:xfrm>
            <a:off x="323528" y="843325"/>
            <a:ext cx="2496328" cy="4745915"/>
          </a:xfrm>
          <a:prstGeom prst="rect">
            <a:avLst/>
          </a:prstGeom>
          <a:noFill/>
          <a:ln w="28575">
            <a:solidFill>
              <a:srgbClr val="FF0000"/>
            </a:solidFill>
          </a:ln>
        </p:spPr>
        <p:txBody>
          <a:bodyPr wrap="square">
            <a:spAutoFit/>
          </a:bodyPr>
          <a:lstStyle/>
          <a:p>
            <a:pPr algn="ctr">
              <a:spcBef>
                <a:spcPct val="20000"/>
              </a:spcBef>
              <a:defRPr/>
            </a:pPr>
            <a:r>
              <a:rPr lang="en-GB" altLang="it-IT" sz="2800" kern="0">
                <a:solidFill>
                  <a:srgbClr val="FF0000"/>
                </a:solidFill>
                <a:latin typeface="Comic Sans MS" pitchFamily="66" charset="0"/>
                <a:ea typeface="+mn-ea"/>
              </a:rPr>
              <a:t>Complete</a:t>
            </a:r>
          </a:p>
          <a:p>
            <a:pPr algn="ctr">
              <a:spcBef>
                <a:spcPct val="20000"/>
              </a:spcBef>
              <a:defRPr/>
            </a:pPr>
            <a:r>
              <a:rPr lang="en-GB" altLang="it-IT" sz="2800" kern="0">
                <a:solidFill>
                  <a:srgbClr val="FF0000"/>
                </a:solidFill>
                <a:latin typeface="Comic Sans MS" pitchFamily="66" charset="0"/>
                <a:ea typeface="+mn-ea"/>
              </a:rPr>
              <a:t>Obstruction of a coronary</a:t>
            </a:r>
          </a:p>
          <a:p>
            <a:pPr algn="ctr">
              <a:spcBef>
                <a:spcPct val="20000"/>
              </a:spcBef>
              <a:defRPr/>
            </a:pPr>
            <a:r>
              <a:rPr lang="en-GB" altLang="it-IT" sz="2800" kern="0">
                <a:solidFill>
                  <a:srgbClr val="FF0000"/>
                </a:solidFill>
                <a:latin typeface="Comic Sans MS" pitchFamily="66" charset="0"/>
                <a:ea typeface="+mn-ea"/>
              </a:rPr>
              <a:t>artery </a:t>
            </a:r>
          </a:p>
          <a:p>
            <a:pPr algn="ctr">
              <a:spcBef>
                <a:spcPct val="20000"/>
              </a:spcBef>
              <a:defRPr/>
            </a:pPr>
            <a:endParaRPr lang="en-GB" altLang="it-IT" sz="2800" kern="0">
              <a:solidFill>
                <a:srgbClr val="FF0000"/>
              </a:solidFill>
              <a:latin typeface="Comic Sans MS" pitchFamily="66" charset="0"/>
              <a:ea typeface="+mn-ea"/>
            </a:endParaRPr>
          </a:p>
          <a:p>
            <a:pPr algn="ctr">
              <a:spcBef>
                <a:spcPct val="20000"/>
              </a:spcBef>
              <a:defRPr/>
            </a:pPr>
            <a:r>
              <a:rPr lang="en-GB" altLang="it-IT" sz="2800" kern="0">
                <a:latin typeface="Comic Sans MS" pitchFamily="66" charset="0"/>
                <a:ea typeface="+mn-ea"/>
              </a:rPr>
              <a:t>Usually unstable plaque with superimposed thrombosis</a:t>
            </a:r>
            <a:endParaRPr lang="en-GB" altLang="it-IT" sz="2400" kern="0">
              <a:latin typeface="Comic Sans MS" pitchFamily="66" charset="0"/>
              <a:ea typeface="+mn-ea"/>
            </a:endParaRPr>
          </a:p>
        </p:txBody>
      </p:sp>
      <p:sp>
        <p:nvSpPr>
          <p:cNvPr id="4" name="Freccia destra 3">
            <a:extLst>
              <a:ext uri="{FF2B5EF4-FFF2-40B4-BE49-F238E27FC236}">
                <a16:creationId xmlns:a16="http://schemas.microsoft.com/office/drawing/2014/main" id="{462A4259-D0BB-7622-923B-A5DAFE8DEDC6}"/>
              </a:ext>
            </a:extLst>
          </p:cNvPr>
          <p:cNvSpPr/>
          <p:nvPr/>
        </p:nvSpPr>
        <p:spPr>
          <a:xfrm rot="5400000">
            <a:off x="1270807" y="2453883"/>
            <a:ext cx="517321" cy="1288896"/>
          </a:xfrm>
          <a:prstGeom prst="right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6" name="Picture 2" descr="Atherosclerosis | Description, Pathophysiology, Risk Factors, &amp; Treatment |  Britannica">
            <a:extLst>
              <a:ext uri="{FF2B5EF4-FFF2-40B4-BE49-F238E27FC236}">
                <a16:creationId xmlns:a16="http://schemas.microsoft.com/office/drawing/2014/main" id="{211C3B54-83A2-6485-5A03-67174BEBB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720" y="116632"/>
            <a:ext cx="4265744" cy="292973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Arterial Thrombosis">
            <a:extLst>
              <a:ext uri="{FF2B5EF4-FFF2-40B4-BE49-F238E27FC236}">
                <a16:creationId xmlns:a16="http://schemas.microsoft.com/office/drawing/2014/main" id="{9004CE0B-CF1C-83E7-8379-22E568A10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720" y="3262228"/>
            <a:ext cx="4265744" cy="2903076"/>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22150721-E8E2-A126-0E7A-D35EFB6539BA}"/>
              </a:ext>
            </a:extLst>
          </p:cNvPr>
          <p:cNvCxnSpPr>
            <a:stCxn id="3" idx="3"/>
            <a:endCxn id="1026" idx="1"/>
          </p:cNvCxnSpPr>
          <p:nvPr/>
        </p:nvCxnSpPr>
        <p:spPr>
          <a:xfrm flipV="1">
            <a:off x="2819856" y="1581500"/>
            <a:ext cx="1662864" cy="1634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92724ADA-2F48-990A-480E-D6343AD9FFDA}"/>
              </a:ext>
            </a:extLst>
          </p:cNvPr>
          <p:cNvCxnSpPr>
            <a:stCxn id="3" idx="3"/>
            <a:endCxn id="1028" idx="1"/>
          </p:cNvCxnSpPr>
          <p:nvPr/>
        </p:nvCxnSpPr>
        <p:spPr>
          <a:xfrm>
            <a:off x="2819856" y="3216283"/>
            <a:ext cx="1662864" cy="14974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275619E-39DD-9B93-7CA1-EF6865EC0B65}"/>
              </a:ext>
            </a:extLst>
          </p:cNvPr>
          <p:cNvSpPr txBox="1"/>
          <p:nvPr/>
        </p:nvSpPr>
        <p:spPr>
          <a:xfrm>
            <a:off x="2320114" y="116632"/>
            <a:ext cx="2487549" cy="369332"/>
          </a:xfrm>
          <a:prstGeom prst="rect">
            <a:avLst/>
          </a:prstGeom>
          <a:solidFill>
            <a:srgbClr val="FFC000"/>
          </a:solidFill>
          <a:ln w="28575">
            <a:solidFill>
              <a:srgbClr val="FF0000"/>
            </a:solidFill>
          </a:ln>
        </p:spPr>
        <p:txBody>
          <a:bodyPr wrap="square" rtlCol="0">
            <a:spAutoFit/>
          </a:bodyPr>
          <a:lstStyle/>
          <a:p>
            <a:pPr algn="ctr"/>
            <a:r>
              <a:rPr lang="it-IT" b="1">
                <a:latin typeface="Comic Sans MS" panose="030F0902030302020204" pitchFamily="66" charset="0"/>
              </a:rPr>
              <a:t>ATHEROSCLEROSIS</a:t>
            </a:r>
          </a:p>
        </p:txBody>
      </p:sp>
      <p:sp>
        <p:nvSpPr>
          <p:cNvPr id="10" name="CasellaDiTesto 9">
            <a:extLst>
              <a:ext uri="{FF2B5EF4-FFF2-40B4-BE49-F238E27FC236}">
                <a16:creationId xmlns:a16="http://schemas.microsoft.com/office/drawing/2014/main" id="{509E13BF-FF9E-2D9E-23FC-1BEB8E68635D}"/>
              </a:ext>
            </a:extLst>
          </p:cNvPr>
          <p:cNvSpPr txBox="1"/>
          <p:nvPr/>
        </p:nvSpPr>
        <p:spPr>
          <a:xfrm>
            <a:off x="2804207" y="5877272"/>
            <a:ext cx="2055825" cy="369332"/>
          </a:xfrm>
          <a:prstGeom prst="rect">
            <a:avLst/>
          </a:prstGeom>
          <a:solidFill>
            <a:srgbClr val="FFC000"/>
          </a:solidFill>
          <a:ln w="28575">
            <a:solidFill>
              <a:srgbClr val="FF0000"/>
            </a:solidFill>
          </a:ln>
        </p:spPr>
        <p:txBody>
          <a:bodyPr wrap="square" rtlCol="0">
            <a:spAutoFit/>
          </a:bodyPr>
          <a:lstStyle/>
          <a:p>
            <a:pPr algn="ctr"/>
            <a:r>
              <a:rPr lang="it-IT" b="1">
                <a:latin typeface="Comic Sans MS" panose="030F0902030302020204" pitchFamily="66" charset="0"/>
              </a:rPr>
              <a:t>THROMBOSIS</a:t>
            </a:r>
          </a:p>
        </p:txBody>
      </p:sp>
      <p:sp>
        <p:nvSpPr>
          <p:cNvPr id="11" name="Ovale 10">
            <a:extLst>
              <a:ext uri="{FF2B5EF4-FFF2-40B4-BE49-F238E27FC236}">
                <a16:creationId xmlns:a16="http://schemas.microsoft.com/office/drawing/2014/main" id="{C72D1BF5-7191-F0ED-05CF-4527056297FF}"/>
              </a:ext>
            </a:extLst>
          </p:cNvPr>
          <p:cNvSpPr>
            <a:spLocks noChangeArrowheads="1"/>
          </p:cNvSpPr>
          <p:nvPr/>
        </p:nvSpPr>
        <p:spPr bwMode="auto">
          <a:xfrm>
            <a:off x="3526686" y="2182853"/>
            <a:ext cx="360362" cy="315912"/>
          </a:xfrm>
          <a:prstGeom prst="ellipse">
            <a:avLst/>
          </a:prstGeom>
          <a:solidFill>
            <a:srgbClr val="FFC836"/>
          </a:solidFill>
          <a:ln w="19050">
            <a:solidFill>
              <a:srgbClr val="FF0000"/>
            </a:solidFill>
            <a:round/>
            <a:headEnd/>
            <a:tailEnd/>
          </a:ln>
          <a:effectLst>
            <a:outerShdw blurRad="40000" dist="23000" dir="5400000" rotWithShape="0">
              <a:srgbClr val="808080">
                <a:alpha val="34999"/>
              </a:srgbClr>
            </a:outerShdw>
          </a:effectLst>
        </p:spPr>
        <p:txBody>
          <a:bodyPr anchor="ctr"/>
          <a:lstStyle/>
          <a:p>
            <a:pPr algn="ctr">
              <a:defRPr/>
            </a:pPr>
            <a:r>
              <a:rPr lang="it-IT" sz="1600" b="1">
                <a:solidFill>
                  <a:srgbClr val="000000"/>
                </a:solidFill>
                <a:latin typeface="Comic Sans MS"/>
                <a:ea typeface="+mn-ea"/>
                <a:cs typeface="Comic Sans MS"/>
              </a:rPr>
              <a:t>1</a:t>
            </a:r>
          </a:p>
        </p:txBody>
      </p:sp>
      <p:sp>
        <p:nvSpPr>
          <p:cNvPr id="12" name="Ovale 11">
            <a:extLst>
              <a:ext uri="{FF2B5EF4-FFF2-40B4-BE49-F238E27FC236}">
                <a16:creationId xmlns:a16="http://schemas.microsoft.com/office/drawing/2014/main" id="{FA2B8C64-552F-3316-98B4-7DE843732911}"/>
              </a:ext>
            </a:extLst>
          </p:cNvPr>
          <p:cNvSpPr>
            <a:spLocks noChangeArrowheads="1"/>
          </p:cNvSpPr>
          <p:nvPr/>
        </p:nvSpPr>
        <p:spPr bwMode="auto">
          <a:xfrm>
            <a:off x="3563888" y="3789040"/>
            <a:ext cx="360362" cy="315912"/>
          </a:xfrm>
          <a:prstGeom prst="ellipse">
            <a:avLst/>
          </a:prstGeom>
          <a:solidFill>
            <a:srgbClr val="FFC836"/>
          </a:solidFill>
          <a:ln w="19050">
            <a:solidFill>
              <a:srgbClr val="FF0000"/>
            </a:solidFill>
            <a:round/>
            <a:headEnd/>
            <a:tailEnd/>
          </a:ln>
          <a:effectLst>
            <a:outerShdw blurRad="40000" dist="23000" dir="5400000" rotWithShape="0">
              <a:srgbClr val="808080">
                <a:alpha val="34999"/>
              </a:srgbClr>
            </a:outerShdw>
          </a:effectLst>
        </p:spPr>
        <p:txBody>
          <a:bodyPr anchor="ctr"/>
          <a:lstStyle/>
          <a:p>
            <a:pPr algn="ctr">
              <a:defRPr/>
            </a:pPr>
            <a:r>
              <a:rPr lang="it-IT" sz="1600" b="1">
                <a:solidFill>
                  <a:srgbClr val="000000"/>
                </a:solidFill>
                <a:latin typeface="Comic Sans MS"/>
                <a:ea typeface="+mn-ea"/>
                <a:cs typeface="Comic Sans MS"/>
              </a:rPr>
              <a:t>2</a:t>
            </a:r>
          </a:p>
        </p:txBody>
      </p:sp>
    </p:spTree>
    <p:extLst>
      <p:ext uri="{BB962C8B-B14F-4D97-AF65-F5344CB8AC3E}">
        <p14:creationId xmlns:p14="http://schemas.microsoft.com/office/powerpoint/2010/main" val="333954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top 10 causes of death">
            <a:extLst>
              <a:ext uri="{FF2B5EF4-FFF2-40B4-BE49-F238E27FC236}">
                <a16:creationId xmlns:a16="http://schemas.microsoft.com/office/drawing/2014/main" id="{2AE3E6FD-274A-2B4A-A016-D64A659DE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5616624" cy="591528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Rettangolo 1">
            <a:extLst>
              <a:ext uri="{FF2B5EF4-FFF2-40B4-BE49-F238E27FC236}">
                <a16:creationId xmlns:a16="http://schemas.microsoft.com/office/drawing/2014/main" id="{6544BF4A-A66C-3744-9181-3C25E4EE8984}"/>
              </a:ext>
            </a:extLst>
          </p:cNvPr>
          <p:cNvSpPr/>
          <p:nvPr/>
        </p:nvSpPr>
        <p:spPr>
          <a:xfrm>
            <a:off x="467544" y="908720"/>
            <a:ext cx="1800200" cy="28803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Rettangolo 3">
            <a:extLst>
              <a:ext uri="{FF2B5EF4-FFF2-40B4-BE49-F238E27FC236}">
                <a16:creationId xmlns:a16="http://schemas.microsoft.com/office/drawing/2014/main" id="{39F010F7-2EC5-3647-8694-3C33D5A81E6C}"/>
              </a:ext>
            </a:extLst>
          </p:cNvPr>
          <p:cNvSpPr/>
          <p:nvPr/>
        </p:nvSpPr>
        <p:spPr>
          <a:xfrm>
            <a:off x="467544" y="1268760"/>
            <a:ext cx="792088" cy="28803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Picture 3">
            <a:extLst>
              <a:ext uri="{FF2B5EF4-FFF2-40B4-BE49-F238E27FC236}">
                <a16:creationId xmlns:a16="http://schemas.microsoft.com/office/drawing/2014/main" id="{D55CDB29-4E99-BC4C-A6E6-9B847C290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472" y="4509120"/>
            <a:ext cx="1728788" cy="6397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BDCDFF7C-0C5C-FD48-B5B3-2CCC1D350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1472" y="5373216"/>
            <a:ext cx="2159000" cy="495300"/>
          </a:xfrm>
          <a:prstGeom prst="rect">
            <a:avLst/>
          </a:prstGeom>
          <a:ln w="19050">
            <a:solidFill>
              <a:schemeClr val="tx1"/>
            </a:solidFill>
          </a:ln>
        </p:spPr>
      </p:pic>
      <p:sp>
        <p:nvSpPr>
          <p:cNvPr id="3" name="Freccia circolare in su 2">
            <a:extLst>
              <a:ext uri="{FF2B5EF4-FFF2-40B4-BE49-F238E27FC236}">
                <a16:creationId xmlns:a16="http://schemas.microsoft.com/office/drawing/2014/main" id="{6CDB517D-9C3E-0440-8222-66E8768C751A}"/>
              </a:ext>
            </a:extLst>
          </p:cNvPr>
          <p:cNvSpPr/>
          <p:nvPr/>
        </p:nvSpPr>
        <p:spPr>
          <a:xfrm flipV="1">
            <a:off x="4572000" y="484982"/>
            <a:ext cx="2808312" cy="639762"/>
          </a:xfrm>
          <a:prstGeom prst="curvedUp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8" name="Rettangolo 7">
            <a:extLst>
              <a:ext uri="{FF2B5EF4-FFF2-40B4-BE49-F238E27FC236}">
                <a16:creationId xmlns:a16="http://schemas.microsoft.com/office/drawing/2014/main" id="{6E31DA07-C0E6-5046-9958-6C4125972104}"/>
              </a:ext>
            </a:extLst>
          </p:cNvPr>
          <p:cNvSpPr>
            <a:spLocks noChangeArrowheads="1"/>
          </p:cNvSpPr>
          <p:nvPr/>
        </p:nvSpPr>
        <p:spPr bwMode="auto">
          <a:xfrm>
            <a:off x="6201753" y="1124744"/>
            <a:ext cx="2618719" cy="2484896"/>
          </a:xfrm>
          <a:prstGeom prst="rect">
            <a:avLst/>
          </a:prstGeom>
          <a:solidFill>
            <a:srgbClr val="FFFFFF"/>
          </a:solidFill>
          <a:ln w="28575">
            <a:solidFill>
              <a:srgbClr val="FF0000"/>
            </a:solidFill>
            <a:miter lim="800000"/>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63"/>
              </a:lnSpc>
            </a:pPr>
            <a:r>
              <a:rPr lang="en-GB" altLang="it-IT" sz="2000" dirty="0">
                <a:latin typeface="Comic Sans MS" panose="030F0902030302020204" pitchFamily="66" charset="0"/>
              </a:rPr>
              <a:t>In the period 2000/2019 the number of deaths caused by cardiovascular diseases increased</a:t>
            </a:r>
          </a:p>
        </p:txBody>
      </p:sp>
      <p:sp>
        <p:nvSpPr>
          <p:cNvPr id="7" name="CasellaDiTesto 6">
            <a:extLst>
              <a:ext uri="{FF2B5EF4-FFF2-40B4-BE49-F238E27FC236}">
                <a16:creationId xmlns:a16="http://schemas.microsoft.com/office/drawing/2014/main" id="{2F2DDB52-8F8E-9048-97B8-612BF2DD0790}"/>
              </a:ext>
            </a:extLst>
          </p:cNvPr>
          <p:cNvSpPr txBox="1"/>
          <p:nvPr/>
        </p:nvSpPr>
        <p:spPr>
          <a:xfrm>
            <a:off x="2304895" y="888975"/>
            <a:ext cx="576064" cy="307777"/>
          </a:xfrm>
          <a:prstGeom prst="rect">
            <a:avLst/>
          </a:prstGeom>
          <a:solidFill>
            <a:schemeClr val="bg1"/>
          </a:solidFill>
          <a:ln>
            <a:solidFill>
              <a:srgbClr val="FF0000"/>
            </a:solidFill>
          </a:ln>
        </p:spPr>
        <p:txBody>
          <a:bodyPr wrap="square" rtlCol="0">
            <a:spAutoFit/>
          </a:bodyPr>
          <a:lstStyle/>
          <a:p>
            <a:pPr algn="ctr"/>
            <a:r>
              <a:rPr lang="it-IT" sz="1400" b="1" dirty="0">
                <a:latin typeface="Comic Sans MS" panose="030F0902030302020204" pitchFamily="66" charset="0"/>
              </a:rPr>
              <a:t>16%</a:t>
            </a:r>
          </a:p>
        </p:txBody>
      </p:sp>
      <p:sp>
        <p:nvSpPr>
          <p:cNvPr id="10" name="CasellaDiTesto 9">
            <a:extLst>
              <a:ext uri="{FF2B5EF4-FFF2-40B4-BE49-F238E27FC236}">
                <a16:creationId xmlns:a16="http://schemas.microsoft.com/office/drawing/2014/main" id="{F433192A-A0BE-DC42-B8E6-C21C4F2D2FAD}"/>
              </a:ext>
            </a:extLst>
          </p:cNvPr>
          <p:cNvSpPr txBox="1"/>
          <p:nvPr/>
        </p:nvSpPr>
        <p:spPr>
          <a:xfrm>
            <a:off x="1319710" y="1268760"/>
            <a:ext cx="576064" cy="307777"/>
          </a:xfrm>
          <a:prstGeom prst="rect">
            <a:avLst/>
          </a:prstGeom>
          <a:solidFill>
            <a:schemeClr val="bg1"/>
          </a:solidFill>
          <a:ln>
            <a:solidFill>
              <a:srgbClr val="FF0000"/>
            </a:solidFill>
          </a:ln>
        </p:spPr>
        <p:txBody>
          <a:bodyPr wrap="square" rtlCol="0">
            <a:spAutoFit/>
          </a:bodyPr>
          <a:lstStyle/>
          <a:p>
            <a:pPr algn="ctr"/>
            <a:r>
              <a:rPr lang="it-IT" sz="1400" b="1" dirty="0">
                <a:latin typeface="Comic Sans MS" panose="030F0902030302020204" pitchFamily="66" charset="0"/>
              </a:rPr>
              <a:t>11%</a:t>
            </a:r>
          </a:p>
        </p:txBody>
      </p:sp>
      <p:cxnSp>
        <p:nvCxnSpPr>
          <p:cNvPr id="13" name="Connettore 2 12">
            <a:extLst>
              <a:ext uri="{FF2B5EF4-FFF2-40B4-BE49-F238E27FC236}">
                <a16:creationId xmlns:a16="http://schemas.microsoft.com/office/drawing/2014/main" id="{450C69DB-061E-5346-B9D2-1BB381DAA281}"/>
              </a:ext>
            </a:extLst>
          </p:cNvPr>
          <p:cNvCxnSpPr/>
          <p:nvPr/>
        </p:nvCxnSpPr>
        <p:spPr>
          <a:xfrm>
            <a:off x="4283968" y="1196752"/>
            <a:ext cx="86409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
            <a:extLst>
              <a:ext uri="{FF2B5EF4-FFF2-40B4-BE49-F238E27FC236}">
                <a16:creationId xmlns:a16="http://schemas.microsoft.com/office/drawing/2014/main" id="{1FAC11AA-E4DB-0123-5201-D1804759A15B}"/>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dirty="0">
                <a:solidFill>
                  <a:schemeClr val="bg1"/>
                </a:solidFill>
                <a:latin typeface="Comic Sans MS" panose="030F0902030302020204" pitchFamily="66" charset="0"/>
              </a:rPr>
              <a:t>FISIOPATOLOGIA - CUORE</a:t>
            </a:r>
          </a:p>
        </p:txBody>
      </p:sp>
    </p:spTree>
    <p:extLst>
      <p:ext uri="{BB962C8B-B14F-4D97-AF65-F5344CB8AC3E}">
        <p14:creationId xmlns:p14="http://schemas.microsoft.com/office/powerpoint/2010/main" val="3560853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Picture 2">
            <a:extLst>
              <a:ext uri="{FF2B5EF4-FFF2-40B4-BE49-F238E27FC236}">
                <a16:creationId xmlns:a16="http://schemas.microsoft.com/office/drawing/2014/main" id="{4159A724-1F81-E54E-A43E-59F3D7808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30163"/>
            <a:ext cx="9180513" cy="682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tangolo arrotondato 2">
            <a:extLst>
              <a:ext uri="{FF2B5EF4-FFF2-40B4-BE49-F238E27FC236}">
                <a16:creationId xmlns:a16="http://schemas.microsoft.com/office/drawing/2014/main" id="{07E66082-4433-0842-9CD0-D76D3309551E}"/>
              </a:ext>
            </a:extLst>
          </p:cNvPr>
          <p:cNvSpPr/>
          <p:nvPr/>
        </p:nvSpPr>
        <p:spPr>
          <a:xfrm>
            <a:off x="395288" y="4797425"/>
            <a:ext cx="8497887" cy="1944688"/>
          </a:xfrm>
          <a:prstGeom prst="roundRect">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5400" b="1">
                <a:solidFill>
                  <a:srgbClr val="FF0000"/>
                </a:solidFill>
                <a:latin typeface="Comic Sans MS" panose="030F0902030302020204" pitchFamily="66" charset="0"/>
                <a:cs typeface="Arial" panose="020B0604020202020204" pitchFamily="34" charset="0"/>
              </a:rPr>
              <a:t>PATHOPHYSIOLOGY OF </a:t>
            </a:r>
            <a:r>
              <a:rPr lang="it-IT" altLang="ja-JP" sz="5400" b="1">
                <a:solidFill>
                  <a:srgbClr val="FF0000"/>
                </a:solidFill>
                <a:latin typeface="Comic Sans MS" panose="030F0902030302020204" pitchFamily="66" charset="0"/>
                <a:cs typeface="Arial" panose="020B0604020202020204" pitchFamily="34" charset="0"/>
              </a:rPr>
              <a:t>ATHEROSCLEROSIS</a:t>
            </a:r>
            <a:endParaRPr lang="it-IT" altLang="it-IT" sz="5400" b="1">
              <a:solidFill>
                <a:srgbClr val="FF0000"/>
              </a:solidFill>
              <a:latin typeface="Comic Sans MS" panose="030F0902030302020204" pitchFamily="66"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ABFBA69-0E58-6DEB-441C-2A5DF58304F0}"/>
              </a:ext>
            </a:extLst>
          </p:cNvPr>
          <p:cNvSpPr txBox="1"/>
          <p:nvPr/>
        </p:nvSpPr>
        <p:spPr>
          <a:xfrm>
            <a:off x="235216" y="96837"/>
            <a:ext cx="8568952" cy="785087"/>
          </a:xfrm>
          <a:prstGeom prst="rect">
            <a:avLst/>
          </a:prstGeom>
          <a:noFill/>
          <a:ln w="28575">
            <a:solidFill>
              <a:srgbClr val="FF0000"/>
            </a:solidFill>
          </a:ln>
        </p:spPr>
        <p:txBody>
          <a:bodyPr wrap="square" rtlCol="0">
            <a:spAutoFit/>
          </a:bodyPr>
          <a:lstStyle/>
          <a:p>
            <a:pPr algn="ctr">
              <a:lnSpc>
                <a:spcPts val="2800"/>
              </a:lnSpc>
            </a:pPr>
            <a:r>
              <a:rPr lang="en-GB" sz="2000">
                <a:latin typeface="Comic Sans MS" panose="030F0902030302020204" pitchFamily="66" charset="0"/>
              </a:rPr>
              <a:t>The terms </a:t>
            </a:r>
            <a:r>
              <a:rPr lang="en-GB" sz="2000" b="1">
                <a:latin typeface="Comic Sans MS" panose="030F0902030302020204" pitchFamily="66" charset="0"/>
              </a:rPr>
              <a:t>arteriosclerosis</a:t>
            </a:r>
            <a:r>
              <a:rPr lang="en-GB" sz="2000">
                <a:latin typeface="Comic Sans MS" panose="030F0902030302020204" pitchFamily="66" charset="0"/>
              </a:rPr>
              <a:t> and </a:t>
            </a:r>
            <a:r>
              <a:rPr lang="en-GB" sz="2000" b="1">
                <a:latin typeface="Comic Sans MS" panose="030F0902030302020204" pitchFamily="66" charset="0"/>
              </a:rPr>
              <a:t>atherosclerosis</a:t>
            </a:r>
            <a:r>
              <a:rPr lang="en-GB" sz="2000">
                <a:latin typeface="Comic Sans MS" panose="030F0902030302020204" pitchFamily="66" charset="0"/>
              </a:rPr>
              <a:t> are often used as if they were synonymous. In reality this is not the case.</a:t>
            </a:r>
          </a:p>
        </p:txBody>
      </p:sp>
      <p:sp>
        <p:nvSpPr>
          <p:cNvPr id="3" name="CasellaDiTesto 2">
            <a:extLst>
              <a:ext uri="{FF2B5EF4-FFF2-40B4-BE49-F238E27FC236}">
                <a16:creationId xmlns:a16="http://schemas.microsoft.com/office/drawing/2014/main" id="{0464FD05-319E-779C-F5CB-E85F92EDE213}"/>
              </a:ext>
            </a:extLst>
          </p:cNvPr>
          <p:cNvSpPr txBox="1"/>
          <p:nvPr/>
        </p:nvSpPr>
        <p:spPr>
          <a:xfrm>
            <a:off x="235216" y="1256831"/>
            <a:ext cx="3472688" cy="461665"/>
          </a:xfrm>
          <a:prstGeom prst="rect">
            <a:avLst/>
          </a:prstGeom>
          <a:solidFill>
            <a:schemeClr val="accent1">
              <a:lumMod val="90000"/>
            </a:schemeClr>
          </a:solidFill>
          <a:ln w="28575">
            <a:solidFill>
              <a:srgbClr val="FF0000"/>
            </a:solidFill>
          </a:ln>
        </p:spPr>
        <p:txBody>
          <a:bodyPr wrap="square" rtlCol="0">
            <a:spAutoFit/>
          </a:bodyPr>
          <a:lstStyle/>
          <a:p>
            <a:pPr algn="ctr"/>
            <a:r>
              <a:rPr lang="it-IT" sz="2400">
                <a:latin typeface="Comic Sans MS" panose="030F0902030302020204" pitchFamily="66" charset="0"/>
              </a:rPr>
              <a:t>ARTERIOSCLEROSIS</a:t>
            </a:r>
          </a:p>
        </p:txBody>
      </p:sp>
      <p:sp>
        <p:nvSpPr>
          <p:cNvPr id="4" name="CasellaDiTesto 3">
            <a:extLst>
              <a:ext uri="{FF2B5EF4-FFF2-40B4-BE49-F238E27FC236}">
                <a16:creationId xmlns:a16="http://schemas.microsoft.com/office/drawing/2014/main" id="{774BF877-F84A-FE87-793C-099F5ED30993}"/>
              </a:ext>
            </a:extLst>
          </p:cNvPr>
          <p:cNvSpPr txBox="1"/>
          <p:nvPr/>
        </p:nvSpPr>
        <p:spPr>
          <a:xfrm>
            <a:off x="4624310" y="1039852"/>
            <a:ext cx="4340302" cy="1038361"/>
          </a:xfrm>
          <a:prstGeom prst="rect">
            <a:avLst/>
          </a:prstGeom>
          <a:noFill/>
          <a:ln w="28575">
            <a:solidFill>
              <a:srgbClr val="FF0000"/>
            </a:solidFill>
          </a:ln>
        </p:spPr>
        <p:txBody>
          <a:bodyPr wrap="square" rtlCol="0">
            <a:spAutoFit/>
          </a:bodyPr>
          <a:lstStyle/>
          <a:p>
            <a:pPr algn="ctr">
              <a:lnSpc>
                <a:spcPts val="2500"/>
              </a:lnSpc>
            </a:pPr>
            <a:r>
              <a:rPr lang="en-GB" sz="2000">
                <a:latin typeface="Comic Sans MS" panose="030F0902030302020204" pitchFamily="66" charset="0"/>
              </a:rPr>
              <a:t>A group of pathologies characterized by </a:t>
            </a:r>
            <a:r>
              <a:rPr lang="en-GB" sz="2000" b="1">
                <a:latin typeface="Comic Sans MS" panose="030F0902030302020204" pitchFamily="66" charset="0"/>
              </a:rPr>
              <a:t>thickening</a:t>
            </a:r>
            <a:r>
              <a:rPr lang="en-GB" sz="2000">
                <a:latin typeface="Comic Sans MS" panose="030F0902030302020204" pitchFamily="66" charset="0"/>
              </a:rPr>
              <a:t> and </a:t>
            </a:r>
            <a:r>
              <a:rPr lang="en-GB" sz="2000" b="1">
                <a:latin typeface="Comic Sans MS" panose="030F0902030302020204" pitchFamily="66" charset="0"/>
              </a:rPr>
              <a:t>loss of elasticity </a:t>
            </a:r>
            <a:r>
              <a:rPr lang="en-GB" sz="2000">
                <a:latin typeface="Comic Sans MS" panose="030F0902030302020204" pitchFamily="66" charset="0"/>
              </a:rPr>
              <a:t>of the artery wall</a:t>
            </a:r>
          </a:p>
        </p:txBody>
      </p:sp>
      <p:sp>
        <p:nvSpPr>
          <p:cNvPr id="5" name="Freccia giù 4">
            <a:extLst>
              <a:ext uri="{FF2B5EF4-FFF2-40B4-BE49-F238E27FC236}">
                <a16:creationId xmlns:a16="http://schemas.microsoft.com/office/drawing/2014/main" id="{422F449B-82BB-49C0-E05E-8E608D1EE43D}"/>
              </a:ext>
            </a:extLst>
          </p:cNvPr>
          <p:cNvSpPr/>
          <p:nvPr/>
        </p:nvSpPr>
        <p:spPr>
          <a:xfrm rot="16200000">
            <a:off x="3885511" y="1140334"/>
            <a:ext cx="702078" cy="670899"/>
          </a:xfrm>
          <a:prstGeom prst="downArrow">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r="100000" b="100000"/>
            </a:path>
            <a:tileRect l="-100000" t="-100000"/>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3150651B-9DAB-9E6F-1950-D83441CA1975}"/>
              </a:ext>
            </a:extLst>
          </p:cNvPr>
          <p:cNvSpPr txBox="1"/>
          <p:nvPr/>
        </p:nvSpPr>
        <p:spPr>
          <a:xfrm>
            <a:off x="179512" y="2617748"/>
            <a:ext cx="4006262" cy="523220"/>
          </a:xfrm>
          <a:prstGeom prst="rect">
            <a:avLst/>
          </a:prstGeom>
          <a:solidFill>
            <a:srgbClr val="FFC000"/>
          </a:solidFill>
          <a:ln w="28575">
            <a:solidFill>
              <a:srgbClr val="FF0000"/>
            </a:solidFill>
          </a:ln>
        </p:spPr>
        <p:txBody>
          <a:bodyPr wrap="square" rtlCol="0">
            <a:spAutoFit/>
          </a:bodyPr>
          <a:lstStyle/>
          <a:p>
            <a:pPr algn="ctr"/>
            <a:r>
              <a:rPr lang="it-IT" sz="2800">
                <a:latin typeface="Comic Sans MS" panose="030F0902030302020204" pitchFamily="66" charset="0"/>
              </a:rPr>
              <a:t>ATHEROSCLEROSIS</a:t>
            </a:r>
          </a:p>
        </p:txBody>
      </p:sp>
      <p:sp>
        <p:nvSpPr>
          <p:cNvPr id="7" name="Freccia giù 6">
            <a:extLst>
              <a:ext uri="{FF2B5EF4-FFF2-40B4-BE49-F238E27FC236}">
                <a16:creationId xmlns:a16="http://schemas.microsoft.com/office/drawing/2014/main" id="{7A7E722C-8682-523C-98A8-8A29B2DC2870}"/>
              </a:ext>
            </a:extLst>
          </p:cNvPr>
          <p:cNvSpPr/>
          <p:nvPr/>
        </p:nvSpPr>
        <p:spPr>
          <a:xfrm rot="16200000">
            <a:off x="4135860" y="2629345"/>
            <a:ext cx="702078" cy="458233"/>
          </a:xfrm>
          <a:prstGeom prst="downArrow">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r="100000" b="100000"/>
            </a:path>
            <a:tileRect l="-100000" t="-100000"/>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A55328C-C153-599C-6BB0-A60B73B61125}"/>
              </a:ext>
            </a:extLst>
          </p:cNvPr>
          <p:cNvSpPr/>
          <p:nvPr/>
        </p:nvSpPr>
        <p:spPr>
          <a:xfrm>
            <a:off x="4788024" y="2348880"/>
            <a:ext cx="4176588" cy="3646639"/>
          </a:xfrm>
          <a:prstGeom prst="rect">
            <a:avLst/>
          </a:prstGeom>
          <a:ln w="28575">
            <a:solidFill>
              <a:srgbClr val="FF0000"/>
            </a:solidFill>
          </a:ln>
        </p:spPr>
        <p:txBody>
          <a:bodyPr wrap="square">
            <a:spAutoFit/>
          </a:bodyPr>
          <a:lstStyle/>
          <a:p>
            <a:pPr algn="ctr">
              <a:lnSpc>
                <a:spcPts val="3080"/>
              </a:lnSpc>
            </a:pPr>
            <a:r>
              <a:rPr lang="en-GB" altLang="it-IT" sz="2400">
                <a:latin typeface="Comic Sans MS" panose="030F0902030302020204" pitchFamily="66" charset="0"/>
              </a:rPr>
              <a:t>It is the most important and frequent form of arteriosclerosis characterized by the appearance of characteristic lesions known as</a:t>
            </a:r>
          </a:p>
          <a:p>
            <a:pPr algn="ctr">
              <a:lnSpc>
                <a:spcPts val="3080"/>
              </a:lnSpc>
            </a:pPr>
            <a:r>
              <a:rPr lang="en-GB" altLang="it-IT" sz="2400" b="1">
                <a:solidFill>
                  <a:srgbClr val="FF0000"/>
                </a:solidFill>
                <a:latin typeface="Comic Sans MS" panose="030F0902030302020204" pitchFamily="66" charset="0"/>
              </a:rPr>
              <a:t>atheromas</a:t>
            </a:r>
            <a:r>
              <a:rPr lang="en-GB" altLang="it-IT" sz="2400">
                <a:latin typeface="Comic Sans MS" panose="030F0902030302020204" pitchFamily="66" charset="0"/>
              </a:rPr>
              <a:t> or </a:t>
            </a:r>
            <a:r>
              <a:rPr lang="en-GB" altLang="it-IT" sz="2400" b="1">
                <a:solidFill>
                  <a:srgbClr val="FF0000"/>
                </a:solidFill>
                <a:latin typeface="Comic Sans MS" panose="030F0902030302020204" pitchFamily="66" charset="0"/>
              </a:rPr>
              <a:t>atherosclerotic plaques</a:t>
            </a:r>
            <a:r>
              <a:rPr lang="en-GB" altLang="it-IT" sz="2400">
                <a:latin typeface="Comic Sans MS" panose="030F0902030302020204" pitchFamily="66" charset="0"/>
              </a:rPr>
              <a:t>.</a:t>
            </a:r>
            <a:endParaRPr lang="en-GB" sz="2800"/>
          </a:p>
        </p:txBody>
      </p:sp>
      <p:pic>
        <p:nvPicPr>
          <p:cNvPr id="9" name="Picture 2" descr="arterosclerosi-arteriosclerosi - Blog Dr. Giorgini">
            <a:extLst>
              <a:ext uri="{FF2B5EF4-FFF2-40B4-BE49-F238E27FC236}">
                <a16:creationId xmlns:a16="http://schemas.microsoft.com/office/drawing/2014/main" id="{57D4C364-E969-58B8-4E7A-8C4A9BCFA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29201"/>
            <a:ext cx="3600400" cy="2567639"/>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D9498317-3630-3EB7-3ED7-8BD3BCF0C00F}"/>
              </a:ext>
            </a:extLst>
          </p:cNvPr>
          <p:cNvSpPr txBox="1"/>
          <p:nvPr/>
        </p:nvSpPr>
        <p:spPr>
          <a:xfrm>
            <a:off x="467544" y="3791255"/>
            <a:ext cx="1008112" cy="246221"/>
          </a:xfrm>
          <a:prstGeom prst="rect">
            <a:avLst/>
          </a:prstGeom>
          <a:solidFill>
            <a:schemeClr val="bg1"/>
          </a:solidFill>
          <a:ln>
            <a:solidFill>
              <a:schemeClr val="tx1"/>
            </a:solidFill>
          </a:ln>
        </p:spPr>
        <p:txBody>
          <a:bodyPr wrap="square" rtlCol="0">
            <a:spAutoFit/>
          </a:bodyPr>
          <a:lstStyle/>
          <a:p>
            <a:pPr algn="ctr"/>
            <a:r>
              <a:rPr lang="it-IT" sz="1000" b="1">
                <a:latin typeface="Comic Sans MS" panose="030F0902030302020204" pitchFamily="66" charset="0"/>
              </a:rPr>
              <a:t>ATHEROMA</a:t>
            </a:r>
          </a:p>
        </p:txBody>
      </p:sp>
      <p:sp>
        <p:nvSpPr>
          <p:cNvPr id="11" name="CasellaDiTesto 10">
            <a:extLst>
              <a:ext uri="{FF2B5EF4-FFF2-40B4-BE49-F238E27FC236}">
                <a16:creationId xmlns:a16="http://schemas.microsoft.com/office/drawing/2014/main" id="{4C1F33A0-9C9D-99A0-140F-B7AD1A4D6907}"/>
              </a:ext>
            </a:extLst>
          </p:cNvPr>
          <p:cNvSpPr txBox="1"/>
          <p:nvPr/>
        </p:nvSpPr>
        <p:spPr>
          <a:xfrm>
            <a:off x="2289347" y="3821452"/>
            <a:ext cx="1108923" cy="400110"/>
          </a:xfrm>
          <a:prstGeom prst="rect">
            <a:avLst/>
          </a:prstGeom>
          <a:solidFill>
            <a:schemeClr val="bg1"/>
          </a:solidFill>
          <a:ln>
            <a:solidFill>
              <a:schemeClr val="tx1"/>
            </a:solidFill>
          </a:ln>
        </p:spPr>
        <p:txBody>
          <a:bodyPr wrap="square" rtlCol="0">
            <a:spAutoFit/>
          </a:bodyPr>
          <a:lstStyle/>
          <a:p>
            <a:pPr algn="ctr"/>
            <a:r>
              <a:rPr lang="it-IT" sz="1000" b="1">
                <a:latin typeface="Comic Sans MS" panose="030F0902030302020204" pitchFamily="66" charset="0"/>
              </a:rPr>
              <a:t>WALL THICKENING</a:t>
            </a:r>
          </a:p>
        </p:txBody>
      </p:sp>
      <p:sp>
        <p:nvSpPr>
          <p:cNvPr id="12" name="CasellaDiTesto 11">
            <a:extLst>
              <a:ext uri="{FF2B5EF4-FFF2-40B4-BE49-F238E27FC236}">
                <a16:creationId xmlns:a16="http://schemas.microsoft.com/office/drawing/2014/main" id="{1592E07C-4B83-DBC7-C1B8-25110B356450}"/>
              </a:ext>
            </a:extLst>
          </p:cNvPr>
          <p:cNvSpPr txBox="1"/>
          <p:nvPr/>
        </p:nvSpPr>
        <p:spPr>
          <a:xfrm>
            <a:off x="786849" y="3429000"/>
            <a:ext cx="1475977" cy="248436"/>
          </a:xfrm>
          <a:prstGeom prst="rect">
            <a:avLst/>
          </a:prstGeom>
          <a:solidFill>
            <a:srgbClr val="FFC000"/>
          </a:solidFill>
          <a:ln w="19050">
            <a:solidFill>
              <a:schemeClr val="tx1"/>
            </a:solidFill>
          </a:ln>
        </p:spPr>
        <p:txBody>
          <a:bodyPr wrap="square" rtlCol="0">
            <a:spAutoFit/>
          </a:bodyPr>
          <a:lstStyle/>
          <a:p>
            <a:pPr algn="ctr"/>
            <a:r>
              <a:rPr lang="it-IT" sz="1000" b="1">
                <a:latin typeface="Comic Sans MS" panose="030F0902030302020204" pitchFamily="66" charset="0"/>
              </a:rPr>
              <a:t>ATHEROSCLEROSIS</a:t>
            </a:r>
          </a:p>
        </p:txBody>
      </p:sp>
      <p:sp>
        <p:nvSpPr>
          <p:cNvPr id="13" name="CasellaDiTesto 12">
            <a:extLst>
              <a:ext uri="{FF2B5EF4-FFF2-40B4-BE49-F238E27FC236}">
                <a16:creationId xmlns:a16="http://schemas.microsoft.com/office/drawing/2014/main" id="{99A03C7F-898B-9E61-64F2-22BD390C1F10}"/>
              </a:ext>
            </a:extLst>
          </p:cNvPr>
          <p:cNvSpPr txBox="1"/>
          <p:nvPr/>
        </p:nvSpPr>
        <p:spPr>
          <a:xfrm>
            <a:off x="2585258" y="3429000"/>
            <a:ext cx="1623575" cy="273280"/>
          </a:xfrm>
          <a:prstGeom prst="rect">
            <a:avLst/>
          </a:prstGeom>
          <a:solidFill>
            <a:srgbClr val="FFC000"/>
          </a:solidFill>
          <a:ln w="19050">
            <a:solidFill>
              <a:schemeClr val="tx1"/>
            </a:solidFill>
          </a:ln>
        </p:spPr>
        <p:txBody>
          <a:bodyPr wrap="square" rtlCol="0">
            <a:spAutoFit/>
          </a:bodyPr>
          <a:lstStyle/>
          <a:p>
            <a:pPr algn="ctr"/>
            <a:r>
              <a:rPr lang="it-IT" sz="1000" b="1">
                <a:latin typeface="Comic Sans MS" panose="030F0902030302020204" pitchFamily="66" charset="0"/>
              </a:rPr>
              <a:t>ARTERIOSCLEROSIS</a:t>
            </a:r>
          </a:p>
        </p:txBody>
      </p:sp>
      <p:sp>
        <p:nvSpPr>
          <p:cNvPr id="14" name="CasellaDiTesto 13">
            <a:extLst>
              <a:ext uri="{FF2B5EF4-FFF2-40B4-BE49-F238E27FC236}">
                <a16:creationId xmlns:a16="http://schemas.microsoft.com/office/drawing/2014/main" id="{2EE1462B-82F4-E386-375F-01AF15E5CCC4}"/>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extLst>
      <p:ext uri="{BB962C8B-B14F-4D97-AF65-F5344CB8AC3E}">
        <p14:creationId xmlns:p14="http://schemas.microsoft.com/office/powerpoint/2010/main" val="827723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4" descr="ateroma">
            <a:extLst>
              <a:ext uri="{FF2B5EF4-FFF2-40B4-BE49-F238E27FC236}">
                <a16:creationId xmlns:a16="http://schemas.microsoft.com/office/drawing/2014/main" id="{0EFD3A94-E9CD-F847-BEA0-7E0E0CD60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3" y="2714625"/>
            <a:ext cx="4248150" cy="33131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7938" name="Rectangle 5">
            <a:extLst>
              <a:ext uri="{FF2B5EF4-FFF2-40B4-BE49-F238E27FC236}">
                <a16:creationId xmlns:a16="http://schemas.microsoft.com/office/drawing/2014/main" id="{1289209D-D022-EF40-A96D-761060C753D8}"/>
              </a:ext>
            </a:extLst>
          </p:cNvPr>
          <p:cNvSpPr>
            <a:spLocks noChangeArrowheads="1"/>
          </p:cNvSpPr>
          <p:nvPr/>
        </p:nvSpPr>
        <p:spPr bwMode="auto">
          <a:xfrm>
            <a:off x="406400" y="260350"/>
            <a:ext cx="8424863" cy="2166938"/>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4075"/>
              </a:lnSpc>
              <a:spcBef>
                <a:spcPct val="50000"/>
              </a:spcBef>
            </a:pPr>
            <a:r>
              <a:rPr lang="en-GB" altLang="it-IT" sz="2800" b="1">
                <a:solidFill>
                  <a:srgbClr val="FF0000"/>
                </a:solidFill>
                <a:latin typeface="Comic Sans MS" panose="030F0902030302020204" pitchFamily="66" charset="0"/>
              </a:rPr>
              <a:t>ATHEROMA</a:t>
            </a:r>
            <a:r>
              <a:rPr lang="en-GB" altLang="it-IT" sz="2800">
                <a:solidFill>
                  <a:srgbClr val="000000"/>
                </a:solidFill>
                <a:latin typeface="Comic Sans MS" panose="030F0902030302020204" pitchFamily="66" charset="0"/>
              </a:rPr>
              <a:t> is a plaque located in the intima of the arteries consisting of a central nucleus of lipids (in particular cholesterol and its esters) and surrounded by a fibrous cap.</a:t>
            </a:r>
            <a:endParaRPr lang="en-GB" altLang="it-IT" sz="2800" b="1">
              <a:solidFill>
                <a:srgbClr val="000000"/>
              </a:solidFill>
              <a:latin typeface="Comic Sans MS" panose="030F0902030302020204" pitchFamily="66" charset="0"/>
            </a:endParaRPr>
          </a:p>
        </p:txBody>
      </p:sp>
      <p:pic>
        <p:nvPicPr>
          <p:cNvPr id="167939" name="Picture 6" descr="ateroma foto 2">
            <a:extLst>
              <a:ext uri="{FF2B5EF4-FFF2-40B4-BE49-F238E27FC236}">
                <a16:creationId xmlns:a16="http://schemas.microsoft.com/office/drawing/2014/main" id="{7D3F53E8-10BB-004E-9C4A-F91845E17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675" y="2708275"/>
            <a:ext cx="4464050" cy="33194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7940" name="CasellaDiTesto 1">
            <a:extLst>
              <a:ext uri="{FF2B5EF4-FFF2-40B4-BE49-F238E27FC236}">
                <a16:creationId xmlns:a16="http://schemas.microsoft.com/office/drawing/2014/main" id="{22AFC2FE-E483-7941-AF0C-F94D4E5C4B85}"/>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ructure of the arterial wall. Because arteries are supplying b posed... |  Download Scientific Diagram">
            <a:extLst>
              <a:ext uri="{FF2B5EF4-FFF2-40B4-BE49-F238E27FC236}">
                <a16:creationId xmlns:a16="http://schemas.microsoft.com/office/drawing/2014/main" id="{8C92D294-CF68-37B8-8EA3-FE351DAE1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6870023" cy="489012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F375ACB1-7935-EBB2-F3BD-436AC4800F87}"/>
              </a:ext>
            </a:extLst>
          </p:cNvPr>
          <p:cNvSpPr txBox="1"/>
          <p:nvPr/>
        </p:nvSpPr>
        <p:spPr>
          <a:xfrm>
            <a:off x="5695622" y="148723"/>
            <a:ext cx="3196858" cy="1984133"/>
          </a:xfrm>
          <a:prstGeom prst="rect">
            <a:avLst/>
          </a:prstGeom>
          <a:solidFill>
            <a:schemeClr val="bg1"/>
          </a:solidFill>
          <a:ln w="38100">
            <a:solidFill>
              <a:srgbClr val="FF0000"/>
            </a:solidFill>
          </a:ln>
        </p:spPr>
        <p:txBody>
          <a:bodyPr wrap="square" rtlCol="0">
            <a:spAutoFit/>
          </a:bodyPr>
          <a:lstStyle/>
          <a:p>
            <a:pPr algn="ctr">
              <a:lnSpc>
                <a:spcPts val="3000"/>
              </a:lnSpc>
            </a:pPr>
            <a:r>
              <a:rPr lang="en-GB" sz="2000">
                <a:latin typeface="Comic Sans MS" panose="030F0902030302020204" pitchFamily="66" charset="0"/>
                <a:sym typeface="Wingdings" pitchFamily="2" charset="2"/>
              </a:rPr>
              <a:t>Three layers:</a:t>
            </a:r>
          </a:p>
          <a:p>
            <a:pPr algn="ctr">
              <a:lnSpc>
                <a:spcPts val="3000"/>
              </a:lnSpc>
            </a:pPr>
            <a:endParaRPr lang="en-GB" sz="2000">
              <a:latin typeface="Comic Sans MS" panose="030F0902030302020204" pitchFamily="66" charset="0"/>
              <a:sym typeface="Wingdings" pitchFamily="2" charset="2"/>
            </a:endParaRPr>
          </a:p>
          <a:p>
            <a:pPr marL="342900" indent="-342900" algn="ctr">
              <a:lnSpc>
                <a:spcPts val="3000"/>
              </a:lnSpc>
              <a:buFont typeface="Wingdings" pitchFamily="2" charset="2"/>
              <a:buChar char="§"/>
            </a:pPr>
            <a:r>
              <a:rPr lang="en-GB" sz="2000">
                <a:latin typeface="Comic Sans MS" panose="030F0902030302020204" pitchFamily="66" charset="0"/>
                <a:sym typeface="Wingdings" pitchFamily="2" charset="2"/>
              </a:rPr>
              <a:t>Tunica intima</a:t>
            </a:r>
          </a:p>
          <a:p>
            <a:pPr marL="342900" indent="-342900" algn="ctr">
              <a:lnSpc>
                <a:spcPts val="3000"/>
              </a:lnSpc>
              <a:buFont typeface="Wingdings" pitchFamily="2" charset="2"/>
              <a:buChar char="§"/>
            </a:pPr>
            <a:r>
              <a:rPr lang="en-GB" sz="2000">
                <a:latin typeface="Comic Sans MS" panose="030F0902030302020204" pitchFamily="66" charset="0"/>
                <a:sym typeface="Wingdings" pitchFamily="2" charset="2"/>
              </a:rPr>
              <a:t>Tunica media</a:t>
            </a:r>
          </a:p>
          <a:p>
            <a:pPr marL="342900" indent="-342900" algn="ctr">
              <a:lnSpc>
                <a:spcPts val="3000"/>
              </a:lnSpc>
              <a:buFont typeface="Wingdings" pitchFamily="2" charset="2"/>
              <a:buChar char="§"/>
            </a:pPr>
            <a:r>
              <a:rPr lang="en-GB" sz="2000">
                <a:latin typeface="Comic Sans MS" panose="030F0902030302020204" pitchFamily="66" charset="0"/>
                <a:sym typeface="Wingdings" pitchFamily="2" charset="2"/>
              </a:rPr>
              <a:t>Tunica adventitia</a:t>
            </a:r>
            <a:endParaRPr lang="en-GB" sz="2000">
              <a:latin typeface="Comic Sans MS" panose="030F0902030302020204" pitchFamily="66" charset="0"/>
            </a:endParaRPr>
          </a:p>
        </p:txBody>
      </p:sp>
      <p:sp>
        <p:nvSpPr>
          <p:cNvPr id="3" name="CasellaDiTesto 2">
            <a:extLst>
              <a:ext uri="{FF2B5EF4-FFF2-40B4-BE49-F238E27FC236}">
                <a16:creationId xmlns:a16="http://schemas.microsoft.com/office/drawing/2014/main" id="{46385171-DD6F-02AB-3130-D5175435AA59}"/>
              </a:ext>
            </a:extLst>
          </p:cNvPr>
          <p:cNvSpPr txBox="1"/>
          <p:nvPr/>
        </p:nvSpPr>
        <p:spPr>
          <a:xfrm>
            <a:off x="6012160" y="4502696"/>
            <a:ext cx="2902633" cy="1631216"/>
          </a:xfrm>
          <a:prstGeom prst="rect">
            <a:avLst/>
          </a:prstGeom>
          <a:solidFill>
            <a:srgbClr val="FFC000"/>
          </a:solidFill>
          <a:ln w="28575">
            <a:solidFill>
              <a:srgbClr val="FF0000"/>
            </a:solidFill>
          </a:ln>
        </p:spPr>
        <p:txBody>
          <a:bodyPr wrap="square" rtlCol="0">
            <a:spAutoFit/>
          </a:bodyPr>
          <a:lstStyle/>
          <a:p>
            <a:pPr algn="ctr"/>
            <a:r>
              <a:rPr lang="en-GB" sz="2000">
                <a:latin typeface="Comic Sans MS" panose="030F0902030302020204" pitchFamily="66" charset="0"/>
              </a:rPr>
              <a:t>Atheroma develops at the level of the tunica intima </a:t>
            </a:r>
          </a:p>
          <a:p>
            <a:pPr algn="ctr"/>
            <a:r>
              <a:rPr lang="en-GB" sz="2000">
                <a:latin typeface="Comic Sans MS" panose="030F0902030302020204" pitchFamily="66" charset="0"/>
              </a:rPr>
              <a:t>(the inner subendothelial layer)</a:t>
            </a:r>
          </a:p>
        </p:txBody>
      </p:sp>
      <p:cxnSp>
        <p:nvCxnSpPr>
          <p:cNvPr id="5" name="Connettore 2 4">
            <a:extLst>
              <a:ext uri="{FF2B5EF4-FFF2-40B4-BE49-F238E27FC236}">
                <a16:creationId xmlns:a16="http://schemas.microsoft.com/office/drawing/2014/main" id="{1A600321-9E7D-C88C-8343-6C32FC248DA8}"/>
              </a:ext>
            </a:extLst>
          </p:cNvPr>
          <p:cNvCxnSpPr>
            <a:cxnSpLocks/>
            <a:stCxn id="3" idx="1"/>
          </p:cNvCxnSpPr>
          <p:nvPr/>
        </p:nvCxnSpPr>
        <p:spPr>
          <a:xfrm flipH="1" flipV="1">
            <a:off x="5004048" y="3926632"/>
            <a:ext cx="1008112" cy="1391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A3B01605-9DA0-0984-44E3-73CBE6143237}"/>
              </a:ext>
            </a:extLst>
          </p:cNvPr>
          <p:cNvSpPr txBox="1"/>
          <p:nvPr/>
        </p:nvSpPr>
        <p:spPr>
          <a:xfrm>
            <a:off x="2026327" y="233353"/>
            <a:ext cx="2113625" cy="461665"/>
          </a:xfrm>
          <a:prstGeom prst="rect">
            <a:avLst/>
          </a:prstGeom>
          <a:noFill/>
          <a:ln w="28575">
            <a:solidFill>
              <a:srgbClr val="FF0000"/>
            </a:solidFill>
          </a:ln>
        </p:spPr>
        <p:txBody>
          <a:bodyPr wrap="square" rtlCol="0">
            <a:spAutoFit/>
          </a:bodyPr>
          <a:lstStyle/>
          <a:p>
            <a:pPr algn="ctr"/>
            <a:r>
              <a:rPr lang="en-GB" sz="2400">
                <a:latin typeface="Comic Sans MS" panose="030F0902030302020204" pitchFamily="66" charset="0"/>
              </a:rPr>
              <a:t>Artery wall</a:t>
            </a:r>
          </a:p>
        </p:txBody>
      </p:sp>
      <p:sp>
        <p:nvSpPr>
          <p:cNvPr id="7" name="Freccia giù 6">
            <a:extLst>
              <a:ext uri="{FF2B5EF4-FFF2-40B4-BE49-F238E27FC236}">
                <a16:creationId xmlns:a16="http://schemas.microsoft.com/office/drawing/2014/main" id="{875AA379-C837-EF8D-B302-A1B3DA3360DB}"/>
              </a:ext>
            </a:extLst>
          </p:cNvPr>
          <p:cNvSpPr/>
          <p:nvPr/>
        </p:nvSpPr>
        <p:spPr>
          <a:xfrm rot="16200000">
            <a:off x="4689483" y="-153935"/>
            <a:ext cx="435935" cy="1307393"/>
          </a:xfrm>
          <a:prstGeom prst="downArrow">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r="100000" b="100000"/>
            </a:path>
            <a:tileRect l="-100000" t="-100000"/>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12D5F8AF-32F1-4F8E-F8A9-DD37734F3605}"/>
              </a:ext>
            </a:extLst>
          </p:cNvPr>
          <p:cNvSpPr txBox="1"/>
          <p:nvPr/>
        </p:nvSpPr>
        <p:spPr>
          <a:xfrm>
            <a:off x="395535" y="2761183"/>
            <a:ext cx="1626921" cy="307777"/>
          </a:xfrm>
          <a:prstGeom prst="rect">
            <a:avLst/>
          </a:prstGeom>
          <a:noFill/>
        </p:spPr>
        <p:txBody>
          <a:bodyPr wrap="square" rtlCol="0">
            <a:spAutoFit/>
          </a:bodyPr>
          <a:lstStyle/>
          <a:p>
            <a:pPr algn="ctr"/>
            <a:r>
              <a:rPr lang="en-US" sz="1400">
                <a:latin typeface="Comic Sans MS" panose="030F0902030302020204" pitchFamily="66" charset="0"/>
              </a:rPr>
              <a:t>(Collagen fibers)</a:t>
            </a:r>
          </a:p>
        </p:txBody>
      </p:sp>
      <p:sp>
        <p:nvSpPr>
          <p:cNvPr id="9" name="CasellaDiTesto 8">
            <a:extLst>
              <a:ext uri="{FF2B5EF4-FFF2-40B4-BE49-F238E27FC236}">
                <a16:creationId xmlns:a16="http://schemas.microsoft.com/office/drawing/2014/main" id="{165AA3CB-96CD-A302-1BD8-D6D3893964DB}"/>
              </a:ext>
            </a:extLst>
          </p:cNvPr>
          <p:cNvSpPr txBox="1"/>
          <p:nvPr/>
        </p:nvSpPr>
        <p:spPr>
          <a:xfrm>
            <a:off x="827584" y="1104999"/>
            <a:ext cx="1997259" cy="307777"/>
          </a:xfrm>
          <a:prstGeom prst="rect">
            <a:avLst/>
          </a:prstGeom>
          <a:noFill/>
        </p:spPr>
        <p:txBody>
          <a:bodyPr wrap="square" rtlCol="0">
            <a:spAutoFit/>
          </a:bodyPr>
          <a:lstStyle/>
          <a:p>
            <a:pPr algn="ctr"/>
            <a:r>
              <a:rPr lang="en-US" sz="1400">
                <a:latin typeface="Comic Sans MS" panose="030F0902030302020204" pitchFamily="66" charset="0"/>
              </a:rPr>
              <a:t>(Smooth muscle cells)</a:t>
            </a:r>
          </a:p>
        </p:txBody>
      </p:sp>
    </p:spTree>
    <p:extLst>
      <p:ext uri="{BB962C8B-B14F-4D97-AF65-F5344CB8AC3E}">
        <p14:creationId xmlns:p14="http://schemas.microsoft.com/office/powerpoint/2010/main" val="3866669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E0BE945-7273-4F45-9C3B-5424F50C6013}"/>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
        <p:nvSpPr>
          <p:cNvPr id="3" name="CasellaDiTesto 4">
            <a:extLst>
              <a:ext uri="{FF2B5EF4-FFF2-40B4-BE49-F238E27FC236}">
                <a16:creationId xmlns:a16="http://schemas.microsoft.com/office/drawing/2014/main" id="{CF034D2E-09BF-8142-AD1F-79682E2446DD}"/>
              </a:ext>
            </a:extLst>
          </p:cNvPr>
          <p:cNvSpPr txBox="1">
            <a:spLocks noChangeArrowheads="1"/>
          </p:cNvSpPr>
          <p:nvPr/>
        </p:nvSpPr>
        <p:spPr bwMode="auto">
          <a:xfrm>
            <a:off x="179388" y="-52250"/>
            <a:ext cx="8811005" cy="3186385"/>
          </a:xfrm>
          <a:prstGeom prst="rect">
            <a:avLst/>
          </a:prstGeom>
          <a:solidFill>
            <a:schemeClr val="bg1"/>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500"/>
              </a:lnSpc>
            </a:pPr>
            <a:r>
              <a:rPr lang="en-GB" altLang="it-IT" sz="2000" dirty="0">
                <a:latin typeface="Comic Sans MS" panose="030F0902030302020204" pitchFamily="66" charset="0"/>
              </a:rPr>
              <a:t>For many of the diseases that are currently more widespread, it is not possible to identify a single specific cause, without which the disease no longer occurs; however, there are many predisposing factors, conditions </a:t>
            </a:r>
            <a:r>
              <a:rPr lang="en-GB" altLang="it-IT" sz="2000" b="1" u="sng" dirty="0">
                <a:latin typeface="Comic Sans MS" panose="030F0902030302020204" pitchFamily="66" charset="0"/>
              </a:rPr>
              <a:t>whose presence increases the probability of contracting the disease</a:t>
            </a:r>
            <a:r>
              <a:rPr lang="en-GB" altLang="it-IT" sz="2000" dirty="0">
                <a:latin typeface="Comic Sans MS" panose="030F0902030302020204" pitchFamily="66" charset="0"/>
              </a:rPr>
              <a:t>. These predisposing conditions are defined as </a:t>
            </a:r>
            <a:r>
              <a:rPr lang="en-GB" altLang="it-IT" sz="2000" b="1" dirty="0">
                <a:solidFill>
                  <a:srgbClr val="FF0000"/>
                </a:solidFill>
                <a:latin typeface="Comic Sans MS" panose="030F0902030302020204" pitchFamily="66" charset="0"/>
              </a:rPr>
              <a:t>RISK FACTORS </a:t>
            </a:r>
            <a:r>
              <a:rPr lang="en-GB" altLang="it-IT" sz="2000" dirty="0">
                <a:latin typeface="Comic Sans MS" panose="030F0902030302020204" pitchFamily="66" charset="0"/>
              </a:rPr>
              <a:t>and are mainly caused by exposure to unhealthy </a:t>
            </a:r>
            <a:r>
              <a:rPr lang="en-GB" altLang="it-IT" sz="2000" dirty="0" err="1">
                <a:latin typeface="Comic Sans MS" panose="030F0902030302020204" pitchFamily="66" charset="0"/>
              </a:rPr>
              <a:t>behaviors</a:t>
            </a:r>
            <a:r>
              <a:rPr lang="en-GB" altLang="it-IT" sz="2000" dirty="0">
                <a:latin typeface="Comic Sans MS" panose="030F0902030302020204" pitchFamily="66" charset="0"/>
              </a:rPr>
              <a:t> and lifestyles: improper nutrition, smoking, physical inactivity.</a:t>
            </a:r>
            <a:endParaRPr lang="en-GB" altLang="it-IT" sz="2000" dirty="0">
              <a:solidFill>
                <a:srgbClr val="000000"/>
              </a:solidFill>
              <a:latin typeface="Comic Sans MS" panose="030F0902030302020204" pitchFamily="66" charset="0"/>
            </a:endParaRPr>
          </a:p>
        </p:txBody>
      </p:sp>
      <p:pic>
        <p:nvPicPr>
          <p:cNvPr id="8" name="Immagine 1" descr="Schermata 2018-09-18 alle 11.00.40.png">
            <a:extLst>
              <a:ext uri="{FF2B5EF4-FFF2-40B4-BE49-F238E27FC236}">
                <a16:creationId xmlns:a16="http://schemas.microsoft.com/office/drawing/2014/main" id="{A66ABD78-FDF1-DB48-A48C-650E10BC9D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912473"/>
            <a:ext cx="2803958" cy="189279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Freccia bidirezionale verticale 8">
            <a:extLst>
              <a:ext uri="{FF2B5EF4-FFF2-40B4-BE49-F238E27FC236}">
                <a16:creationId xmlns:a16="http://schemas.microsoft.com/office/drawing/2014/main" id="{794DE693-BF90-5CAF-BE38-6FD7CB207B64}"/>
              </a:ext>
            </a:extLst>
          </p:cNvPr>
          <p:cNvSpPr/>
          <p:nvPr/>
        </p:nvSpPr>
        <p:spPr>
          <a:xfrm rot="5400000">
            <a:off x="4229444" y="4454596"/>
            <a:ext cx="483524" cy="2937892"/>
          </a:xfrm>
          <a:prstGeom prst="up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4" name="Freccia giù 3">
            <a:extLst>
              <a:ext uri="{FF2B5EF4-FFF2-40B4-BE49-F238E27FC236}">
                <a16:creationId xmlns:a16="http://schemas.microsoft.com/office/drawing/2014/main" id="{C5D148B9-D8E7-7230-0265-2EC02A07D77F}"/>
              </a:ext>
            </a:extLst>
          </p:cNvPr>
          <p:cNvSpPr/>
          <p:nvPr/>
        </p:nvSpPr>
        <p:spPr>
          <a:xfrm>
            <a:off x="899592" y="3303017"/>
            <a:ext cx="1296144" cy="552048"/>
          </a:xfrm>
          <a:prstGeom prst="downArrow">
            <a:avLst/>
          </a:prstGeom>
          <a:solidFill>
            <a:schemeClr val="accent1">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a:solidFill>
                  <a:schemeClr val="tx1"/>
                </a:solidFill>
                <a:latin typeface="Comic Sans MS" panose="030F0902030302020204" pitchFamily="66" charset="0"/>
              </a:rPr>
              <a:t>NO</a:t>
            </a:r>
          </a:p>
        </p:txBody>
      </p:sp>
      <p:sp>
        <p:nvSpPr>
          <p:cNvPr id="10" name="Freccia giù 9">
            <a:extLst>
              <a:ext uri="{FF2B5EF4-FFF2-40B4-BE49-F238E27FC236}">
                <a16:creationId xmlns:a16="http://schemas.microsoft.com/office/drawing/2014/main" id="{F7C4309B-C6F0-E742-6081-07980E5BE639}"/>
              </a:ext>
            </a:extLst>
          </p:cNvPr>
          <p:cNvSpPr/>
          <p:nvPr/>
        </p:nvSpPr>
        <p:spPr>
          <a:xfrm>
            <a:off x="6804248" y="3309000"/>
            <a:ext cx="1296144" cy="552048"/>
          </a:xfrm>
          <a:prstGeom prst="downArrow">
            <a:avLst/>
          </a:prstGeom>
          <a:solidFill>
            <a:schemeClr val="accent1">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a:solidFill>
                  <a:schemeClr val="tx1"/>
                </a:solidFill>
                <a:latin typeface="Comic Sans MS" panose="030F0902030302020204" pitchFamily="66" charset="0"/>
              </a:rPr>
              <a:t>YES</a:t>
            </a:r>
          </a:p>
        </p:txBody>
      </p:sp>
      <p:sp>
        <p:nvSpPr>
          <p:cNvPr id="7" name="CasellaDiTesto 6">
            <a:extLst>
              <a:ext uri="{FF2B5EF4-FFF2-40B4-BE49-F238E27FC236}">
                <a16:creationId xmlns:a16="http://schemas.microsoft.com/office/drawing/2014/main" id="{220478D7-55B9-DE9A-B158-B46433EC5528}"/>
              </a:ext>
            </a:extLst>
          </p:cNvPr>
          <p:cNvSpPr txBox="1"/>
          <p:nvPr/>
        </p:nvSpPr>
        <p:spPr>
          <a:xfrm>
            <a:off x="3131840" y="3872081"/>
            <a:ext cx="2520280" cy="276999"/>
          </a:xfrm>
          <a:prstGeom prst="rect">
            <a:avLst/>
          </a:prstGeom>
          <a:solidFill>
            <a:schemeClr val="bg1"/>
          </a:solidFill>
          <a:ln w="12700">
            <a:solidFill>
              <a:schemeClr val="tx1"/>
            </a:solidFill>
          </a:ln>
        </p:spPr>
        <p:txBody>
          <a:bodyPr wrap="square" rtlCol="0">
            <a:spAutoFit/>
          </a:bodyPr>
          <a:lstStyle/>
          <a:p>
            <a:pPr algn="ctr"/>
            <a:r>
              <a:rPr lang="en-GB" sz="1200" b="1">
                <a:latin typeface="Comic Sans MS" panose="030F0902030302020204" pitchFamily="66" charset="0"/>
              </a:rPr>
              <a:t>MULTIFACTORIAL DISEASES</a:t>
            </a:r>
          </a:p>
        </p:txBody>
      </p:sp>
      <p:sp>
        <p:nvSpPr>
          <p:cNvPr id="11" name="CasellaDiTesto 10">
            <a:extLst>
              <a:ext uri="{FF2B5EF4-FFF2-40B4-BE49-F238E27FC236}">
                <a16:creationId xmlns:a16="http://schemas.microsoft.com/office/drawing/2014/main" id="{76BDDDA0-0E94-6F3A-351C-5DA74ED28D45}"/>
              </a:ext>
            </a:extLst>
          </p:cNvPr>
          <p:cNvSpPr txBox="1"/>
          <p:nvPr/>
        </p:nvSpPr>
        <p:spPr>
          <a:xfrm>
            <a:off x="179512" y="4005064"/>
            <a:ext cx="2618473" cy="2062103"/>
          </a:xfrm>
          <a:prstGeom prst="rect">
            <a:avLst/>
          </a:prstGeom>
          <a:noFill/>
          <a:ln w="28575">
            <a:solidFill>
              <a:srgbClr val="FF0000"/>
            </a:solidFill>
          </a:ln>
        </p:spPr>
        <p:txBody>
          <a:bodyPr wrap="square" rtlCol="0">
            <a:spAutoFit/>
          </a:bodyPr>
          <a:lstStyle/>
          <a:p>
            <a:pPr algn="ctr"/>
            <a:r>
              <a:rPr lang="en-GB" sz="1600" b="1">
                <a:latin typeface="Comic Sans MS" panose="030F0902030302020204" pitchFamily="66" charset="0"/>
              </a:rPr>
              <a:t>CAUSES OF DISEASE</a:t>
            </a:r>
          </a:p>
          <a:p>
            <a:pPr algn="ctr"/>
            <a:endParaRPr lang="en-GB" sz="1600">
              <a:latin typeface="Comic Sans MS" panose="030F0902030302020204" pitchFamily="66" charset="0"/>
            </a:endParaRPr>
          </a:p>
          <a:p>
            <a:pPr algn="ctr"/>
            <a:r>
              <a:rPr lang="en-GB" sz="1600">
                <a:latin typeface="Comic Sans MS" panose="030F0902030302020204" pitchFamily="66" charset="0"/>
              </a:rPr>
              <a:t>A "cause" of disease is characterized by being:</a:t>
            </a:r>
          </a:p>
          <a:p>
            <a:pPr marL="285750" indent="-285750" algn="ctr">
              <a:buFont typeface="Wingdings" pitchFamily="2" charset="2"/>
              <a:buChar char="§"/>
            </a:pPr>
            <a:r>
              <a:rPr lang="en-GB" sz="1600">
                <a:latin typeface="Comic Sans MS" panose="030F0902030302020204" pitchFamily="66" charset="0"/>
              </a:rPr>
              <a:t>only one</a:t>
            </a:r>
          </a:p>
          <a:p>
            <a:pPr marL="285750" indent="-285750" algn="ctr">
              <a:buFont typeface="Wingdings" pitchFamily="2" charset="2"/>
              <a:buChar char="§"/>
            </a:pPr>
            <a:r>
              <a:rPr lang="en-GB" sz="1600">
                <a:latin typeface="Comic Sans MS" panose="030F0902030302020204" pitchFamily="66" charset="0"/>
              </a:rPr>
              <a:t>specific</a:t>
            </a:r>
          </a:p>
          <a:p>
            <a:pPr marL="285750" indent="-285750" algn="ctr">
              <a:buFont typeface="Wingdings" pitchFamily="2" charset="2"/>
              <a:buChar char="§"/>
            </a:pPr>
            <a:r>
              <a:rPr lang="en-GB" sz="1600">
                <a:latin typeface="Comic Sans MS" panose="030F0902030302020204" pitchFamily="66" charset="0"/>
              </a:rPr>
              <a:t>enough</a:t>
            </a:r>
          </a:p>
          <a:p>
            <a:pPr marL="285750" indent="-285750" algn="ctr">
              <a:buFont typeface="Wingdings" pitchFamily="2" charset="2"/>
              <a:buChar char="§"/>
            </a:pPr>
            <a:r>
              <a:rPr lang="en-GB" sz="1600">
                <a:latin typeface="Comic Sans MS" panose="030F0902030302020204" pitchFamily="66" charset="0"/>
              </a:rPr>
              <a:t>indispensable</a:t>
            </a:r>
          </a:p>
        </p:txBody>
      </p:sp>
      <p:sp>
        <p:nvSpPr>
          <p:cNvPr id="12" name="CasellaDiTesto 11">
            <a:extLst>
              <a:ext uri="{FF2B5EF4-FFF2-40B4-BE49-F238E27FC236}">
                <a16:creationId xmlns:a16="http://schemas.microsoft.com/office/drawing/2014/main" id="{44540552-8D83-3B10-1FB8-6A5190BE286A}"/>
              </a:ext>
            </a:extLst>
          </p:cNvPr>
          <p:cNvSpPr txBox="1"/>
          <p:nvPr/>
        </p:nvSpPr>
        <p:spPr>
          <a:xfrm>
            <a:off x="6012160" y="3928988"/>
            <a:ext cx="2937892" cy="2308324"/>
          </a:xfrm>
          <a:prstGeom prst="rect">
            <a:avLst/>
          </a:prstGeom>
          <a:noFill/>
          <a:ln w="28575">
            <a:solidFill>
              <a:srgbClr val="FF0000"/>
            </a:solidFill>
          </a:ln>
        </p:spPr>
        <p:txBody>
          <a:bodyPr wrap="square" rtlCol="0">
            <a:spAutoFit/>
          </a:bodyPr>
          <a:lstStyle/>
          <a:p>
            <a:pPr algn="ctr"/>
            <a:r>
              <a:rPr lang="en-GB" sz="1600" b="1">
                <a:latin typeface="Comic Sans MS" panose="030F0902030302020204" pitchFamily="66" charset="0"/>
              </a:rPr>
              <a:t>RISK FACTORS</a:t>
            </a:r>
          </a:p>
          <a:p>
            <a:pPr algn="ctr"/>
            <a:endParaRPr lang="en-GB" sz="1600">
              <a:latin typeface="Comic Sans MS" panose="030F0902030302020204" pitchFamily="66" charset="0"/>
            </a:endParaRPr>
          </a:p>
          <a:p>
            <a:pPr algn="ctr"/>
            <a:r>
              <a:rPr lang="en-GB" sz="1600">
                <a:latin typeface="Comic Sans MS" panose="030F0902030302020204" pitchFamily="66" charset="0"/>
              </a:rPr>
              <a:t>The risk factors are not:</a:t>
            </a:r>
          </a:p>
          <a:p>
            <a:pPr marL="285750" indent="-285750" algn="ctr">
              <a:buFont typeface="Wingdings" pitchFamily="2" charset="2"/>
              <a:buChar char="§"/>
            </a:pPr>
            <a:r>
              <a:rPr lang="en-GB" sz="1600">
                <a:latin typeface="Comic Sans MS" panose="030F0902030302020204" pitchFamily="66" charset="0"/>
              </a:rPr>
              <a:t>only one</a:t>
            </a:r>
          </a:p>
          <a:p>
            <a:pPr marL="285750" indent="-285750" algn="ctr">
              <a:buFont typeface="Wingdings" pitchFamily="2" charset="2"/>
              <a:buChar char="§"/>
            </a:pPr>
            <a:r>
              <a:rPr lang="en-GB" sz="1600">
                <a:latin typeface="Comic Sans MS" panose="030F0902030302020204" pitchFamily="66" charset="0"/>
              </a:rPr>
              <a:t>specific</a:t>
            </a:r>
          </a:p>
          <a:p>
            <a:pPr marL="285750" indent="-285750" algn="ctr">
              <a:buFont typeface="Wingdings" pitchFamily="2" charset="2"/>
              <a:buChar char="§"/>
            </a:pPr>
            <a:r>
              <a:rPr lang="en-GB" sz="1600">
                <a:latin typeface="Comic Sans MS" panose="030F0902030302020204" pitchFamily="66" charset="0"/>
              </a:rPr>
              <a:t>indispensable</a:t>
            </a:r>
          </a:p>
          <a:p>
            <a:pPr marL="285750" indent="-285750" algn="ctr">
              <a:buFont typeface="Wingdings" pitchFamily="2" charset="2"/>
              <a:buChar char="§"/>
            </a:pPr>
            <a:endParaRPr lang="en-GB" sz="1600">
              <a:latin typeface="Comic Sans MS" panose="030F0902030302020204" pitchFamily="66" charset="0"/>
            </a:endParaRPr>
          </a:p>
          <a:p>
            <a:pPr algn="ctr"/>
            <a:r>
              <a:rPr lang="en-GB" sz="1600">
                <a:latin typeface="Comic Sans MS" panose="030F0902030302020204" pitchFamily="66" charset="0"/>
              </a:rPr>
              <a:t>They are divided into:</a:t>
            </a:r>
          </a:p>
          <a:p>
            <a:pPr algn="ctr"/>
            <a:r>
              <a:rPr lang="en-GB" sz="1600">
                <a:latin typeface="Comic Sans MS" panose="030F0902030302020204" pitchFamily="66" charset="0"/>
              </a:rPr>
              <a:t>Individual and environmental</a:t>
            </a:r>
          </a:p>
        </p:txBody>
      </p:sp>
    </p:spTree>
    <p:extLst>
      <p:ext uri="{BB962C8B-B14F-4D97-AF65-F5344CB8AC3E}">
        <p14:creationId xmlns:p14="http://schemas.microsoft.com/office/powerpoint/2010/main" val="122507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a 1">
            <a:extLst>
              <a:ext uri="{FF2B5EF4-FFF2-40B4-BE49-F238E27FC236}">
                <a16:creationId xmlns:a16="http://schemas.microsoft.com/office/drawing/2014/main" id="{58E1F403-C447-054B-8E48-9FC0DEF40ED3}"/>
              </a:ext>
            </a:extLst>
          </p:cNvPr>
          <p:cNvGraphicFramePr>
            <a:graphicFrameLocks noGrp="1"/>
          </p:cNvGraphicFramePr>
          <p:nvPr>
            <p:extLst>
              <p:ext uri="{D42A27DB-BD31-4B8C-83A1-F6EECF244321}">
                <p14:modId xmlns:p14="http://schemas.microsoft.com/office/powerpoint/2010/main" val="456914848"/>
              </p:ext>
            </p:extLst>
          </p:nvPr>
        </p:nvGraphicFramePr>
        <p:xfrm>
          <a:off x="250825" y="188913"/>
          <a:ext cx="8569325" cy="5853113"/>
        </p:xfrm>
        <a:graphic>
          <a:graphicData uri="http://schemas.openxmlformats.org/drawingml/2006/table">
            <a:tbl>
              <a:tblPr/>
              <a:tblGrid>
                <a:gridCol w="4284663">
                  <a:extLst>
                    <a:ext uri="{9D8B030D-6E8A-4147-A177-3AD203B41FA5}">
                      <a16:colId xmlns:a16="http://schemas.microsoft.com/office/drawing/2014/main" val="3190574333"/>
                    </a:ext>
                  </a:extLst>
                </a:gridCol>
                <a:gridCol w="4284662">
                  <a:extLst>
                    <a:ext uri="{9D8B030D-6E8A-4147-A177-3AD203B41FA5}">
                      <a16:colId xmlns:a16="http://schemas.microsoft.com/office/drawing/2014/main" val="3188836790"/>
                    </a:ext>
                  </a:extLst>
                </a:gridCol>
              </a:tblGrid>
              <a:tr h="822325">
                <a:tc gridSpan="2">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5060"/>
                        </a:lnSpc>
                        <a:spcBef>
                          <a:spcPct val="0"/>
                        </a:spcBef>
                        <a:spcAft>
                          <a:spcPct val="0"/>
                        </a:spcAft>
                        <a:buClrTx/>
                        <a:buSzTx/>
                        <a:buFontTx/>
                        <a:buNone/>
                        <a:tabLst/>
                      </a:pPr>
                      <a:r>
                        <a:rPr kumimoji="0" lang="en-GB" altLang="it-IT" sz="2800" b="1" i="0" u="none" strike="noStrike" cap="none" normalizeH="0" baseline="0" noProof="0">
                          <a:ln>
                            <a:noFill/>
                          </a:ln>
                          <a:solidFill>
                            <a:schemeClr val="tx1"/>
                          </a:solidFill>
                          <a:effectLst/>
                          <a:latin typeface="Comic Sans MS" panose="030F0902030302020204" pitchFamily="66" charset="0"/>
                          <a:ea typeface="ＭＳ Ｐゴシック" panose="020B0600070205080204" pitchFamily="34" charset="-128"/>
                          <a:cs typeface="Arial" panose="020B0604020202020204" pitchFamily="34" charset="0"/>
                        </a:rPr>
                        <a:t>RISK FACTORS FOR ATHEROSCLEROSIS</a:t>
                      </a:r>
                    </a:p>
                  </a:txBody>
                  <a:tcPr marL="91444" marR="91444" marT="45689" marB="45689"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C000"/>
                    </a:solidFill>
                  </a:tcPr>
                </a:tc>
                <a:tc hMerge="1">
                  <a:txBody>
                    <a:bodyPr/>
                    <a:lstStyle/>
                    <a:p>
                      <a:endParaRPr lang="it-IT"/>
                    </a:p>
                  </a:txBody>
                  <a:tcPr/>
                </a:tc>
                <a:extLst>
                  <a:ext uri="{0D108BD9-81ED-4DB2-BD59-A6C34878D82A}">
                    <a16:rowId xmlns:a16="http://schemas.microsoft.com/office/drawing/2014/main" val="988625194"/>
                  </a:ext>
                </a:extLst>
              </a:tr>
              <a:tr h="976313">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3375"/>
                        </a:lnSpc>
                        <a:spcBef>
                          <a:spcPct val="0"/>
                        </a:spcBef>
                        <a:spcAft>
                          <a:spcPct val="0"/>
                        </a:spcAft>
                        <a:buClrTx/>
                        <a:buSzTx/>
                        <a:buFontTx/>
                        <a:buNone/>
                        <a:tabLst/>
                      </a:pPr>
                      <a:r>
                        <a:rPr kumimoji="0" lang="en-GB" altLang="it-IT" sz="2400" b="1" i="0" u="none" strike="noStrike" cap="none" normalizeH="0" baseline="0" noProof="0">
                          <a:ln>
                            <a:noFill/>
                          </a:ln>
                          <a:solidFill>
                            <a:srgbClr val="FF0000"/>
                          </a:solidFill>
                          <a:effectLst/>
                          <a:latin typeface="Comic Sans MS" panose="030F0902030302020204" pitchFamily="66" charset="0"/>
                          <a:ea typeface="ＭＳ Ｐゴシック" panose="020B0600070205080204" pitchFamily="34" charset="-128"/>
                          <a:cs typeface="Arial" panose="020B0604020202020204" pitchFamily="34" charset="0"/>
                        </a:rPr>
                        <a:t>MAJOR </a:t>
                      </a:r>
                    </a:p>
                    <a:p>
                      <a:pPr marL="0" marR="0" lvl="0" indent="0" algn="ctr" defTabSz="914400" rtl="0" eaLnBrk="1" fontAlgn="base" latinLnBrk="0" hangingPunct="1">
                        <a:lnSpc>
                          <a:spcPts val="3375"/>
                        </a:lnSpc>
                        <a:spcBef>
                          <a:spcPct val="0"/>
                        </a:spcBef>
                        <a:spcAft>
                          <a:spcPct val="0"/>
                        </a:spcAft>
                        <a:buClrTx/>
                        <a:buSzTx/>
                        <a:buFontTx/>
                        <a:buNone/>
                        <a:tabLst/>
                      </a:pPr>
                      <a:r>
                        <a:rPr kumimoji="0" lang="en-GB" altLang="it-IT" sz="2400" b="1" i="0" u="none" strike="noStrike" cap="none" normalizeH="0" baseline="0" noProof="0">
                          <a:ln>
                            <a:noFill/>
                          </a:ln>
                          <a:solidFill>
                            <a:schemeClr val="tx1"/>
                          </a:solidFill>
                          <a:effectLst/>
                          <a:latin typeface="Comic Sans MS" panose="030F0902030302020204" pitchFamily="66" charset="0"/>
                          <a:ea typeface="ＭＳ Ｐゴシック" panose="020B0600070205080204" pitchFamily="34" charset="-128"/>
                          <a:cs typeface="Arial" panose="020B0604020202020204" pitchFamily="34" charset="0"/>
                        </a:rPr>
                        <a:t>RISK FACTORS</a:t>
                      </a:r>
                      <a:endParaRPr kumimoji="0" lang="en-GB" altLang="it-IT" sz="2400" b="1" i="0" u="none" strike="noStrike" cap="none" normalizeH="0" baseline="0" noProof="0">
                        <a:ln>
                          <a:noFill/>
                        </a:ln>
                        <a:solidFill>
                          <a:srgbClr val="FF0000"/>
                        </a:solidFill>
                        <a:effectLst/>
                        <a:latin typeface="Comic Sans MS" panose="030F0902030302020204" pitchFamily="66" charset="0"/>
                        <a:ea typeface="ＭＳ Ｐゴシック" panose="020B0600070205080204" pitchFamily="34" charset="-128"/>
                        <a:cs typeface="Arial" panose="020B0604020202020204" pitchFamily="34" charset="0"/>
                      </a:endParaRPr>
                    </a:p>
                  </a:txBody>
                  <a:tcPr marL="91444" marR="91444" marT="45689" marB="45689"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3375"/>
                        </a:lnSpc>
                        <a:spcBef>
                          <a:spcPct val="0"/>
                        </a:spcBef>
                        <a:spcAft>
                          <a:spcPct val="0"/>
                        </a:spcAft>
                        <a:buClrTx/>
                        <a:buSzTx/>
                        <a:buFontTx/>
                        <a:buNone/>
                        <a:tabLst/>
                      </a:pPr>
                      <a:r>
                        <a:rPr kumimoji="0" lang="en-GB" altLang="it-IT" sz="2400" b="1" i="0" u="none" strike="noStrike" cap="none" normalizeH="0" baseline="0" noProof="0">
                          <a:ln>
                            <a:noFill/>
                          </a:ln>
                          <a:solidFill>
                            <a:srgbClr val="FF0000"/>
                          </a:solidFill>
                          <a:effectLst/>
                          <a:latin typeface="Comic Sans MS" panose="030F0902030302020204" pitchFamily="66" charset="0"/>
                          <a:ea typeface="ＭＳ Ｐゴシック" panose="020B0600070205080204" pitchFamily="34" charset="-128"/>
                          <a:cs typeface="Arial" panose="020B0604020202020204" pitchFamily="34" charset="0"/>
                        </a:rPr>
                        <a:t>MINOR</a:t>
                      </a:r>
                    </a:p>
                    <a:p>
                      <a:pPr marL="0" marR="0" lvl="0" indent="0" algn="ctr" defTabSz="914400" rtl="0" eaLnBrk="1" fontAlgn="base" latinLnBrk="0" hangingPunct="1">
                        <a:lnSpc>
                          <a:spcPts val="3375"/>
                        </a:lnSpc>
                        <a:spcBef>
                          <a:spcPct val="0"/>
                        </a:spcBef>
                        <a:spcAft>
                          <a:spcPct val="0"/>
                        </a:spcAft>
                        <a:buClrTx/>
                        <a:buSzTx/>
                        <a:buFontTx/>
                        <a:buNone/>
                        <a:tabLst/>
                      </a:pPr>
                      <a:r>
                        <a:rPr kumimoji="0" lang="en-GB" altLang="it-IT" sz="2400" b="1" i="0" u="none" strike="noStrike" cap="none" normalizeH="0" baseline="0" noProof="0">
                          <a:ln>
                            <a:noFill/>
                          </a:ln>
                          <a:solidFill>
                            <a:schemeClr val="tx1"/>
                          </a:solidFill>
                          <a:effectLst/>
                          <a:latin typeface="Comic Sans MS" panose="030F0902030302020204" pitchFamily="66" charset="0"/>
                          <a:ea typeface="ＭＳ Ｐゴシック" panose="020B0600070205080204" pitchFamily="34" charset="-128"/>
                          <a:cs typeface="Arial" panose="020B0604020202020204" pitchFamily="34" charset="0"/>
                        </a:rPr>
                        <a:t>RISK FACTORS</a:t>
                      </a:r>
                    </a:p>
                  </a:txBody>
                  <a:tcPr marL="91444" marR="91444" marT="45689" marB="45689"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1536259"/>
                  </a:ext>
                </a:extLst>
              </a:tr>
              <a:tr h="1895475">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800" b="1" i="0" u="none" strike="noStrike" cap="none" normalizeH="0" baseline="0" noProof="0">
                          <a:ln>
                            <a:noFill/>
                          </a:ln>
                          <a:solidFill>
                            <a:srgbClr val="800000"/>
                          </a:solidFill>
                          <a:effectLst/>
                          <a:latin typeface="Comic Sans MS" panose="030F0902030302020204" pitchFamily="66" charset="0"/>
                          <a:ea typeface="ＭＳ Ｐゴシック" panose="020B0600070205080204" pitchFamily="34" charset="-128"/>
                          <a:cs typeface="Arial" panose="020B0604020202020204" pitchFamily="34" charset="0"/>
                        </a:rPr>
                        <a:t>Unmodifiable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Age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Male sex</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Family history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Genetic anomalies</a:t>
                      </a:r>
                    </a:p>
                  </a:txBody>
                  <a:tcPr marL="91444" marR="91444" marT="45689" marB="45689"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Obesity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Physical inactivity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Stress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Homocysteine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err="1">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Estrogen</a:t>
                      </a: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 deficiency after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menopause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Diet rich in carbohydrates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Alcohol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Lipoprotein (a)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Reduced intake of unsaturated fatty acids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rPr>
                        <a:t>Chlamydia pneumoniae</a:t>
                      </a:r>
                      <a:endParaRPr kumimoji="0" lang="en-GB" altLang="it-IT" sz="2000" b="1" i="1" u="none" strike="noStrike" cap="none" normalizeH="0" baseline="0" noProof="0" dirty="0">
                        <a:ln>
                          <a:noFill/>
                        </a:ln>
                        <a:solidFill>
                          <a:srgbClr val="000000"/>
                        </a:solidFill>
                        <a:effectLst/>
                        <a:latin typeface="Comic Sans MS" panose="030F0902030302020204" pitchFamily="66" charset="0"/>
                        <a:ea typeface="ＭＳ Ｐゴシック" panose="020B0600070205080204" pitchFamily="34" charset="-128"/>
                        <a:cs typeface="Arial" panose="020B0604020202020204" pitchFamily="34" charset="0"/>
                      </a:endParaRPr>
                    </a:p>
                  </a:txBody>
                  <a:tcPr marL="91444" marR="91444" marT="45689" marB="45689"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5731134"/>
                  </a:ext>
                </a:extLst>
              </a:tr>
              <a:tr h="2159000">
                <a:tc>
                  <a:txBody>
                    <a:bodyPr/>
                    <a:lstStyle>
                      <a:lvl1pPr eaLnBrk="0" hangingPunct="0">
                        <a:spcBef>
                          <a:spcPct val="20000"/>
                        </a:spcBef>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800" b="1" i="0" u="none" strike="noStrike" cap="none" normalizeH="0" baseline="0" noProof="0" dirty="0">
                          <a:ln>
                            <a:noFill/>
                          </a:ln>
                          <a:solidFill>
                            <a:srgbClr val="800000"/>
                          </a:solidFill>
                          <a:effectLst/>
                          <a:latin typeface="Comic Sans MS" panose="030F0902030302020204" pitchFamily="66" charset="0"/>
                          <a:ea typeface="ＭＳ Ｐゴシック" panose="020B0600070205080204" pitchFamily="34" charset="-128"/>
                          <a:cs typeface="Arial" panose="020B0604020202020204" pitchFamily="34" charset="0"/>
                        </a:rPr>
                        <a:t>Partially controllable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it-IT" sz="2000" b="1" i="0" u="none" strike="noStrike" cap="none" normalizeH="0" baseline="0" noProof="0" dirty="0">
                        <a:ln>
                          <a:noFill/>
                        </a:ln>
                        <a:solidFill>
                          <a:schemeClr val="tx1"/>
                        </a:solidFill>
                        <a:effectLst/>
                        <a:latin typeface="Comic Sans MS" panose="030F0902030302020204" pitchFamily="66" charset="0"/>
                        <a:ea typeface="ＭＳ Ｐゴシック" panose="020B0600070205080204" pitchFamily="34" charset="-128"/>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err="1">
                          <a:ln>
                            <a:noFill/>
                          </a:ln>
                          <a:solidFill>
                            <a:schemeClr val="tx1"/>
                          </a:solidFill>
                          <a:effectLst/>
                          <a:latin typeface="Comic Sans MS" panose="030F0902030302020204" pitchFamily="66" charset="0"/>
                          <a:ea typeface="ＭＳ Ｐゴシック" panose="020B0600070205080204" pitchFamily="34" charset="-128"/>
                          <a:cs typeface="Arial" panose="020B0604020202020204" pitchFamily="34" charset="0"/>
                        </a:rPr>
                        <a:t>Hyperlipidemia</a:t>
                      </a:r>
                      <a:endParaRPr kumimoji="0" lang="en-GB" altLang="it-IT" sz="2000" b="1" i="0" u="none" strike="noStrike" cap="none" normalizeH="0" baseline="0" noProof="0" dirty="0">
                        <a:ln>
                          <a:noFill/>
                        </a:ln>
                        <a:solidFill>
                          <a:schemeClr val="tx1"/>
                        </a:solidFill>
                        <a:effectLst/>
                        <a:latin typeface="Comic Sans MS" panose="030F0902030302020204" pitchFamily="66" charset="0"/>
                        <a:ea typeface="ＭＳ Ｐゴシック" panose="020B0600070205080204" pitchFamily="34" charset="-128"/>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chemeClr val="tx1"/>
                          </a:solidFill>
                          <a:effectLst/>
                          <a:latin typeface="Comic Sans MS" panose="030F0902030302020204" pitchFamily="66" charset="0"/>
                          <a:ea typeface="ＭＳ Ｐゴシック" panose="020B0600070205080204" pitchFamily="34" charset="-128"/>
                          <a:cs typeface="Arial" panose="020B0604020202020204" pitchFamily="34" charset="0"/>
                        </a:rPr>
                        <a:t>Hypertension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chemeClr val="tx1"/>
                          </a:solidFill>
                          <a:effectLst/>
                          <a:latin typeface="Comic Sans MS" panose="030F0902030302020204" pitchFamily="66" charset="0"/>
                          <a:ea typeface="ＭＳ Ｐゴシック" panose="020B0600070205080204" pitchFamily="34" charset="-128"/>
                          <a:cs typeface="Arial" panose="020B0604020202020204" pitchFamily="34" charset="0"/>
                        </a:rPr>
                        <a:t>Cigarette smoke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it-IT" sz="2000" b="1" i="0" u="none" strike="noStrike" cap="none" normalizeH="0" baseline="0" noProof="0" dirty="0">
                          <a:ln>
                            <a:noFill/>
                          </a:ln>
                          <a:solidFill>
                            <a:schemeClr val="tx1"/>
                          </a:solidFill>
                          <a:effectLst/>
                          <a:latin typeface="Comic Sans MS" panose="030F0902030302020204" pitchFamily="66" charset="0"/>
                          <a:ea typeface="ＭＳ Ｐゴシック" panose="020B0600070205080204" pitchFamily="34" charset="-128"/>
                          <a:cs typeface="Arial" panose="020B0604020202020204" pitchFamily="34" charset="0"/>
                        </a:rPr>
                        <a:t>Diabetes</a:t>
                      </a:r>
                    </a:p>
                  </a:txBody>
                  <a:tcPr marL="91444" marR="91444" marT="45689" marB="45689"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it-IT"/>
                    </a:p>
                  </a:txBody>
                  <a:tcPr/>
                </a:tc>
                <a:extLst>
                  <a:ext uri="{0D108BD9-81ED-4DB2-BD59-A6C34878D82A}">
                    <a16:rowId xmlns:a16="http://schemas.microsoft.com/office/drawing/2014/main" val="3807530371"/>
                  </a:ext>
                </a:extLst>
              </a:tr>
            </a:tbl>
          </a:graphicData>
        </a:graphic>
      </p:graphicFrame>
      <p:sp>
        <p:nvSpPr>
          <p:cNvPr id="174096" name="CasellaDiTesto 1">
            <a:extLst>
              <a:ext uri="{FF2B5EF4-FFF2-40B4-BE49-F238E27FC236}">
                <a16:creationId xmlns:a16="http://schemas.microsoft.com/office/drawing/2014/main" id="{0A0B55A6-234E-9248-B315-CB904C3C2F00}"/>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5" name="Immagine 2" descr="Schermata 2016-06-06 alle 08.46.19.png">
            <a:extLst>
              <a:ext uri="{FF2B5EF4-FFF2-40B4-BE49-F238E27FC236}">
                <a16:creationId xmlns:a16="http://schemas.microsoft.com/office/drawing/2014/main" id="{826862C9-1763-C34A-9DC0-1DFCC16E89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7912" y="156537"/>
            <a:ext cx="4736152" cy="132824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75106" name="Immagine 3" descr="Schermata 2016-06-06 alle 08.47.19.png">
            <a:extLst>
              <a:ext uri="{FF2B5EF4-FFF2-40B4-BE49-F238E27FC236}">
                <a16:creationId xmlns:a16="http://schemas.microsoft.com/office/drawing/2014/main" id="{62E084B0-B341-6445-B8EC-0B9595C5B1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60648"/>
            <a:ext cx="2185049" cy="40910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75107" name="Immagine 4" descr="Schermata 2016-06-06 alle 08.47.37.png">
            <a:extLst>
              <a:ext uri="{FF2B5EF4-FFF2-40B4-BE49-F238E27FC236}">
                <a16:creationId xmlns:a16="http://schemas.microsoft.com/office/drawing/2014/main" id="{03434168-27C6-414D-89FB-D53869603A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8261" y="786081"/>
            <a:ext cx="1987550" cy="2047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5108" name="Immagine 5" descr="Schermata 2016-06-06 alle 08.50.43.png">
            <a:extLst>
              <a:ext uri="{FF2B5EF4-FFF2-40B4-BE49-F238E27FC236}">
                <a16:creationId xmlns:a16="http://schemas.microsoft.com/office/drawing/2014/main" id="{B8958DEC-161C-7E4C-87C3-C2C352F10B2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600" y="3350295"/>
            <a:ext cx="2914650" cy="21669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75109" name="Immagine 6" descr="Schermata 2016-06-06 alle 08.51.41.png">
            <a:extLst>
              <a:ext uri="{FF2B5EF4-FFF2-40B4-BE49-F238E27FC236}">
                <a16:creationId xmlns:a16="http://schemas.microsoft.com/office/drawing/2014/main" id="{70CD0198-CF27-434E-85C5-DB776579777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25788" y="3356645"/>
            <a:ext cx="2924175" cy="216058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75110" name="Immagine 7" descr="Schermata 2016-06-06 alle 08.52.58.png">
            <a:extLst>
              <a:ext uri="{FF2B5EF4-FFF2-40B4-BE49-F238E27FC236}">
                <a16:creationId xmlns:a16="http://schemas.microsoft.com/office/drawing/2014/main" id="{EE304639-D091-AA48-AB32-63F6D508A8E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49975" y="3364582"/>
            <a:ext cx="2882900" cy="21526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75111" name="CasellaDiTesto 8">
            <a:extLst>
              <a:ext uri="{FF2B5EF4-FFF2-40B4-BE49-F238E27FC236}">
                <a16:creationId xmlns:a16="http://schemas.microsoft.com/office/drawing/2014/main" id="{49AAB44C-15B1-9345-968A-9C4F7325DA8C}"/>
              </a:ext>
            </a:extLst>
          </p:cNvPr>
          <p:cNvSpPr txBox="1">
            <a:spLocks noChangeArrowheads="1"/>
          </p:cNvSpPr>
          <p:nvPr/>
        </p:nvSpPr>
        <p:spPr bwMode="auto">
          <a:xfrm>
            <a:off x="539750" y="5653112"/>
            <a:ext cx="1844675" cy="5842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600" b="1">
                <a:latin typeface="Comic Sans MS" panose="030F0902030302020204" pitchFamily="66" charset="0"/>
              </a:rPr>
              <a:t>ENDOTHELIAL DYSFUNCTION</a:t>
            </a:r>
          </a:p>
        </p:txBody>
      </p:sp>
      <p:sp>
        <p:nvSpPr>
          <p:cNvPr id="175112" name="CasellaDiTesto 9">
            <a:extLst>
              <a:ext uri="{FF2B5EF4-FFF2-40B4-BE49-F238E27FC236}">
                <a16:creationId xmlns:a16="http://schemas.microsoft.com/office/drawing/2014/main" id="{438EBBAF-5549-1149-9FD5-59E4B5D82630}"/>
              </a:ext>
            </a:extLst>
          </p:cNvPr>
          <p:cNvSpPr txBox="1">
            <a:spLocks noChangeArrowheads="1"/>
          </p:cNvSpPr>
          <p:nvPr/>
        </p:nvSpPr>
        <p:spPr bwMode="auto">
          <a:xfrm>
            <a:off x="6228184" y="5646658"/>
            <a:ext cx="2804691" cy="5847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600" b="1">
                <a:latin typeface="Comic Sans MS" panose="030F0902030302020204" pitchFamily="66" charset="0"/>
              </a:rPr>
              <a:t>ADVANCED COMPLICATED LESION</a:t>
            </a:r>
          </a:p>
        </p:txBody>
      </p:sp>
      <p:sp>
        <p:nvSpPr>
          <p:cNvPr id="175113" name="CasellaDiTesto 10">
            <a:extLst>
              <a:ext uri="{FF2B5EF4-FFF2-40B4-BE49-F238E27FC236}">
                <a16:creationId xmlns:a16="http://schemas.microsoft.com/office/drawing/2014/main" id="{8ED4DC35-0B04-F143-91C9-D54C9F99E1FA}"/>
              </a:ext>
            </a:extLst>
          </p:cNvPr>
          <p:cNvSpPr txBox="1">
            <a:spLocks noChangeArrowheads="1"/>
          </p:cNvSpPr>
          <p:nvPr/>
        </p:nvSpPr>
        <p:spPr bwMode="auto">
          <a:xfrm>
            <a:off x="3663950" y="5773762"/>
            <a:ext cx="1844675" cy="3397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600" b="1">
                <a:latin typeface="Comic Sans MS" panose="030F0902030302020204" pitchFamily="66" charset="0"/>
              </a:rPr>
              <a:t>FATTY STREAK</a:t>
            </a:r>
          </a:p>
        </p:txBody>
      </p:sp>
      <p:cxnSp>
        <p:nvCxnSpPr>
          <p:cNvPr id="13" name="Connettore 2 12">
            <a:extLst>
              <a:ext uri="{FF2B5EF4-FFF2-40B4-BE49-F238E27FC236}">
                <a16:creationId xmlns:a16="http://schemas.microsoft.com/office/drawing/2014/main" id="{41245BEA-3B62-A349-8716-C3D6AFC32CE1}"/>
              </a:ext>
            </a:extLst>
          </p:cNvPr>
          <p:cNvCxnSpPr>
            <a:cxnSpLocks noChangeShapeType="1"/>
            <a:stCxn id="175111" idx="3"/>
            <a:endCxn id="175113" idx="1"/>
          </p:cNvCxnSpPr>
          <p:nvPr/>
        </p:nvCxnSpPr>
        <p:spPr bwMode="auto">
          <a:xfrm flipV="1">
            <a:off x="2384425" y="5943625"/>
            <a:ext cx="1279525" cy="1587"/>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Connettore 2 14">
            <a:extLst>
              <a:ext uri="{FF2B5EF4-FFF2-40B4-BE49-F238E27FC236}">
                <a16:creationId xmlns:a16="http://schemas.microsoft.com/office/drawing/2014/main" id="{49D3A636-991B-F248-BC48-D9D2D80F9180}"/>
              </a:ext>
            </a:extLst>
          </p:cNvPr>
          <p:cNvCxnSpPr>
            <a:cxnSpLocks noChangeShapeType="1"/>
            <a:stCxn id="175113" idx="3"/>
            <a:endCxn id="175112" idx="1"/>
          </p:cNvCxnSpPr>
          <p:nvPr/>
        </p:nvCxnSpPr>
        <p:spPr bwMode="auto">
          <a:xfrm flipV="1">
            <a:off x="5508625" y="5939046"/>
            <a:ext cx="719559" cy="4579"/>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Freccia giù 2">
            <a:extLst>
              <a:ext uri="{FF2B5EF4-FFF2-40B4-BE49-F238E27FC236}">
                <a16:creationId xmlns:a16="http://schemas.microsoft.com/office/drawing/2014/main" id="{BDAA8E95-0B65-3B4F-B61D-797A92390096}"/>
              </a:ext>
            </a:extLst>
          </p:cNvPr>
          <p:cNvSpPr/>
          <p:nvPr/>
        </p:nvSpPr>
        <p:spPr>
          <a:xfrm>
            <a:off x="4113920" y="1579031"/>
            <a:ext cx="1224136" cy="29509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75120" name="CasellaDiTesto 1">
            <a:extLst>
              <a:ext uri="{FF2B5EF4-FFF2-40B4-BE49-F238E27FC236}">
                <a16:creationId xmlns:a16="http://schemas.microsoft.com/office/drawing/2014/main" id="{82E6CE8D-1B04-A540-B10F-4CE615863C69}"/>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
        <p:nvSpPr>
          <p:cNvPr id="18" name="CasellaDiTesto 1">
            <a:extLst>
              <a:ext uri="{FF2B5EF4-FFF2-40B4-BE49-F238E27FC236}">
                <a16:creationId xmlns:a16="http://schemas.microsoft.com/office/drawing/2014/main" id="{F36B7F7D-9AC1-CDF2-2A60-1E2ACA5BC678}"/>
              </a:ext>
            </a:extLst>
          </p:cNvPr>
          <p:cNvSpPr txBox="1">
            <a:spLocks noChangeArrowheads="1"/>
          </p:cNvSpPr>
          <p:nvPr/>
        </p:nvSpPr>
        <p:spPr bwMode="auto">
          <a:xfrm>
            <a:off x="1384926" y="1988840"/>
            <a:ext cx="6402722" cy="1227580"/>
          </a:xfrm>
          <a:prstGeom prst="rect">
            <a:avLst/>
          </a:prstGeom>
          <a:solidFill>
            <a:schemeClr val="bg1"/>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GB" altLang="it-IT">
                <a:latin typeface="Comic Sans MS" panose="030F0902030302020204" pitchFamily="66" charset="0"/>
              </a:rPr>
              <a:t>Atherosclerosis is interpreted as a </a:t>
            </a:r>
            <a:r>
              <a:rPr lang="en-GB" altLang="it-IT" b="1">
                <a:solidFill>
                  <a:srgbClr val="FF0000"/>
                </a:solidFill>
                <a:latin typeface="Comic Sans MS" panose="030F0902030302020204" pitchFamily="66" charset="0"/>
              </a:rPr>
              <a:t>chronic inflammatory response</a:t>
            </a:r>
            <a:r>
              <a:rPr lang="en-GB" altLang="it-IT">
                <a:latin typeface="Comic Sans MS" panose="030F0902030302020204" pitchFamily="66" charset="0"/>
              </a:rPr>
              <a:t> of the arterial wall triggered by </a:t>
            </a:r>
            <a:r>
              <a:rPr lang="en-GB" altLang="it-IT" b="1">
                <a:solidFill>
                  <a:srgbClr val="FF0000"/>
                </a:solidFill>
                <a:latin typeface="Comic Sans MS" panose="030F0902030302020204" pitchFamily="66" charset="0"/>
              </a:rPr>
              <a:t>damage to the endothelium</a:t>
            </a:r>
            <a:r>
              <a:rPr lang="en-GB" altLang="it-IT" b="1">
                <a:latin typeface="Comic Sans MS" panose="030F0902030302020204" pitchFamily="66" charset="0"/>
              </a:rPr>
              <a:t>.</a:t>
            </a:r>
            <a:r>
              <a:rPr lang="en-GB" altLang="it-IT">
                <a:solidFill>
                  <a:srgbClr val="FF0000"/>
                </a:solidFill>
                <a:latin typeface="Comic Sans MS" panose="030F0902030302020204" pitchFamily="66" charset="0"/>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1E7A743-393E-DC82-1D59-15E658366147}"/>
              </a:ext>
            </a:extLst>
          </p:cNvPr>
          <p:cNvSpPr txBox="1"/>
          <p:nvPr/>
        </p:nvSpPr>
        <p:spPr>
          <a:xfrm>
            <a:off x="323528" y="188640"/>
            <a:ext cx="8424936" cy="6074996"/>
          </a:xfrm>
          <a:prstGeom prst="rect">
            <a:avLst/>
          </a:prstGeom>
          <a:noFill/>
          <a:ln w="28575">
            <a:solidFill>
              <a:srgbClr val="FF0000"/>
            </a:solidFill>
          </a:ln>
        </p:spPr>
        <p:txBody>
          <a:bodyPr wrap="square" rtlCol="0">
            <a:spAutoFit/>
          </a:bodyPr>
          <a:lstStyle/>
          <a:p>
            <a:pPr algn="ctr">
              <a:lnSpc>
                <a:spcPts val="2560"/>
              </a:lnSpc>
            </a:pPr>
            <a:r>
              <a:rPr lang="en-US" sz="2400" b="1" i="0" u="none" strike="noStrike">
                <a:solidFill>
                  <a:srgbClr val="343536"/>
                </a:solidFill>
                <a:effectLst/>
                <a:latin typeface="Comic Sans MS" panose="030F0902030302020204" pitchFamily="66" charset="0"/>
              </a:rPr>
              <a:t>What is inflammation?</a:t>
            </a:r>
          </a:p>
          <a:p>
            <a:pPr algn="ctr">
              <a:lnSpc>
                <a:spcPts val="2560"/>
              </a:lnSpc>
            </a:pPr>
            <a:endParaRPr lang="en-US" sz="2400" b="1" i="0" u="none" strike="noStrike">
              <a:solidFill>
                <a:srgbClr val="343536"/>
              </a:solidFill>
              <a:effectLst/>
              <a:latin typeface="Comic Sans MS" panose="030F0902030302020204" pitchFamily="66" charset="0"/>
            </a:endParaRPr>
          </a:p>
          <a:p>
            <a:pPr algn="ctr">
              <a:lnSpc>
                <a:spcPts val="2560"/>
              </a:lnSpc>
            </a:pPr>
            <a:r>
              <a:rPr lang="en-US" sz="2000" b="0" i="0" u="none" strike="noStrike">
                <a:solidFill>
                  <a:srgbClr val="343536"/>
                </a:solidFill>
                <a:effectLst/>
                <a:latin typeface="Comic Sans MS" panose="030F0902030302020204" pitchFamily="66" charset="0"/>
              </a:rPr>
              <a:t>When your body encounters an offending agent (like viruses, bacteria or toxic chemicals) or suffers an injury, it activates your immune system. Your immune system sends out its first responders: inflammatory cells and cytokines (substances that stimulate more inflammatory cells).</a:t>
            </a:r>
          </a:p>
          <a:p>
            <a:pPr algn="ctr">
              <a:lnSpc>
                <a:spcPts val="2560"/>
              </a:lnSpc>
            </a:pPr>
            <a:r>
              <a:rPr lang="en-US" sz="2000" b="0" i="0" u="none" strike="noStrike">
                <a:solidFill>
                  <a:srgbClr val="343536"/>
                </a:solidFill>
                <a:effectLst/>
                <a:latin typeface="Comic Sans MS" panose="030F0902030302020204" pitchFamily="66" charset="0"/>
              </a:rPr>
              <a:t>These cells begin an </a:t>
            </a:r>
            <a:r>
              <a:rPr lang="en-US" sz="2000" b="1" i="0" u="none" strike="noStrike">
                <a:solidFill>
                  <a:srgbClr val="FF0000"/>
                </a:solidFill>
                <a:effectLst/>
                <a:latin typeface="Comic Sans MS" panose="030F0902030302020204" pitchFamily="66" charset="0"/>
              </a:rPr>
              <a:t>inflammatory response </a:t>
            </a:r>
            <a:r>
              <a:rPr lang="en-US" sz="2000" b="0" i="0" u="none" strike="noStrike">
                <a:solidFill>
                  <a:srgbClr val="343536"/>
                </a:solidFill>
                <a:effectLst/>
                <a:latin typeface="Comic Sans MS" panose="030F0902030302020204" pitchFamily="66" charset="0"/>
              </a:rPr>
              <a:t>to trap bacteria and other offending agents or start healing injured tissue. </a:t>
            </a:r>
          </a:p>
          <a:p>
            <a:pPr algn="ctr">
              <a:lnSpc>
                <a:spcPts val="2560"/>
              </a:lnSpc>
            </a:pPr>
            <a:endParaRPr lang="en-US">
              <a:solidFill>
                <a:srgbClr val="343536"/>
              </a:solidFill>
              <a:latin typeface="Comic Sans MS" panose="030F0902030302020204" pitchFamily="66" charset="0"/>
            </a:endParaRPr>
          </a:p>
          <a:p>
            <a:pPr algn="ctr">
              <a:lnSpc>
                <a:spcPts val="2560"/>
              </a:lnSpc>
            </a:pPr>
            <a:endParaRPr lang="en-US" sz="2400" b="1" i="0" u="none" strike="noStrike">
              <a:solidFill>
                <a:srgbClr val="343536"/>
              </a:solidFill>
              <a:effectLst/>
              <a:latin typeface="Comic Sans MS" panose="030F0902030302020204" pitchFamily="66" charset="0"/>
            </a:endParaRPr>
          </a:p>
          <a:p>
            <a:pPr algn="ctr">
              <a:lnSpc>
                <a:spcPts val="2560"/>
              </a:lnSpc>
            </a:pPr>
            <a:r>
              <a:rPr lang="en-US" sz="2400" b="1" i="0" u="none" strike="noStrike">
                <a:solidFill>
                  <a:srgbClr val="343536"/>
                </a:solidFill>
                <a:effectLst/>
                <a:latin typeface="Comic Sans MS" panose="030F0902030302020204" pitchFamily="66" charset="0"/>
              </a:rPr>
              <a:t>There are two types of inflammation:</a:t>
            </a:r>
          </a:p>
          <a:p>
            <a:pPr algn="ctr">
              <a:lnSpc>
                <a:spcPts val="2560"/>
              </a:lnSpc>
            </a:pPr>
            <a:endParaRPr lang="en-US" sz="2000" b="0" i="0" u="none" strike="noStrike">
              <a:solidFill>
                <a:srgbClr val="343536"/>
              </a:solidFill>
              <a:effectLst/>
              <a:latin typeface="Comic Sans MS" panose="030F0902030302020204" pitchFamily="66" charset="0"/>
            </a:endParaRPr>
          </a:p>
          <a:p>
            <a:pPr algn="ctr">
              <a:lnSpc>
                <a:spcPts val="2560"/>
              </a:lnSpc>
              <a:buFont typeface="Arial" panose="020B0604020202020204" pitchFamily="34" charset="0"/>
              <a:buChar char="•"/>
            </a:pPr>
            <a:r>
              <a:rPr lang="en-US" sz="2000" b="1" i="0" u="none" strike="noStrike">
                <a:solidFill>
                  <a:srgbClr val="FF0000"/>
                </a:solidFill>
                <a:effectLst/>
                <a:latin typeface="Comic Sans MS" panose="030F0902030302020204" pitchFamily="66" charset="0"/>
              </a:rPr>
              <a:t>Acute</a:t>
            </a:r>
            <a:r>
              <a:rPr lang="en-US" sz="2000" b="1" i="0" u="none" strike="noStrike">
                <a:solidFill>
                  <a:srgbClr val="343536"/>
                </a:solidFill>
                <a:effectLst/>
                <a:latin typeface="Comic Sans MS" panose="030F0902030302020204" pitchFamily="66" charset="0"/>
              </a:rPr>
              <a:t> inflammation: </a:t>
            </a:r>
            <a:r>
              <a:rPr lang="en-US" sz="2000" b="0" i="0" u="none" strike="noStrike">
                <a:solidFill>
                  <a:srgbClr val="343536"/>
                </a:solidFill>
                <a:effectLst/>
                <a:latin typeface="Comic Sans MS" panose="030F0902030302020204" pitchFamily="66" charset="0"/>
              </a:rPr>
              <a:t>The response to sudden body damage, such as cutting your finger. To heal the cut, your body sends inflammatory cells to the injury. These cells start the healing process.</a:t>
            </a:r>
          </a:p>
          <a:p>
            <a:pPr algn="ctr">
              <a:lnSpc>
                <a:spcPts val="2560"/>
              </a:lnSpc>
              <a:buFont typeface="Arial" panose="020B0604020202020204" pitchFamily="34" charset="0"/>
              <a:buChar char="•"/>
            </a:pPr>
            <a:r>
              <a:rPr lang="en-US" sz="2000" b="1" i="0" u="none" strike="noStrike">
                <a:solidFill>
                  <a:srgbClr val="FF0000"/>
                </a:solidFill>
                <a:effectLst/>
                <a:latin typeface="Comic Sans MS" panose="030F0902030302020204" pitchFamily="66" charset="0"/>
              </a:rPr>
              <a:t>Chronic</a:t>
            </a:r>
            <a:r>
              <a:rPr lang="en-US" sz="2000" b="1" i="0" u="none" strike="noStrike">
                <a:solidFill>
                  <a:srgbClr val="343536"/>
                </a:solidFill>
                <a:effectLst/>
                <a:latin typeface="Comic Sans MS" panose="030F0902030302020204" pitchFamily="66" charset="0"/>
              </a:rPr>
              <a:t> inflammation:</a:t>
            </a:r>
            <a:r>
              <a:rPr lang="en-US" sz="2000" b="0" i="0" u="none" strike="noStrike">
                <a:solidFill>
                  <a:srgbClr val="343536"/>
                </a:solidFill>
                <a:effectLst/>
                <a:latin typeface="Comic Sans MS" panose="030F0902030302020204" pitchFamily="66" charset="0"/>
              </a:rPr>
              <a:t> The response to a persistent (that cannot be removed) offending agent.</a:t>
            </a:r>
          </a:p>
        </p:txBody>
      </p:sp>
      <p:sp>
        <p:nvSpPr>
          <p:cNvPr id="3" name="CasellaDiTesto 1">
            <a:extLst>
              <a:ext uri="{FF2B5EF4-FFF2-40B4-BE49-F238E27FC236}">
                <a16:creationId xmlns:a16="http://schemas.microsoft.com/office/drawing/2014/main" id="{A55032C2-7017-DFA2-3CAF-460DDA7F3A83}"/>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extLst>
      <p:ext uri="{BB962C8B-B14F-4D97-AF65-F5344CB8AC3E}">
        <p14:creationId xmlns:p14="http://schemas.microsoft.com/office/powerpoint/2010/main" val="212422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E0031473-95A6-334C-BAD6-2AF15ABB8367}"/>
              </a:ext>
            </a:extLst>
          </p:cNvPr>
          <p:cNvSpPr txBox="1"/>
          <p:nvPr/>
        </p:nvSpPr>
        <p:spPr>
          <a:xfrm>
            <a:off x="107950" y="115888"/>
            <a:ext cx="3743325" cy="1684337"/>
          </a:xfrm>
          <a:prstGeom prst="rect">
            <a:avLst/>
          </a:prstGeom>
          <a:solidFill>
            <a:schemeClr val="bg1"/>
          </a:solidFill>
          <a:ln w="28575" cmpd="sng">
            <a:solidFill>
              <a:srgbClr val="FF0000"/>
            </a:solidFill>
          </a:ln>
        </p:spPr>
        <p:txBody>
          <a:bodyPr>
            <a:spAutoFit/>
          </a:bodyPr>
          <a:lstStyle/>
          <a:p>
            <a:pPr algn="r">
              <a:lnSpc>
                <a:spcPts val="2080"/>
              </a:lnSpc>
              <a:defRPr/>
            </a:pPr>
            <a:r>
              <a:rPr lang="en-US" sz="1400" b="1">
                <a:latin typeface="Comic Sans MS"/>
                <a:ea typeface="ＭＳ Ｐゴシック" charset="0"/>
                <a:cs typeface="Comic Sans MS"/>
              </a:rPr>
              <a:t>CLASSIC RISK FACTORS</a:t>
            </a:r>
          </a:p>
          <a:p>
            <a:pPr marL="285750" indent="-285750" algn="r">
              <a:lnSpc>
                <a:spcPts val="2080"/>
              </a:lnSpc>
              <a:buFont typeface="Wingdings" pitchFamily="2" charset="2"/>
              <a:buChar char="§"/>
              <a:defRPr/>
            </a:pPr>
            <a:r>
              <a:rPr lang="en-US" sz="1400">
                <a:latin typeface="Comic Sans MS"/>
                <a:ea typeface="ＭＳ Ｐゴシック" charset="0"/>
                <a:cs typeface="Comic Sans MS"/>
              </a:rPr>
              <a:t>Diabetes mellitus</a:t>
            </a:r>
          </a:p>
          <a:p>
            <a:pPr marL="285750" indent="-285750" algn="r">
              <a:lnSpc>
                <a:spcPts val="2080"/>
              </a:lnSpc>
              <a:buFont typeface="Wingdings" pitchFamily="2" charset="2"/>
              <a:buChar char="§"/>
              <a:defRPr/>
            </a:pPr>
            <a:r>
              <a:rPr lang="en-US" sz="1400">
                <a:latin typeface="Comic Sans MS"/>
                <a:ea typeface="ＭＳ Ｐゴシック" charset="0"/>
                <a:cs typeface="Comic Sans MS"/>
              </a:rPr>
              <a:t>Dyslipidemia</a:t>
            </a:r>
          </a:p>
          <a:p>
            <a:pPr marL="285750" indent="-285750" algn="r">
              <a:lnSpc>
                <a:spcPts val="2080"/>
              </a:lnSpc>
              <a:buFont typeface="Wingdings" pitchFamily="2" charset="2"/>
              <a:buChar char="§"/>
              <a:defRPr/>
            </a:pPr>
            <a:r>
              <a:rPr lang="en-US" sz="1400">
                <a:latin typeface="Comic Sans MS"/>
                <a:ea typeface="ＭＳ Ｐゴシック" charset="0"/>
                <a:cs typeface="Comic Sans MS"/>
              </a:rPr>
              <a:t>Smoke</a:t>
            </a:r>
          </a:p>
          <a:p>
            <a:pPr marL="285750" indent="-285750" algn="r">
              <a:lnSpc>
                <a:spcPts val="2080"/>
              </a:lnSpc>
              <a:buFont typeface="Wingdings" pitchFamily="2" charset="2"/>
              <a:buChar char="§"/>
              <a:defRPr/>
            </a:pPr>
            <a:r>
              <a:rPr lang="en-US" sz="1400">
                <a:latin typeface="Comic Sans MS"/>
                <a:ea typeface="ＭＳ Ｐゴシック" charset="0"/>
                <a:cs typeface="Comic Sans MS"/>
              </a:rPr>
              <a:t>Hypertension</a:t>
            </a:r>
          </a:p>
          <a:p>
            <a:pPr marL="285750" indent="-285750" algn="r">
              <a:lnSpc>
                <a:spcPts val="2080"/>
              </a:lnSpc>
              <a:buFont typeface="Wingdings" pitchFamily="2" charset="2"/>
              <a:buChar char="§"/>
              <a:defRPr/>
            </a:pPr>
            <a:r>
              <a:rPr lang="en-US" sz="1400">
                <a:latin typeface="Comic Sans MS"/>
                <a:ea typeface="ＭＳ Ｐゴシック" charset="0"/>
                <a:cs typeface="Comic Sans MS"/>
              </a:rPr>
              <a:t>Aging</a:t>
            </a:r>
          </a:p>
        </p:txBody>
      </p:sp>
      <p:sp>
        <p:nvSpPr>
          <p:cNvPr id="4" name="CasellaDiTesto 3">
            <a:extLst>
              <a:ext uri="{FF2B5EF4-FFF2-40B4-BE49-F238E27FC236}">
                <a16:creationId xmlns:a16="http://schemas.microsoft.com/office/drawing/2014/main" id="{E1B0562A-86AA-FB40-955B-9D69D8B5E0DA}"/>
              </a:ext>
            </a:extLst>
          </p:cNvPr>
          <p:cNvSpPr txBox="1"/>
          <p:nvPr/>
        </p:nvSpPr>
        <p:spPr>
          <a:xfrm>
            <a:off x="5292725" y="115888"/>
            <a:ext cx="3743325" cy="1684337"/>
          </a:xfrm>
          <a:prstGeom prst="rect">
            <a:avLst/>
          </a:prstGeom>
          <a:solidFill>
            <a:schemeClr val="bg1"/>
          </a:solidFill>
          <a:ln w="28575" cmpd="sng">
            <a:solidFill>
              <a:srgbClr val="FF0000"/>
            </a:solidFill>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ts val="2075"/>
              </a:lnSpc>
            </a:pPr>
            <a:r>
              <a:rPr lang="en-US" altLang="it-IT" sz="1400" b="1">
                <a:latin typeface="Comic Sans MS" panose="030F0902030302020204" pitchFamily="66" charset="0"/>
              </a:rPr>
              <a:t>EMERGING RISK FACTORS</a:t>
            </a:r>
          </a:p>
          <a:p>
            <a:pPr marL="285750" indent="-285750" eaLnBrk="1" hangingPunct="1">
              <a:lnSpc>
                <a:spcPts val="2075"/>
              </a:lnSpc>
              <a:buFont typeface="Wingdings" pitchFamily="2" charset="2"/>
              <a:buChar char="§"/>
            </a:pPr>
            <a:r>
              <a:rPr lang="en-US" altLang="it-IT" sz="1400">
                <a:latin typeface="Comic Sans MS" panose="030F0902030302020204" pitchFamily="66" charset="0"/>
              </a:rPr>
              <a:t>Infection / Inflammation</a:t>
            </a:r>
          </a:p>
          <a:p>
            <a:pPr marL="285750" indent="-285750" eaLnBrk="1" hangingPunct="1">
              <a:lnSpc>
                <a:spcPts val="2075"/>
              </a:lnSpc>
              <a:buFont typeface="Wingdings" pitchFamily="2" charset="2"/>
              <a:buChar char="§"/>
            </a:pPr>
            <a:r>
              <a:rPr lang="en-US" altLang="it-IT" sz="1400">
                <a:latin typeface="Comic Sans MS" panose="030F0902030302020204" pitchFamily="66" charset="0"/>
              </a:rPr>
              <a:t>Lack of physical activity</a:t>
            </a:r>
          </a:p>
          <a:p>
            <a:pPr marL="285750" indent="-285750" eaLnBrk="1" hangingPunct="1">
              <a:lnSpc>
                <a:spcPts val="2075"/>
              </a:lnSpc>
              <a:buFont typeface="Wingdings" pitchFamily="2" charset="2"/>
              <a:buChar char="§"/>
            </a:pPr>
            <a:r>
              <a:rPr lang="en-US" altLang="it-IT" sz="1400">
                <a:latin typeface="Comic Sans MS" panose="030F0902030302020204" pitchFamily="66" charset="0"/>
              </a:rPr>
              <a:t>Postprandial state</a:t>
            </a:r>
          </a:p>
          <a:p>
            <a:pPr marL="285750" indent="-285750" eaLnBrk="1" hangingPunct="1">
              <a:lnSpc>
                <a:spcPts val="2075"/>
              </a:lnSpc>
              <a:buFont typeface="Wingdings" pitchFamily="2" charset="2"/>
              <a:buChar char="§"/>
            </a:pPr>
            <a:r>
              <a:rPr lang="en-US" altLang="it-IT" sz="1400" err="1">
                <a:latin typeface="Comic Sans MS" panose="030F0902030302020204" pitchFamily="66" charset="0"/>
              </a:rPr>
              <a:t>Homocystinemia</a:t>
            </a:r>
            <a:endParaRPr lang="en-US" altLang="it-IT" sz="1400">
              <a:latin typeface="Comic Sans MS" panose="030F0902030302020204" pitchFamily="66" charset="0"/>
            </a:endParaRPr>
          </a:p>
          <a:p>
            <a:pPr marL="285750" indent="-285750" eaLnBrk="1" hangingPunct="1">
              <a:lnSpc>
                <a:spcPts val="2075"/>
              </a:lnSpc>
              <a:buFont typeface="Wingdings" pitchFamily="2" charset="2"/>
              <a:buChar char="§"/>
            </a:pPr>
            <a:r>
              <a:rPr lang="en-US" altLang="it-IT" sz="1400">
                <a:latin typeface="Comic Sans MS" panose="030F0902030302020204" pitchFamily="66" charset="0"/>
              </a:rPr>
              <a:t>Obesity</a:t>
            </a:r>
          </a:p>
        </p:txBody>
      </p:sp>
      <p:pic>
        <p:nvPicPr>
          <p:cNvPr id="112643" name="Immagine 4" descr="Schermata 2016-10-17 alle 16.59.37.png">
            <a:extLst>
              <a:ext uri="{FF2B5EF4-FFF2-40B4-BE49-F238E27FC236}">
                <a16:creationId xmlns:a16="http://schemas.microsoft.com/office/drawing/2014/main" id="{F8127C1C-1BF6-C545-B418-D2464D30B9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1488" y="1987550"/>
            <a:ext cx="5638800" cy="48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2644" name="CasellaDiTesto 5">
            <a:extLst>
              <a:ext uri="{FF2B5EF4-FFF2-40B4-BE49-F238E27FC236}">
                <a16:creationId xmlns:a16="http://schemas.microsoft.com/office/drawing/2014/main" id="{E02957A7-E010-1346-819F-5505E5F0AC87}"/>
              </a:ext>
            </a:extLst>
          </p:cNvPr>
          <p:cNvSpPr txBox="1">
            <a:spLocks noChangeArrowheads="1"/>
          </p:cNvSpPr>
          <p:nvPr/>
        </p:nvSpPr>
        <p:spPr bwMode="auto">
          <a:xfrm>
            <a:off x="2013238" y="2580600"/>
            <a:ext cx="5117523" cy="2921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300" b="1">
                <a:latin typeface="Comic Sans MS" panose="030F0902030302020204" pitchFamily="66" charset="0"/>
              </a:rPr>
              <a:t>Intrinsic susceptibility (genetic and environmental factors)</a:t>
            </a:r>
          </a:p>
        </p:txBody>
      </p:sp>
      <p:sp>
        <p:nvSpPr>
          <p:cNvPr id="112645" name="CasellaDiTesto 6">
            <a:extLst>
              <a:ext uri="{FF2B5EF4-FFF2-40B4-BE49-F238E27FC236}">
                <a16:creationId xmlns:a16="http://schemas.microsoft.com/office/drawing/2014/main" id="{B817C279-5F47-9648-875C-7C48B6CF80DC}"/>
              </a:ext>
            </a:extLst>
          </p:cNvPr>
          <p:cNvSpPr txBox="1">
            <a:spLocks noChangeArrowheads="1"/>
          </p:cNvSpPr>
          <p:nvPr/>
        </p:nvSpPr>
        <p:spPr bwMode="auto">
          <a:xfrm>
            <a:off x="2224088" y="3212976"/>
            <a:ext cx="4651375" cy="430887"/>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200" b="1">
                <a:latin typeface="Comic Sans MS" panose="030F0902030302020204" pitchFamily="66" charset="0"/>
              </a:rPr>
              <a:t>ENDOTHELIAL DYSFUNCTION</a:t>
            </a:r>
          </a:p>
        </p:txBody>
      </p:sp>
      <p:sp>
        <p:nvSpPr>
          <p:cNvPr id="8" name="Freccia circolare a sinistra 7">
            <a:extLst>
              <a:ext uri="{FF2B5EF4-FFF2-40B4-BE49-F238E27FC236}">
                <a16:creationId xmlns:a16="http://schemas.microsoft.com/office/drawing/2014/main" id="{5167EAE6-0FC4-5648-87DE-C7CA7A730B26}"/>
              </a:ext>
            </a:extLst>
          </p:cNvPr>
          <p:cNvSpPr/>
          <p:nvPr/>
        </p:nvSpPr>
        <p:spPr>
          <a:xfrm>
            <a:off x="7596336" y="1412751"/>
            <a:ext cx="432048" cy="864096"/>
          </a:xfrm>
          <a:prstGeom prst="curvedLef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solidFill>
                <a:schemeClr val="tx1"/>
              </a:solidFill>
            </a:endParaRPr>
          </a:p>
        </p:txBody>
      </p:sp>
      <p:sp>
        <p:nvSpPr>
          <p:cNvPr id="9" name="Freccia circolare a sinistra 8">
            <a:extLst>
              <a:ext uri="{FF2B5EF4-FFF2-40B4-BE49-F238E27FC236}">
                <a16:creationId xmlns:a16="http://schemas.microsoft.com/office/drawing/2014/main" id="{A32CDC8F-3CC6-7F41-9F0B-B434881DC61A}"/>
              </a:ext>
            </a:extLst>
          </p:cNvPr>
          <p:cNvSpPr/>
          <p:nvPr/>
        </p:nvSpPr>
        <p:spPr>
          <a:xfrm flipH="1">
            <a:off x="1187624" y="1412751"/>
            <a:ext cx="432048" cy="864096"/>
          </a:xfrm>
          <a:prstGeom prst="curvedLef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solidFill>
                <a:schemeClr val="tx1"/>
              </a:solidFill>
            </a:endParaRPr>
          </a:p>
        </p:txBody>
      </p:sp>
      <p:sp>
        <p:nvSpPr>
          <p:cNvPr id="10" name="Freccia giù 9">
            <a:extLst>
              <a:ext uri="{FF2B5EF4-FFF2-40B4-BE49-F238E27FC236}">
                <a16:creationId xmlns:a16="http://schemas.microsoft.com/office/drawing/2014/main" id="{ECA7513B-B6B6-5145-83F6-6ABEFEEED86D}"/>
              </a:ext>
            </a:extLst>
          </p:cNvPr>
          <p:cNvSpPr/>
          <p:nvPr/>
        </p:nvSpPr>
        <p:spPr>
          <a:xfrm>
            <a:off x="3779912" y="2872700"/>
            <a:ext cx="1512168" cy="26826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12655" name="CasellaDiTesto 10">
            <a:extLst>
              <a:ext uri="{FF2B5EF4-FFF2-40B4-BE49-F238E27FC236}">
                <a16:creationId xmlns:a16="http://schemas.microsoft.com/office/drawing/2014/main" id="{6F6CC339-328F-C34E-9CB4-3FC3CC460FBF}"/>
              </a:ext>
            </a:extLst>
          </p:cNvPr>
          <p:cNvSpPr txBox="1">
            <a:spLocks noChangeArrowheads="1"/>
          </p:cNvSpPr>
          <p:nvPr/>
        </p:nvSpPr>
        <p:spPr bwMode="auto">
          <a:xfrm>
            <a:off x="2956321" y="4870995"/>
            <a:ext cx="3177385" cy="430887"/>
          </a:xfrm>
          <a:prstGeom prst="rect">
            <a:avLst/>
          </a:prstGeom>
          <a:solidFill>
            <a:srgbClr val="FFC000"/>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200" b="1">
                <a:latin typeface="Comic Sans MS" panose="030F0902030302020204" pitchFamily="66" charset="0"/>
              </a:rPr>
              <a:t>ATHEROSCLEROSIS</a:t>
            </a:r>
          </a:p>
        </p:txBody>
      </p:sp>
      <p:sp>
        <p:nvSpPr>
          <p:cNvPr id="112656" name="CasellaDiTesto 11">
            <a:extLst>
              <a:ext uri="{FF2B5EF4-FFF2-40B4-BE49-F238E27FC236}">
                <a16:creationId xmlns:a16="http://schemas.microsoft.com/office/drawing/2014/main" id="{02F1E785-3315-294C-A39B-8125F256DBCA}"/>
              </a:ext>
            </a:extLst>
          </p:cNvPr>
          <p:cNvSpPr txBox="1">
            <a:spLocks noChangeArrowheads="1"/>
          </p:cNvSpPr>
          <p:nvPr/>
        </p:nvSpPr>
        <p:spPr bwMode="auto">
          <a:xfrm>
            <a:off x="2046288" y="5732463"/>
            <a:ext cx="5118100" cy="468312"/>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b="1">
                <a:latin typeface="Comic Sans MS" panose="030F0902030302020204" pitchFamily="66" charset="0"/>
              </a:rPr>
              <a:t>CARDIOVASCULAR DISEASES</a:t>
            </a:r>
          </a:p>
        </p:txBody>
      </p:sp>
      <p:sp>
        <p:nvSpPr>
          <p:cNvPr id="13" name="Freccia giù 12">
            <a:extLst>
              <a:ext uri="{FF2B5EF4-FFF2-40B4-BE49-F238E27FC236}">
                <a16:creationId xmlns:a16="http://schemas.microsoft.com/office/drawing/2014/main" id="{F1546ADB-AE2A-BB48-BB7A-96087CE15E77}"/>
              </a:ext>
            </a:extLst>
          </p:cNvPr>
          <p:cNvSpPr/>
          <p:nvPr/>
        </p:nvSpPr>
        <p:spPr>
          <a:xfrm>
            <a:off x="3779912" y="3717032"/>
            <a:ext cx="1512168" cy="26826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4" name="Freccia giù 13">
            <a:extLst>
              <a:ext uri="{FF2B5EF4-FFF2-40B4-BE49-F238E27FC236}">
                <a16:creationId xmlns:a16="http://schemas.microsoft.com/office/drawing/2014/main" id="{313C264A-B65A-564E-8E9A-6069B74E7FF0}"/>
              </a:ext>
            </a:extLst>
          </p:cNvPr>
          <p:cNvSpPr/>
          <p:nvPr/>
        </p:nvSpPr>
        <p:spPr>
          <a:xfrm>
            <a:off x="3779912" y="5366393"/>
            <a:ext cx="1512168" cy="29485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12666" name="CasellaDiTesto 17">
            <a:extLst>
              <a:ext uri="{FF2B5EF4-FFF2-40B4-BE49-F238E27FC236}">
                <a16:creationId xmlns:a16="http://schemas.microsoft.com/office/drawing/2014/main" id="{DB0E6135-35CF-D841-AF29-80AC77ECD6A6}"/>
              </a:ext>
            </a:extLst>
          </p:cNvPr>
          <p:cNvSpPr txBox="1">
            <a:spLocks noChangeArrowheads="1"/>
          </p:cNvSpPr>
          <p:nvPr/>
        </p:nvSpPr>
        <p:spPr bwMode="auto">
          <a:xfrm>
            <a:off x="6227763" y="5343177"/>
            <a:ext cx="2808287" cy="2460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000" b="1" err="1">
                <a:latin typeface="Comic Sans MS" panose="030F0902030302020204" pitchFamily="66" charset="0"/>
              </a:rPr>
              <a:t>Modified</a:t>
            </a:r>
            <a:r>
              <a:rPr lang="it-IT" altLang="it-IT" sz="1000" b="1">
                <a:latin typeface="Comic Sans MS" panose="030F0902030302020204" pitchFamily="66" charset="0"/>
              </a:rPr>
              <a:t> from JACC 2003, 42: 1149-60 </a:t>
            </a:r>
          </a:p>
        </p:txBody>
      </p:sp>
      <p:sp>
        <p:nvSpPr>
          <p:cNvPr id="112667" name="CasellaDiTesto 1">
            <a:extLst>
              <a:ext uri="{FF2B5EF4-FFF2-40B4-BE49-F238E27FC236}">
                <a16:creationId xmlns:a16="http://schemas.microsoft.com/office/drawing/2014/main" id="{939F8D01-26B8-7848-B626-91B7C0B52F71}"/>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19" name="CasellaDiTesto 6">
            <a:extLst>
              <a:ext uri="{FF2B5EF4-FFF2-40B4-BE49-F238E27FC236}">
                <a16:creationId xmlns:a16="http://schemas.microsoft.com/office/drawing/2014/main" id="{92A78AB9-92FB-7C44-8780-0C2DD4916A8C}"/>
              </a:ext>
            </a:extLst>
          </p:cNvPr>
          <p:cNvSpPr txBox="1">
            <a:spLocks noChangeArrowheads="1"/>
          </p:cNvSpPr>
          <p:nvPr/>
        </p:nvSpPr>
        <p:spPr bwMode="auto">
          <a:xfrm>
            <a:off x="2224881" y="4077320"/>
            <a:ext cx="4651375" cy="430887"/>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200" b="1">
                <a:latin typeface="Comic Sans MS" panose="030F0902030302020204" pitchFamily="66" charset="0"/>
              </a:rPr>
              <a:t>CHRONIC INFLAMMATION</a:t>
            </a:r>
          </a:p>
        </p:txBody>
      </p:sp>
      <p:sp>
        <p:nvSpPr>
          <p:cNvPr id="20" name="Freccia giù 19">
            <a:extLst>
              <a:ext uri="{FF2B5EF4-FFF2-40B4-BE49-F238E27FC236}">
                <a16:creationId xmlns:a16="http://schemas.microsoft.com/office/drawing/2014/main" id="{104112EF-BCCF-464E-BE7B-D7DAEF37F66D}"/>
              </a:ext>
            </a:extLst>
          </p:cNvPr>
          <p:cNvSpPr/>
          <p:nvPr/>
        </p:nvSpPr>
        <p:spPr>
          <a:xfrm>
            <a:off x="3779912" y="4574305"/>
            <a:ext cx="1512168" cy="29485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Tree>
    <p:extLst>
      <p:ext uri="{BB962C8B-B14F-4D97-AF65-F5344CB8AC3E}">
        <p14:creationId xmlns:p14="http://schemas.microsoft.com/office/powerpoint/2010/main" val="2517606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3777BD5-EDEA-BB82-2485-32EDE28E6944}"/>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3" name="CasellaDiTesto 1">
            <a:extLst>
              <a:ext uri="{FF2B5EF4-FFF2-40B4-BE49-F238E27FC236}">
                <a16:creationId xmlns:a16="http://schemas.microsoft.com/office/drawing/2014/main" id="{8B634F87-D27A-78B1-D026-C0AE4CFF090D}"/>
              </a:ext>
            </a:extLst>
          </p:cNvPr>
          <p:cNvSpPr txBox="1">
            <a:spLocks noChangeArrowheads="1"/>
          </p:cNvSpPr>
          <p:nvPr/>
        </p:nvSpPr>
        <p:spPr bwMode="auto">
          <a:xfrm>
            <a:off x="179388" y="115888"/>
            <a:ext cx="8785099" cy="40011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a:latin typeface="Comic Sans MS" panose="030F0902030302020204" pitchFamily="66" charset="0"/>
              </a:rPr>
              <a:t>There are many  harmful agents that can cause </a:t>
            </a:r>
            <a:r>
              <a:rPr lang="en-US" altLang="it-IT" sz="2000" b="1">
                <a:solidFill>
                  <a:srgbClr val="FF0000"/>
                </a:solidFill>
                <a:latin typeface="Comic Sans MS" panose="030F0902030302020204" pitchFamily="66" charset="0"/>
              </a:rPr>
              <a:t>endothelial dysfunction</a:t>
            </a:r>
            <a:endParaRPr lang="en-US" altLang="it-IT" sz="2000">
              <a:latin typeface="Comic Sans MS" panose="030F0902030302020204" pitchFamily="66" charset="0"/>
            </a:endParaRPr>
          </a:p>
        </p:txBody>
      </p:sp>
      <p:pic>
        <p:nvPicPr>
          <p:cNvPr id="5" name="Immagine 4" descr="Immagine che contiene diagramma&#10;&#10;Descrizione generata automaticamente">
            <a:extLst>
              <a:ext uri="{FF2B5EF4-FFF2-40B4-BE49-F238E27FC236}">
                <a16:creationId xmlns:a16="http://schemas.microsoft.com/office/drawing/2014/main" id="{FF41B3A9-464B-14C6-594A-961F195F5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453" y="692696"/>
            <a:ext cx="6423471" cy="1478298"/>
          </a:xfrm>
          <a:prstGeom prst="rect">
            <a:avLst/>
          </a:prstGeom>
          <a:ln w="28575">
            <a:solidFill>
              <a:srgbClr val="FF0000"/>
            </a:solidFill>
          </a:ln>
        </p:spPr>
      </p:pic>
      <p:pic>
        <p:nvPicPr>
          <p:cNvPr id="7" name="Immagine 6" descr="Immagine che contiene diagramma&#10;&#10;Descrizione generata automaticamente">
            <a:extLst>
              <a:ext uri="{FF2B5EF4-FFF2-40B4-BE49-F238E27FC236}">
                <a16:creationId xmlns:a16="http://schemas.microsoft.com/office/drawing/2014/main" id="{533B92B4-A12A-6FBE-77AA-920A16B5B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082" y="2268808"/>
            <a:ext cx="5932238" cy="4040513"/>
          </a:xfrm>
          <a:prstGeom prst="rect">
            <a:avLst/>
          </a:prstGeom>
        </p:spPr>
      </p:pic>
    </p:spTree>
    <p:extLst>
      <p:ext uri="{BB962C8B-B14F-4D97-AF65-F5344CB8AC3E}">
        <p14:creationId xmlns:p14="http://schemas.microsoft.com/office/powerpoint/2010/main" val="101167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C6281B8-57DE-ABC9-E323-29E104B1E4CA}"/>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dirty="0">
                <a:solidFill>
                  <a:schemeClr val="bg1"/>
                </a:solidFill>
                <a:latin typeface="Comic Sans MS" panose="030F0902030302020204" pitchFamily="66" charset="0"/>
              </a:rPr>
              <a:t>FISIOPATOLOGIA - CUORE</a:t>
            </a:r>
          </a:p>
        </p:txBody>
      </p:sp>
      <p:pic>
        <p:nvPicPr>
          <p:cNvPr id="4" name="Immagine 3" descr="Immagine che contiene grafico&#10;&#10;Descrizione generata automaticamente">
            <a:extLst>
              <a:ext uri="{FF2B5EF4-FFF2-40B4-BE49-F238E27FC236}">
                <a16:creationId xmlns:a16="http://schemas.microsoft.com/office/drawing/2014/main" id="{D6723519-BEFC-4810-0C52-7D23C0C23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32656"/>
            <a:ext cx="7772400" cy="5759974"/>
          </a:xfrm>
          <a:prstGeom prst="rect">
            <a:avLst/>
          </a:prstGeom>
          <a:ln w="28575">
            <a:solidFill>
              <a:srgbClr val="FF0000"/>
            </a:solidFill>
          </a:ln>
        </p:spPr>
      </p:pic>
      <p:pic>
        <p:nvPicPr>
          <p:cNvPr id="6" name="Immagine 5">
            <a:extLst>
              <a:ext uri="{FF2B5EF4-FFF2-40B4-BE49-F238E27FC236}">
                <a16:creationId xmlns:a16="http://schemas.microsoft.com/office/drawing/2014/main" id="{D75A6C7E-0735-0EC1-0981-48BB6D75C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1117874"/>
            <a:ext cx="4589557" cy="438918"/>
          </a:xfrm>
          <a:prstGeom prst="rect">
            <a:avLst/>
          </a:prstGeom>
          <a:ln w="19050">
            <a:solidFill>
              <a:schemeClr val="tx1"/>
            </a:solidFill>
          </a:ln>
        </p:spPr>
      </p:pic>
      <p:pic>
        <p:nvPicPr>
          <p:cNvPr id="8" name="Immagine 7" descr="Immagine che contiene testo&#10;&#10;Descrizione generata automaticamente">
            <a:extLst>
              <a:ext uri="{FF2B5EF4-FFF2-40B4-BE49-F238E27FC236}">
                <a16:creationId xmlns:a16="http://schemas.microsoft.com/office/drawing/2014/main" id="{AB1ECFF0-43DC-51AB-3DE1-A34D696AF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6" y="384817"/>
            <a:ext cx="2843425" cy="667919"/>
          </a:xfrm>
          <a:prstGeom prst="rect">
            <a:avLst/>
          </a:prstGeom>
          <a:ln w="19050">
            <a:solidFill>
              <a:schemeClr val="tx1"/>
            </a:solidFill>
          </a:ln>
        </p:spPr>
      </p:pic>
      <p:cxnSp>
        <p:nvCxnSpPr>
          <p:cNvPr id="5" name="Connettore 2 4">
            <a:extLst>
              <a:ext uri="{FF2B5EF4-FFF2-40B4-BE49-F238E27FC236}">
                <a16:creationId xmlns:a16="http://schemas.microsoft.com/office/drawing/2014/main" id="{0559F0DC-84A0-23B7-17EF-7313B4266DD5}"/>
              </a:ext>
            </a:extLst>
          </p:cNvPr>
          <p:cNvCxnSpPr/>
          <p:nvPr/>
        </p:nvCxnSpPr>
        <p:spPr>
          <a:xfrm flipV="1">
            <a:off x="3563888" y="3140968"/>
            <a:ext cx="504056" cy="208823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4BCD1537-B7B3-026E-4CA7-72B882815CEF}"/>
              </a:ext>
            </a:extLst>
          </p:cNvPr>
          <p:cNvCxnSpPr/>
          <p:nvPr/>
        </p:nvCxnSpPr>
        <p:spPr>
          <a:xfrm>
            <a:off x="3563888" y="2996952"/>
            <a:ext cx="504056" cy="20882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923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9CD5B62-D2FC-2A73-7CF9-550BC6DE3FAD}"/>
              </a:ext>
            </a:extLst>
          </p:cNvPr>
          <p:cNvSpPr txBox="1">
            <a:spLocks noChangeArrowheads="1"/>
          </p:cNvSpPr>
          <p:nvPr/>
        </p:nvSpPr>
        <p:spPr bwMode="auto">
          <a:xfrm>
            <a:off x="5003800" y="400521"/>
            <a:ext cx="4032250" cy="424443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4075"/>
              </a:lnSpc>
            </a:pPr>
            <a:r>
              <a:rPr lang="en-GB" altLang="it-IT">
                <a:solidFill>
                  <a:srgbClr val="000000"/>
                </a:solidFill>
                <a:latin typeface="Comic Sans MS" panose="030F0902030302020204" pitchFamily="66" charset="0"/>
              </a:rPr>
              <a:t>Atherosclerotic plaques tend to form at the </a:t>
            </a:r>
            <a:r>
              <a:rPr lang="en-GB" altLang="it-IT" b="1">
                <a:solidFill>
                  <a:srgbClr val="FF0000"/>
                </a:solidFill>
                <a:latin typeface="Comic Sans MS" panose="030F0902030302020204" pitchFamily="66" charset="0"/>
              </a:rPr>
              <a:t>branching points </a:t>
            </a:r>
            <a:r>
              <a:rPr lang="en-GB" altLang="it-IT">
                <a:solidFill>
                  <a:srgbClr val="000000"/>
                </a:solidFill>
                <a:latin typeface="Comic Sans MS" panose="030F0902030302020204" pitchFamily="66" charset="0"/>
              </a:rPr>
              <a:t>of the arterial vascular system, where blood flow is more turbulent and endothelial damage is more likely to occur.</a:t>
            </a:r>
          </a:p>
        </p:txBody>
      </p:sp>
      <p:sp>
        <p:nvSpPr>
          <p:cNvPr id="3" name="CasellaDiTesto 1">
            <a:extLst>
              <a:ext uri="{FF2B5EF4-FFF2-40B4-BE49-F238E27FC236}">
                <a16:creationId xmlns:a16="http://schemas.microsoft.com/office/drawing/2014/main" id="{45031A0E-5E1F-33DE-D054-8F76864882BC}"/>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5" name="Immagine 4" descr="Immagine che contiene testo&#10;&#10;Descrizione generata automaticamente">
            <a:extLst>
              <a:ext uri="{FF2B5EF4-FFF2-40B4-BE49-F238E27FC236}">
                <a16:creationId xmlns:a16="http://schemas.microsoft.com/office/drawing/2014/main" id="{1E03CB12-7E6B-0210-B95C-334EAD26C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1" y="692696"/>
            <a:ext cx="4709877" cy="2736304"/>
          </a:xfrm>
          <a:prstGeom prst="rect">
            <a:avLst/>
          </a:prstGeom>
          <a:ln w="28575">
            <a:solidFill>
              <a:srgbClr val="FF0000"/>
            </a:solidFill>
          </a:ln>
        </p:spPr>
      </p:pic>
      <p:pic>
        <p:nvPicPr>
          <p:cNvPr id="7" name="Immagine 6">
            <a:extLst>
              <a:ext uri="{FF2B5EF4-FFF2-40B4-BE49-F238E27FC236}">
                <a16:creationId xmlns:a16="http://schemas.microsoft.com/office/drawing/2014/main" id="{F6DCE925-56C6-7288-EEF9-8BA7F5EB0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47" y="836712"/>
            <a:ext cx="1815785" cy="293885"/>
          </a:xfrm>
          <a:prstGeom prst="rect">
            <a:avLst/>
          </a:prstGeom>
          <a:ln w="19050">
            <a:solidFill>
              <a:schemeClr val="tx1"/>
            </a:solidFill>
          </a:ln>
        </p:spPr>
      </p:pic>
      <p:pic>
        <p:nvPicPr>
          <p:cNvPr id="8" name="Immagine 7">
            <a:extLst>
              <a:ext uri="{FF2B5EF4-FFF2-40B4-BE49-F238E27FC236}">
                <a16:creationId xmlns:a16="http://schemas.microsoft.com/office/drawing/2014/main" id="{F00F4F90-A845-F529-C2AB-ABD530830E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4855046"/>
            <a:ext cx="4032250" cy="12382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Immagine 6">
            <a:extLst>
              <a:ext uri="{FF2B5EF4-FFF2-40B4-BE49-F238E27FC236}">
                <a16:creationId xmlns:a16="http://schemas.microsoft.com/office/drawing/2014/main" id="{8E334973-675B-718D-C450-FC07853B321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988" y="3570027"/>
            <a:ext cx="4699670" cy="266728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1" name="Connettore 2 10">
            <a:extLst>
              <a:ext uri="{FF2B5EF4-FFF2-40B4-BE49-F238E27FC236}">
                <a16:creationId xmlns:a16="http://schemas.microsoft.com/office/drawing/2014/main" id="{0383A870-794E-1E60-66E5-4BA69910EA31}"/>
              </a:ext>
            </a:extLst>
          </p:cNvPr>
          <p:cNvCxnSpPr/>
          <p:nvPr/>
        </p:nvCxnSpPr>
        <p:spPr>
          <a:xfrm flipH="1">
            <a:off x="4283968" y="4365104"/>
            <a:ext cx="1152128" cy="7920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13AE7725-77A3-8289-E6B6-D2327D9C63BD}"/>
              </a:ext>
            </a:extLst>
          </p:cNvPr>
          <p:cNvSpPr txBox="1"/>
          <p:nvPr/>
        </p:nvSpPr>
        <p:spPr>
          <a:xfrm>
            <a:off x="695999" y="188640"/>
            <a:ext cx="3948009" cy="338554"/>
          </a:xfrm>
          <a:prstGeom prst="rect">
            <a:avLst/>
          </a:prstGeom>
          <a:solidFill>
            <a:srgbClr val="FFC000"/>
          </a:solidFill>
          <a:ln w="28575">
            <a:solidFill>
              <a:srgbClr val="FF0000"/>
            </a:solidFill>
          </a:ln>
        </p:spPr>
        <p:txBody>
          <a:bodyPr wrap="square" rtlCol="0">
            <a:spAutoFit/>
          </a:bodyPr>
          <a:lstStyle/>
          <a:p>
            <a:pPr algn="ctr"/>
            <a:r>
              <a:rPr lang="it-IT" sz="1600" b="1">
                <a:latin typeface="Comic Sans MS" panose="030F0902030302020204" pitchFamily="66" charset="0"/>
              </a:rPr>
              <a:t>VARIATIONS OF SHEAR STRESS</a:t>
            </a:r>
          </a:p>
        </p:txBody>
      </p:sp>
      <p:sp>
        <p:nvSpPr>
          <p:cNvPr id="14" name="Ovale 13">
            <a:extLst>
              <a:ext uri="{FF2B5EF4-FFF2-40B4-BE49-F238E27FC236}">
                <a16:creationId xmlns:a16="http://schemas.microsoft.com/office/drawing/2014/main" id="{C6706D84-3237-E001-A098-CBE0C927FB99}"/>
              </a:ext>
            </a:extLst>
          </p:cNvPr>
          <p:cNvSpPr/>
          <p:nvPr/>
        </p:nvSpPr>
        <p:spPr>
          <a:xfrm>
            <a:off x="199859" y="115785"/>
            <a:ext cx="522288" cy="458788"/>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800" b="1">
                <a:solidFill>
                  <a:schemeClr val="tx1"/>
                </a:solidFill>
                <a:latin typeface="Comic Sans MS" pitchFamily="66" charset="0"/>
              </a:rPr>
              <a:t>1</a:t>
            </a:r>
          </a:p>
        </p:txBody>
      </p:sp>
    </p:spTree>
    <p:extLst>
      <p:ext uri="{BB962C8B-B14F-4D97-AF65-F5344CB8AC3E}">
        <p14:creationId xmlns:p14="http://schemas.microsoft.com/office/powerpoint/2010/main" val="270265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D181764-0CC4-964A-B094-9E2B939BAB17}"/>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3" name="Immagine 2" descr="Schermata 2017-09-05 alle 11.59.43.png">
            <a:extLst>
              <a:ext uri="{FF2B5EF4-FFF2-40B4-BE49-F238E27FC236}">
                <a16:creationId xmlns:a16="http://schemas.microsoft.com/office/drawing/2014/main" id="{726CDD05-E64C-9143-822A-B5309CD4FA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650" y="520589"/>
            <a:ext cx="4207888" cy="299847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4" name="Immagine 2" descr="Schermata 2017-09-05 alle 11.59.28.png">
            <a:extLst>
              <a:ext uri="{FF2B5EF4-FFF2-40B4-BE49-F238E27FC236}">
                <a16:creationId xmlns:a16="http://schemas.microsoft.com/office/drawing/2014/main" id="{BCA087DC-84AC-BB42-8EBC-2B2DE198E5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1448" y="536613"/>
            <a:ext cx="4382025" cy="298245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CasellaDiTesto 7">
            <a:extLst>
              <a:ext uri="{FF2B5EF4-FFF2-40B4-BE49-F238E27FC236}">
                <a16:creationId xmlns:a16="http://schemas.microsoft.com/office/drawing/2014/main" id="{EC0C6A6A-0591-2B40-A4DC-39CF0584ED06}"/>
              </a:ext>
            </a:extLst>
          </p:cNvPr>
          <p:cNvSpPr txBox="1">
            <a:spLocks noChangeArrowheads="1"/>
          </p:cNvSpPr>
          <p:nvPr/>
        </p:nvSpPr>
        <p:spPr bwMode="auto">
          <a:xfrm>
            <a:off x="97427" y="4136146"/>
            <a:ext cx="3826501" cy="163461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75"/>
              </a:lnSpc>
            </a:pPr>
            <a:r>
              <a:rPr lang="en-GB" altLang="it-IT" sz="1700">
                <a:latin typeface="Comic Sans MS" panose="030F0902030302020204" pitchFamily="66" charset="0"/>
              </a:rPr>
              <a:t>Normal laminar flow activates several mechanosensory pathways that control the physiological functions of endothelial cells</a:t>
            </a:r>
          </a:p>
        </p:txBody>
      </p:sp>
      <p:sp>
        <p:nvSpPr>
          <p:cNvPr id="6" name="CasellaDiTesto 4">
            <a:extLst>
              <a:ext uri="{FF2B5EF4-FFF2-40B4-BE49-F238E27FC236}">
                <a16:creationId xmlns:a16="http://schemas.microsoft.com/office/drawing/2014/main" id="{EB44F80B-2AFD-0949-A279-58EDE706A67E}"/>
              </a:ext>
            </a:extLst>
          </p:cNvPr>
          <p:cNvSpPr txBox="1">
            <a:spLocks noChangeArrowheads="1"/>
          </p:cNvSpPr>
          <p:nvPr/>
        </p:nvSpPr>
        <p:spPr bwMode="auto">
          <a:xfrm>
            <a:off x="4067944" y="4133145"/>
            <a:ext cx="4896669" cy="203215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75"/>
              </a:lnSpc>
            </a:pPr>
            <a:r>
              <a:rPr lang="en-GB" altLang="it-IT" sz="1600">
                <a:latin typeface="Comic Sans MS" panose="030F0902030302020204" pitchFamily="66" charset="0"/>
              </a:rPr>
              <a:t>A variation in shear stress associated with disturbances in normal blood flow leads to</a:t>
            </a:r>
          </a:p>
          <a:p>
            <a:pPr algn="ctr" eaLnBrk="1" hangingPunct="1">
              <a:lnSpc>
                <a:spcPts val="3075"/>
              </a:lnSpc>
            </a:pPr>
            <a:r>
              <a:rPr lang="en-GB" altLang="it-IT" b="1">
                <a:solidFill>
                  <a:srgbClr val="FF0000"/>
                </a:solidFill>
                <a:latin typeface="Comic Sans MS" panose="030F0902030302020204" pitchFamily="66" charset="0"/>
              </a:rPr>
              <a:t>activation of NF-kB</a:t>
            </a:r>
          </a:p>
          <a:p>
            <a:pPr algn="ctr" eaLnBrk="1" hangingPunct="1">
              <a:lnSpc>
                <a:spcPts val="3075"/>
              </a:lnSpc>
            </a:pPr>
            <a:r>
              <a:rPr lang="en-GB" altLang="it-IT" sz="1600">
                <a:latin typeface="Comic Sans MS" panose="030F0902030302020204" pitchFamily="66" charset="0"/>
              </a:rPr>
              <a:t>and the expression of pro-inflammatory proteins that predispose to the adhesion of monocytes</a:t>
            </a:r>
          </a:p>
        </p:txBody>
      </p:sp>
      <p:sp>
        <p:nvSpPr>
          <p:cNvPr id="7" name="Freccia in giù 10">
            <a:extLst>
              <a:ext uri="{FF2B5EF4-FFF2-40B4-BE49-F238E27FC236}">
                <a16:creationId xmlns:a16="http://schemas.microsoft.com/office/drawing/2014/main" id="{EFCD06EC-DEF7-0B43-8352-9B862EA020AE}"/>
              </a:ext>
            </a:extLst>
          </p:cNvPr>
          <p:cNvSpPr/>
          <p:nvPr/>
        </p:nvSpPr>
        <p:spPr>
          <a:xfrm>
            <a:off x="1685827" y="3642476"/>
            <a:ext cx="1235271" cy="406505"/>
          </a:xfrm>
          <a:prstGeom prst="downArrow">
            <a:avLst/>
          </a:prstGeom>
          <a:gradFill flip="none" rotWithShape="1">
            <a:gsLst>
              <a:gs pos="0">
                <a:srgbClr val="3366FF"/>
              </a:gs>
              <a:gs pos="100000">
                <a:srgbClr val="FFFFFF"/>
              </a:gs>
            </a:gsLst>
            <a:path path="circle">
              <a:fillToRect l="100000" t="100000"/>
            </a:path>
            <a:tileRect r="-100000" b="-10000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8" name="Freccia in giù 10">
            <a:extLst>
              <a:ext uri="{FF2B5EF4-FFF2-40B4-BE49-F238E27FC236}">
                <a16:creationId xmlns:a16="http://schemas.microsoft.com/office/drawing/2014/main" id="{F644BEAE-DD37-834C-A0AA-AA01857F23BF}"/>
              </a:ext>
            </a:extLst>
          </p:cNvPr>
          <p:cNvSpPr/>
          <p:nvPr/>
        </p:nvSpPr>
        <p:spPr>
          <a:xfrm>
            <a:off x="6145041" y="3642476"/>
            <a:ext cx="1235271" cy="406505"/>
          </a:xfrm>
          <a:prstGeom prst="downArrow">
            <a:avLst/>
          </a:prstGeom>
          <a:gradFill flip="none" rotWithShape="1">
            <a:gsLst>
              <a:gs pos="0">
                <a:srgbClr val="3366FF"/>
              </a:gs>
              <a:gs pos="100000">
                <a:srgbClr val="FFFFFF"/>
              </a:gs>
            </a:gsLst>
            <a:path path="circle">
              <a:fillToRect l="100000" t="100000"/>
            </a:path>
            <a:tileRect r="-100000" b="-10000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pic>
        <p:nvPicPr>
          <p:cNvPr id="9" name="Immagine 3" descr="Schermata 2017-09-05 alle 12.05.53.png">
            <a:extLst>
              <a:ext uri="{FF2B5EF4-FFF2-40B4-BE49-F238E27FC236}">
                <a16:creationId xmlns:a16="http://schemas.microsoft.com/office/drawing/2014/main" id="{0B80252C-132F-904D-917E-55862DA7B0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650" y="125264"/>
            <a:ext cx="3297237" cy="2794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065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5FEA0358-F557-DEEF-421C-1F26D8EFE85E}"/>
              </a:ext>
            </a:extLst>
          </p:cNvPr>
          <p:cNvSpPr txBox="1"/>
          <p:nvPr/>
        </p:nvSpPr>
        <p:spPr>
          <a:xfrm>
            <a:off x="251520" y="846584"/>
            <a:ext cx="885285" cy="400110"/>
          </a:xfrm>
          <a:prstGeom prst="rect">
            <a:avLst/>
          </a:prstGeom>
          <a:noFill/>
          <a:ln w="28575">
            <a:solidFill>
              <a:srgbClr val="FF0000"/>
            </a:solidFill>
          </a:ln>
        </p:spPr>
        <p:txBody>
          <a:bodyPr wrap="square" rtlCol="0">
            <a:spAutoFit/>
          </a:bodyPr>
          <a:lstStyle/>
          <a:p>
            <a:pPr algn="ctr"/>
            <a:r>
              <a:rPr lang="it-IT" sz="2000">
                <a:latin typeface="Comic Sans MS" panose="030F0902030302020204" pitchFamily="66" charset="0"/>
              </a:rPr>
              <a:t>1953</a:t>
            </a:r>
          </a:p>
        </p:txBody>
      </p:sp>
      <p:sp>
        <p:nvSpPr>
          <p:cNvPr id="4" name="CasellaDiTesto 3">
            <a:extLst>
              <a:ext uri="{FF2B5EF4-FFF2-40B4-BE49-F238E27FC236}">
                <a16:creationId xmlns:a16="http://schemas.microsoft.com/office/drawing/2014/main" id="{B87C0D24-8DAA-AB8C-8130-F0A290E2A279}"/>
              </a:ext>
            </a:extLst>
          </p:cNvPr>
          <p:cNvSpPr txBox="1"/>
          <p:nvPr/>
        </p:nvSpPr>
        <p:spPr>
          <a:xfrm>
            <a:off x="2123728" y="692696"/>
            <a:ext cx="6552728" cy="707886"/>
          </a:xfrm>
          <a:prstGeom prst="rect">
            <a:avLst/>
          </a:prstGeom>
          <a:noFill/>
          <a:ln w="28575">
            <a:solidFill>
              <a:srgbClr val="FF0000"/>
            </a:solidFill>
          </a:ln>
        </p:spPr>
        <p:txBody>
          <a:bodyPr wrap="square" rtlCol="0">
            <a:spAutoFit/>
          </a:bodyPr>
          <a:lstStyle/>
          <a:p>
            <a:pPr algn="ctr"/>
            <a:r>
              <a:rPr lang="en-GB" sz="2000">
                <a:latin typeface="Comic Sans MS" panose="030F0902030302020204" pitchFamily="66" charset="0"/>
              </a:rPr>
              <a:t>American physiologist Ancel Keys begins an international epidemiological study on heart attacks.</a:t>
            </a:r>
            <a:endParaRPr lang="en-GB" sz="2000"/>
          </a:p>
        </p:txBody>
      </p:sp>
      <p:sp>
        <p:nvSpPr>
          <p:cNvPr id="5" name="Freccia destra 4">
            <a:extLst>
              <a:ext uri="{FF2B5EF4-FFF2-40B4-BE49-F238E27FC236}">
                <a16:creationId xmlns:a16="http://schemas.microsoft.com/office/drawing/2014/main" id="{B67DE90C-93CD-8DB1-6226-7EBD63F75716}"/>
              </a:ext>
            </a:extLst>
          </p:cNvPr>
          <p:cNvSpPr/>
          <p:nvPr/>
        </p:nvSpPr>
        <p:spPr>
          <a:xfrm>
            <a:off x="1259632" y="892282"/>
            <a:ext cx="792088" cy="400110"/>
          </a:xfrm>
          <a:prstGeom prst="rightArrow">
            <a:avLst/>
          </a:prstGeom>
          <a:solidFill>
            <a:schemeClr val="accent1">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42F26DB9-DACB-07DF-DE62-AEA4573B8C72}"/>
              </a:ext>
            </a:extLst>
          </p:cNvPr>
          <p:cNvSpPr txBox="1"/>
          <p:nvPr/>
        </p:nvSpPr>
        <p:spPr>
          <a:xfrm>
            <a:off x="2123728" y="1889537"/>
            <a:ext cx="6624736" cy="1938992"/>
          </a:xfrm>
          <a:prstGeom prst="rect">
            <a:avLst/>
          </a:prstGeom>
          <a:noFill/>
          <a:ln w="28575">
            <a:solidFill>
              <a:srgbClr val="FF0000"/>
            </a:solidFill>
          </a:ln>
        </p:spPr>
        <p:txBody>
          <a:bodyPr wrap="square" rtlCol="0">
            <a:spAutoFit/>
          </a:bodyPr>
          <a:lstStyle/>
          <a:p>
            <a:pPr algn="ctr"/>
            <a:r>
              <a:rPr lang="en-GB" sz="2000">
                <a:latin typeface="Comic Sans MS" panose="030F0902030302020204" pitchFamily="66" charset="0"/>
              </a:rPr>
              <a:t>16 cohorts of healthy men from populations of seven different countries are studied. Cohorts are chosen mainly because their diets contain very different amounts of fat. The subjects are followed up for a period of 10 years, recording the occurrence of heart attacks.</a:t>
            </a:r>
            <a:endParaRPr lang="en-GB" sz="2000"/>
          </a:p>
        </p:txBody>
      </p:sp>
      <p:pic>
        <p:nvPicPr>
          <p:cNvPr id="2050" name="Picture 2" descr="Ancel Keys e la Dieta Mediterranea (A cura del prof. Osvaldo Marrocco) –  IIS Ancel Keys">
            <a:extLst>
              <a:ext uri="{FF2B5EF4-FFF2-40B4-BE49-F238E27FC236}">
                <a16:creationId xmlns:a16="http://schemas.microsoft.com/office/drawing/2014/main" id="{E0994535-AB58-8214-B164-97C3E6BCA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96" y="2008532"/>
            <a:ext cx="1780508" cy="178050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7" name="Freccia giù 6">
            <a:extLst>
              <a:ext uri="{FF2B5EF4-FFF2-40B4-BE49-F238E27FC236}">
                <a16:creationId xmlns:a16="http://schemas.microsoft.com/office/drawing/2014/main" id="{44A2318A-FBCE-6973-C889-54F54FA0535C}"/>
              </a:ext>
            </a:extLst>
          </p:cNvPr>
          <p:cNvSpPr/>
          <p:nvPr/>
        </p:nvSpPr>
        <p:spPr>
          <a:xfrm>
            <a:off x="3923928" y="1484784"/>
            <a:ext cx="2016224" cy="288032"/>
          </a:xfrm>
          <a:prstGeom prst="downArrow">
            <a:avLst/>
          </a:prstGeom>
          <a:solidFill>
            <a:schemeClr val="accent1">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75D6AE57-84A0-2A21-2241-402132620017}"/>
              </a:ext>
            </a:extLst>
          </p:cNvPr>
          <p:cNvSpPr txBox="1"/>
          <p:nvPr/>
        </p:nvSpPr>
        <p:spPr>
          <a:xfrm>
            <a:off x="539552" y="186636"/>
            <a:ext cx="2376264" cy="338554"/>
          </a:xfrm>
          <a:prstGeom prst="rect">
            <a:avLst/>
          </a:prstGeom>
          <a:solidFill>
            <a:srgbClr val="FFC000"/>
          </a:solidFill>
          <a:ln w="28575">
            <a:solidFill>
              <a:srgbClr val="FF0000"/>
            </a:solidFill>
          </a:ln>
        </p:spPr>
        <p:txBody>
          <a:bodyPr wrap="square" rtlCol="0">
            <a:spAutoFit/>
          </a:bodyPr>
          <a:lstStyle/>
          <a:p>
            <a:pPr algn="ctr"/>
            <a:r>
              <a:rPr lang="it-IT" sz="1600" b="1">
                <a:latin typeface="Comic Sans MS" panose="030F0902030302020204" pitchFamily="66" charset="0"/>
              </a:rPr>
              <a:t>DYSLIPIDEMIA</a:t>
            </a:r>
          </a:p>
        </p:txBody>
      </p:sp>
      <p:sp>
        <p:nvSpPr>
          <p:cNvPr id="10" name="Ovale 9">
            <a:extLst>
              <a:ext uri="{FF2B5EF4-FFF2-40B4-BE49-F238E27FC236}">
                <a16:creationId xmlns:a16="http://schemas.microsoft.com/office/drawing/2014/main" id="{9BC29A60-62BD-BD89-4BF4-67F61EEFE2B4}"/>
              </a:ext>
            </a:extLst>
          </p:cNvPr>
          <p:cNvSpPr/>
          <p:nvPr/>
        </p:nvSpPr>
        <p:spPr>
          <a:xfrm>
            <a:off x="278408" y="116632"/>
            <a:ext cx="522287" cy="458788"/>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800" b="1">
                <a:solidFill>
                  <a:schemeClr val="tx1"/>
                </a:solidFill>
                <a:latin typeface="Comic Sans MS" pitchFamily="66" charset="0"/>
              </a:rPr>
              <a:t>2</a:t>
            </a:r>
          </a:p>
        </p:txBody>
      </p:sp>
      <p:sp>
        <p:nvSpPr>
          <p:cNvPr id="8" name="CasellaDiTesto 7">
            <a:extLst>
              <a:ext uri="{FF2B5EF4-FFF2-40B4-BE49-F238E27FC236}">
                <a16:creationId xmlns:a16="http://schemas.microsoft.com/office/drawing/2014/main" id="{3CCF81E3-6F2C-C24D-258A-8304040EBD0D}"/>
              </a:ext>
            </a:extLst>
          </p:cNvPr>
          <p:cNvSpPr txBox="1"/>
          <p:nvPr/>
        </p:nvSpPr>
        <p:spPr>
          <a:xfrm>
            <a:off x="251520" y="4643440"/>
            <a:ext cx="3546179" cy="1292662"/>
          </a:xfrm>
          <a:prstGeom prst="rect">
            <a:avLst/>
          </a:prstGeom>
          <a:noFill/>
          <a:ln w="28575">
            <a:solidFill>
              <a:srgbClr val="FF0000"/>
            </a:solidFill>
          </a:ln>
        </p:spPr>
        <p:txBody>
          <a:bodyPr wrap="square" rtlCol="0">
            <a:spAutoFit/>
          </a:bodyPr>
          <a:lstStyle/>
          <a:p>
            <a:pPr algn="ctr"/>
            <a:r>
              <a:rPr lang="en-GB" sz="2400" b="1">
                <a:latin typeface="Comic Sans MS" panose="030F0902030302020204" pitchFamily="66" charset="0"/>
              </a:rPr>
              <a:t>Low fat diet</a:t>
            </a:r>
          </a:p>
          <a:p>
            <a:pPr algn="ctr"/>
            <a:endParaRPr lang="en-GB" b="1">
              <a:latin typeface="Comic Sans MS" panose="030F0902030302020204" pitchFamily="66" charset="0"/>
            </a:endParaRPr>
          </a:p>
          <a:p>
            <a:pPr algn="ctr"/>
            <a:r>
              <a:rPr lang="en-GB">
                <a:latin typeface="Comic Sans MS" panose="030F0902030302020204" pitchFamily="66" charset="0"/>
              </a:rPr>
              <a:t>Japanese fishermen on a diet of vegetables, rice and fish</a:t>
            </a:r>
          </a:p>
        </p:txBody>
      </p:sp>
      <p:sp>
        <p:nvSpPr>
          <p:cNvPr id="12" name="CasellaDiTesto 11">
            <a:extLst>
              <a:ext uri="{FF2B5EF4-FFF2-40B4-BE49-F238E27FC236}">
                <a16:creationId xmlns:a16="http://schemas.microsoft.com/office/drawing/2014/main" id="{FB9B14F3-1331-2BD7-6F3A-0F5F31C6AB59}"/>
              </a:ext>
            </a:extLst>
          </p:cNvPr>
          <p:cNvSpPr txBox="1"/>
          <p:nvPr/>
        </p:nvSpPr>
        <p:spPr>
          <a:xfrm>
            <a:off x="4651390" y="4581128"/>
            <a:ext cx="4290877" cy="1569660"/>
          </a:xfrm>
          <a:prstGeom prst="rect">
            <a:avLst/>
          </a:prstGeom>
          <a:noFill/>
          <a:ln w="28575">
            <a:solidFill>
              <a:srgbClr val="FF0000"/>
            </a:solidFill>
          </a:ln>
        </p:spPr>
        <p:txBody>
          <a:bodyPr wrap="square" rtlCol="0">
            <a:spAutoFit/>
          </a:bodyPr>
          <a:lstStyle/>
          <a:p>
            <a:pPr algn="ctr"/>
            <a:r>
              <a:rPr lang="en-GB" sz="2400" b="1">
                <a:latin typeface="Comic Sans MS" panose="030F0902030302020204" pitchFamily="66" charset="0"/>
              </a:rPr>
              <a:t>High fat diet</a:t>
            </a:r>
          </a:p>
          <a:p>
            <a:pPr algn="ctr"/>
            <a:endParaRPr lang="en-GB" b="1">
              <a:latin typeface="Comic Sans MS" panose="030F0902030302020204" pitchFamily="66" charset="0"/>
            </a:endParaRPr>
          </a:p>
          <a:p>
            <a:pPr algn="ctr"/>
            <a:r>
              <a:rPr lang="en-GB">
                <a:latin typeface="Comic Sans MS" panose="030F0902030302020204" pitchFamily="66" charset="0"/>
              </a:rPr>
              <a:t>Eastern Finnish lumberjacks who routinely spread the cheese with butter</a:t>
            </a:r>
          </a:p>
        </p:txBody>
      </p:sp>
      <p:cxnSp>
        <p:nvCxnSpPr>
          <p:cNvPr id="13" name="Connettore 2 12">
            <a:extLst>
              <a:ext uri="{FF2B5EF4-FFF2-40B4-BE49-F238E27FC236}">
                <a16:creationId xmlns:a16="http://schemas.microsoft.com/office/drawing/2014/main" id="{392D0FB0-0374-523A-ED16-1E2EE2B6415E}"/>
              </a:ext>
            </a:extLst>
          </p:cNvPr>
          <p:cNvCxnSpPr>
            <a:stCxn id="6" idx="2"/>
            <a:endCxn id="8" idx="0"/>
          </p:cNvCxnSpPr>
          <p:nvPr/>
        </p:nvCxnSpPr>
        <p:spPr>
          <a:xfrm flipH="1">
            <a:off x="2024610" y="3828529"/>
            <a:ext cx="3411486" cy="814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6C6BF7B7-DA6B-CA92-EEAB-9DC19EBA3360}"/>
              </a:ext>
            </a:extLst>
          </p:cNvPr>
          <p:cNvCxnSpPr>
            <a:stCxn id="6" idx="2"/>
            <a:endCxn id="12" idx="0"/>
          </p:cNvCxnSpPr>
          <p:nvPr/>
        </p:nvCxnSpPr>
        <p:spPr>
          <a:xfrm>
            <a:off x="5436096" y="3828529"/>
            <a:ext cx="1360733" cy="7525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Freccia destra 16">
            <a:extLst>
              <a:ext uri="{FF2B5EF4-FFF2-40B4-BE49-F238E27FC236}">
                <a16:creationId xmlns:a16="http://schemas.microsoft.com/office/drawing/2014/main" id="{43B3E258-754D-F7C6-92AE-B206C1998F33}"/>
              </a:ext>
            </a:extLst>
          </p:cNvPr>
          <p:cNvSpPr/>
          <p:nvPr/>
        </p:nvSpPr>
        <p:spPr>
          <a:xfrm>
            <a:off x="3928037" y="4952689"/>
            <a:ext cx="654618" cy="708819"/>
          </a:xfrm>
          <a:prstGeom prst="rightArrow">
            <a:avLst/>
          </a:prstGeom>
          <a:solidFill>
            <a:schemeClr val="accent1">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B6085536-E3A8-FADA-C08D-5A8768DB11DF}"/>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extLst>
      <p:ext uri="{BB962C8B-B14F-4D97-AF65-F5344CB8AC3E}">
        <p14:creationId xmlns:p14="http://schemas.microsoft.com/office/powerpoint/2010/main" val="2058089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555C2F9-FD93-D895-DECA-7DFF4DAF735D}"/>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4" name="Immagine 3" descr="Immagine che contiene testo&#10;&#10;Descrizione generata automaticamente">
            <a:extLst>
              <a:ext uri="{FF2B5EF4-FFF2-40B4-BE49-F238E27FC236}">
                <a16:creationId xmlns:a16="http://schemas.microsoft.com/office/drawing/2014/main" id="{B847219B-DA7D-D930-5DE1-1F603E366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96837"/>
            <a:ext cx="8312728" cy="1147653"/>
          </a:xfrm>
          <a:prstGeom prst="rect">
            <a:avLst/>
          </a:prstGeom>
          <a:ln w="28575">
            <a:solidFill>
              <a:srgbClr val="FF0000"/>
            </a:solidFill>
          </a:ln>
        </p:spPr>
      </p:pic>
      <p:sp>
        <p:nvSpPr>
          <p:cNvPr id="6" name="CasellaDiTesto 5">
            <a:extLst>
              <a:ext uri="{FF2B5EF4-FFF2-40B4-BE49-F238E27FC236}">
                <a16:creationId xmlns:a16="http://schemas.microsoft.com/office/drawing/2014/main" id="{AE8041A4-2A5B-20F2-45A1-9A13908C0A39}"/>
              </a:ext>
            </a:extLst>
          </p:cNvPr>
          <p:cNvSpPr txBox="1"/>
          <p:nvPr/>
        </p:nvSpPr>
        <p:spPr>
          <a:xfrm>
            <a:off x="323528" y="1600043"/>
            <a:ext cx="2201897" cy="1231106"/>
          </a:xfrm>
          <a:prstGeom prst="rect">
            <a:avLst/>
          </a:prstGeom>
          <a:noFill/>
          <a:ln w="28575">
            <a:solidFill>
              <a:srgbClr val="FF0000"/>
            </a:solidFill>
          </a:ln>
        </p:spPr>
        <p:txBody>
          <a:bodyPr wrap="square" rtlCol="0">
            <a:spAutoFit/>
          </a:bodyPr>
          <a:lstStyle/>
          <a:p>
            <a:pPr algn="ctr"/>
            <a:r>
              <a:rPr lang="en-GB" sz="1800" b="1">
                <a:latin typeface="Comic Sans MS" panose="030F0902030302020204" pitchFamily="66" charset="0"/>
              </a:rPr>
              <a:t>Low fat diet</a:t>
            </a:r>
          </a:p>
          <a:p>
            <a:pPr algn="ctr"/>
            <a:endParaRPr lang="en-GB" sz="1400" b="1">
              <a:latin typeface="Comic Sans MS" panose="030F0902030302020204" pitchFamily="66" charset="0"/>
            </a:endParaRPr>
          </a:p>
          <a:p>
            <a:pPr algn="ctr"/>
            <a:r>
              <a:rPr lang="en-GB" sz="1400">
                <a:latin typeface="Comic Sans MS" panose="030F0902030302020204" pitchFamily="66" charset="0"/>
              </a:rPr>
              <a:t>Japanese fishermen on a diet of vegetables, rice and fish</a:t>
            </a:r>
          </a:p>
        </p:txBody>
      </p:sp>
      <p:sp>
        <p:nvSpPr>
          <p:cNvPr id="7" name="CasellaDiTesto 6">
            <a:extLst>
              <a:ext uri="{FF2B5EF4-FFF2-40B4-BE49-F238E27FC236}">
                <a16:creationId xmlns:a16="http://schemas.microsoft.com/office/drawing/2014/main" id="{6BA4A0F0-5904-FD0D-C0DC-77D51E2826DA}"/>
              </a:ext>
            </a:extLst>
          </p:cNvPr>
          <p:cNvSpPr txBox="1"/>
          <p:nvPr/>
        </p:nvSpPr>
        <p:spPr>
          <a:xfrm>
            <a:off x="6084168" y="1556792"/>
            <a:ext cx="2808313" cy="1231106"/>
          </a:xfrm>
          <a:prstGeom prst="rect">
            <a:avLst/>
          </a:prstGeom>
          <a:noFill/>
          <a:ln w="28575">
            <a:solidFill>
              <a:srgbClr val="FF0000"/>
            </a:solidFill>
          </a:ln>
        </p:spPr>
        <p:txBody>
          <a:bodyPr wrap="square" rtlCol="0">
            <a:spAutoFit/>
          </a:bodyPr>
          <a:lstStyle/>
          <a:p>
            <a:pPr algn="ctr"/>
            <a:r>
              <a:rPr lang="en-GB" sz="1800" b="1">
                <a:latin typeface="Comic Sans MS" panose="030F0902030302020204" pitchFamily="66" charset="0"/>
              </a:rPr>
              <a:t>High fat diet</a:t>
            </a:r>
          </a:p>
          <a:p>
            <a:pPr algn="ctr"/>
            <a:endParaRPr lang="en-GB" sz="1400" b="1">
              <a:latin typeface="Comic Sans MS" panose="030F0902030302020204" pitchFamily="66" charset="0"/>
            </a:endParaRPr>
          </a:p>
          <a:p>
            <a:pPr algn="ctr"/>
            <a:r>
              <a:rPr lang="en-GB" sz="1400">
                <a:latin typeface="Comic Sans MS" panose="030F0902030302020204" pitchFamily="66" charset="0"/>
              </a:rPr>
              <a:t>Eastern Finnish lumberjacks who routinely spread the cheese with butter</a:t>
            </a:r>
          </a:p>
        </p:txBody>
      </p:sp>
      <p:sp>
        <p:nvSpPr>
          <p:cNvPr id="8" name="Freccia giù 7">
            <a:extLst>
              <a:ext uri="{FF2B5EF4-FFF2-40B4-BE49-F238E27FC236}">
                <a16:creationId xmlns:a16="http://schemas.microsoft.com/office/drawing/2014/main" id="{29A75705-4E58-9166-D5B9-BF74786EFF68}"/>
              </a:ext>
            </a:extLst>
          </p:cNvPr>
          <p:cNvSpPr/>
          <p:nvPr/>
        </p:nvSpPr>
        <p:spPr>
          <a:xfrm>
            <a:off x="395536" y="2996952"/>
            <a:ext cx="2016224" cy="540650"/>
          </a:xfrm>
          <a:prstGeom prst="downArrow">
            <a:avLst/>
          </a:prstGeom>
          <a:solidFill>
            <a:schemeClr val="accent1">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giù 8">
            <a:extLst>
              <a:ext uri="{FF2B5EF4-FFF2-40B4-BE49-F238E27FC236}">
                <a16:creationId xmlns:a16="http://schemas.microsoft.com/office/drawing/2014/main" id="{730871CC-91D0-7102-F84B-97DA05975AFA}"/>
              </a:ext>
            </a:extLst>
          </p:cNvPr>
          <p:cNvSpPr/>
          <p:nvPr/>
        </p:nvSpPr>
        <p:spPr>
          <a:xfrm>
            <a:off x="6660232" y="2950018"/>
            <a:ext cx="2016224" cy="540650"/>
          </a:xfrm>
          <a:prstGeom prst="downArrow">
            <a:avLst/>
          </a:prstGeom>
          <a:solidFill>
            <a:schemeClr val="accent1">
              <a:lumMod val="9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DDA280FD-4DDF-53B7-9FC2-5CD8B802B252}"/>
              </a:ext>
            </a:extLst>
          </p:cNvPr>
          <p:cNvSpPr txBox="1"/>
          <p:nvPr/>
        </p:nvSpPr>
        <p:spPr>
          <a:xfrm>
            <a:off x="179512" y="3645024"/>
            <a:ext cx="2610196" cy="646331"/>
          </a:xfrm>
          <a:prstGeom prst="rect">
            <a:avLst/>
          </a:prstGeom>
          <a:solidFill>
            <a:schemeClr val="bg2">
              <a:lumMod val="40000"/>
              <a:lumOff val="60000"/>
            </a:schemeClr>
          </a:solidFill>
          <a:ln w="28575">
            <a:solidFill>
              <a:srgbClr val="FF0000"/>
            </a:solidFill>
          </a:ln>
        </p:spPr>
        <p:txBody>
          <a:bodyPr wrap="square" rtlCol="0">
            <a:spAutoFit/>
          </a:bodyPr>
          <a:lstStyle/>
          <a:p>
            <a:pPr algn="ctr"/>
            <a:r>
              <a:rPr lang="it-IT" err="1">
                <a:latin typeface="Comic Sans MS" panose="030F0902030302020204" pitchFamily="66" charset="0"/>
              </a:rPr>
              <a:t>Cholesterolemia</a:t>
            </a:r>
            <a:endParaRPr lang="it-IT">
              <a:latin typeface="Comic Sans MS" panose="030F0902030302020204" pitchFamily="66" charset="0"/>
            </a:endParaRPr>
          </a:p>
          <a:p>
            <a:pPr algn="ctr"/>
            <a:r>
              <a:rPr lang="it-IT" b="1">
                <a:latin typeface="Comic Sans MS" panose="030F0902030302020204" pitchFamily="66" charset="0"/>
              </a:rPr>
              <a:t>165 mg/dL</a:t>
            </a:r>
          </a:p>
        </p:txBody>
      </p:sp>
      <p:sp>
        <p:nvSpPr>
          <p:cNvPr id="11" name="CasellaDiTesto 10">
            <a:extLst>
              <a:ext uri="{FF2B5EF4-FFF2-40B4-BE49-F238E27FC236}">
                <a16:creationId xmlns:a16="http://schemas.microsoft.com/office/drawing/2014/main" id="{3DE0431E-CE67-FA78-47DF-A8B2537039D3}"/>
              </a:ext>
            </a:extLst>
          </p:cNvPr>
          <p:cNvSpPr txBox="1"/>
          <p:nvPr/>
        </p:nvSpPr>
        <p:spPr>
          <a:xfrm>
            <a:off x="6282284" y="3645024"/>
            <a:ext cx="2610196" cy="646331"/>
          </a:xfrm>
          <a:prstGeom prst="rect">
            <a:avLst/>
          </a:prstGeom>
          <a:solidFill>
            <a:schemeClr val="bg2">
              <a:lumMod val="40000"/>
              <a:lumOff val="60000"/>
            </a:schemeClr>
          </a:solidFill>
          <a:ln w="28575">
            <a:solidFill>
              <a:srgbClr val="FF0000"/>
            </a:solidFill>
          </a:ln>
        </p:spPr>
        <p:txBody>
          <a:bodyPr wrap="square" rtlCol="0">
            <a:spAutoFit/>
          </a:bodyPr>
          <a:lstStyle/>
          <a:p>
            <a:pPr algn="ctr"/>
            <a:r>
              <a:rPr lang="it-IT" err="1">
                <a:latin typeface="Comic Sans MS" panose="030F0902030302020204" pitchFamily="66" charset="0"/>
              </a:rPr>
              <a:t>Cholesterolemia</a:t>
            </a:r>
            <a:endParaRPr lang="it-IT">
              <a:latin typeface="Comic Sans MS" panose="030F0902030302020204" pitchFamily="66" charset="0"/>
            </a:endParaRPr>
          </a:p>
          <a:p>
            <a:pPr algn="ctr"/>
            <a:r>
              <a:rPr lang="it-IT" b="1">
                <a:latin typeface="Comic Sans MS" panose="030F0902030302020204" pitchFamily="66" charset="0"/>
              </a:rPr>
              <a:t>270 mg/dL</a:t>
            </a:r>
          </a:p>
        </p:txBody>
      </p:sp>
      <p:sp>
        <p:nvSpPr>
          <p:cNvPr id="10" name="CasellaDiTesto 9">
            <a:extLst>
              <a:ext uri="{FF2B5EF4-FFF2-40B4-BE49-F238E27FC236}">
                <a16:creationId xmlns:a16="http://schemas.microsoft.com/office/drawing/2014/main" id="{53841951-D602-7535-487C-E54371106453}"/>
              </a:ext>
            </a:extLst>
          </p:cNvPr>
          <p:cNvSpPr txBox="1"/>
          <p:nvPr/>
        </p:nvSpPr>
        <p:spPr>
          <a:xfrm>
            <a:off x="529327" y="5191471"/>
            <a:ext cx="7859097" cy="830997"/>
          </a:xfrm>
          <a:prstGeom prst="rect">
            <a:avLst/>
          </a:prstGeom>
          <a:solidFill>
            <a:srgbClr val="FFC000"/>
          </a:solidFill>
          <a:ln w="28575">
            <a:solidFill>
              <a:srgbClr val="FF0000"/>
            </a:solidFill>
          </a:ln>
        </p:spPr>
        <p:txBody>
          <a:bodyPr wrap="square" rtlCol="0">
            <a:spAutoFit/>
          </a:bodyPr>
          <a:lstStyle/>
          <a:p>
            <a:pPr algn="ctr"/>
            <a:r>
              <a:rPr lang="it-IT" sz="2400">
                <a:latin typeface="Comic Sans MS" panose="030F0902030302020204" pitchFamily="66" charset="0"/>
              </a:rPr>
              <a:t>13 times </a:t>
            </a:r>
            <a:r>
              <a:rPr lang="it-IT" sz="2400" err="1">
                <a:latin typeface="Comic Sans MS" panose="030F0902030302020204" pitchFamily="66" charset="0"/>
              </a:rPr>
              <a:t>higher</a:t>
            </a:r>
            <a:r>
              <a:rPr lang="it-IT" sz="2400">
                <a:latin typeface="Comic Sans MS" panose="030F0902030302020204" pitchFamily="66" charset="0"/>
              </a:rPr>
              <a:t> </a:t>
            </a:r>
            <a:r>
              <a:rPr lang="it-IT" sz="2400" err="1">
                <a:latin typeface="Comic Sans MS" panose="030F0902030302020204" pitchFamily="66" charset="0"/>
              </a:rPr>
              <a:t>incidence</a:t>
            </a:r>
            <a:r>
              <a:rPr lang="it-IT" sz="2400">
                <a:latin typeface="Comic Sans MS" panose="030F0902030302020204" pitchFamily="66" charset="0"/>
              </a:rPr>
              <a:t> of </a:t>
            </a:r>
            <a:r>
              <a:rPr lang="it-IT" sz="2400" err="1">
                <a:latin typeface="Comic Sans MS" panose="030F0902030302020204" pitchFamily="66" charset="0"/>
              </a:rPr>
              <a:t>heart</a:t>
            </a:r>
            <a:r>
              <a:rPr lang="it-IT" sz="2400">
                <a:latin typeface="Comic Sans MS" panose="030F0902030302020204" pitchFamily="66" charset="0"/>
              </a:rPr>
              <a:t> </a:t>
            </a:r>
            <a:r>
              <a:rPr lang="it-IT" sz="2400" err="1">
                <a:latin typeface="Comic Sans MS" panose="030F0902030302020204" pitchFamily="66" charset="0"/>
              </a:rPr>
              <a:t>attacks</a:t>
            </a:r>
            <a:r>
              <a:rPr lang="it-IT" sz="2400">
                <a:latin typeface="Comic Sans MS" panose="030F0902030302020204" pitchFamily="66" charset="0"/>
              </a:rPr>
              <a:t> in the </a:t>
            </a:r>
            <a:r>
              <a:rPr lang="it-IT" sz="2400" err="1">
                <a:latin typeface="Comic Sans MS" panose="030F0902030302020204" pitchFamily="66" charset="0"/>
              </a:rPr>
              <a:t>Finnish</a:t>
            </a:r>
            <a:r>
              <a:rPr lang="it-IT" sz="2400">
                <a:latin typeface="Comic Sans MS" panose="030F0902030302020204" pitchFamily="66" charset="0"/>
              </a:rPr>
              <a:t> group </a:t>
            </a:r>
            <a:r>
              <a:rPr lang="it-IT" sz="2400" err="1">
                <a:latin typeface="Comic Sans MS" panose="030F0902030302020204" pitchFamily="66" charset="0"/>
              </a:rPr>
              <a:t>than</a:t>
            </a:r>
            <a:r>
              <a:rPr lang="it-IT" sz="2400">
                <a:latin typeface="Comic Sans MS" panose="030F0902030302020204" pitchFamily="66" charset="0"/>
              </a:rPr>
              <a:t> in the </a:t>
            </a:r>
            <a:r>
              <a:rPr lang="it-IT" sz="2400" err="1">
                <a:latin typeface="Comic Sans MS" panose="030F0902030302020204" pitchFamily="66" charset="0"/>
              </a:rPr>
              <a:t>Japanese</a:t>
            </a:r>
            <a:r>
              <a:rPr lang="it-IT" sz="2400">
                <a:latin typeface="Comic Sans MS" panose="030F0902030302020204" pitchFamily="66" charset="0"/>
              </a:rPr>
              <a:t> group</a:t>
            </a:r>
          </a:p>
        </p:txBody>
      </p:sp>
      <p:cxnSp>
        <p:nvCxnSpPr>
          <p:cNvPr id="13" name="Connettore 2 12">
            <a:extLst>
              <a:ext uri="{FF2B5EF4-FFF2-40B4-BE49-F238E27FC236}">
                <a16:creationId xmlns:a16="http://schemas.microsoft.com/office/drawing/2014/main" id="{2142004A-44D3-1BF9-43CC-3E0D9D781A14}"/>
              </a:ext>
            </a:extLst>
          </p:cNvPr>
          <p:cNvCxnSpPr>
            <a:stCxn id="5" idx="2"/>
            <a:endCxn id="10" idx="0"/>
          </p:cNvCxnSpPr>
          <p:nvPr/>
        </p:nvCxnSpPr>
        <p:spPr>
          <a:xfrm>
            <a:off x="1484610" y="4291355"/>
            <a:ext cx="2974266" cy="9001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5A9AB67-9820-2DF5-9178-49A839D9C010}"/>
              </a:ext>
            </a:extLst>
          </p:cNvPr>
          <p:cNvCxnSpPr>
            <a:stCxn id="11" idx="2"/>
            <a:endCxn id="10" idx="0"/>
          </p:cNvCxnSpPr>
          <p:nvPr/>
        </p:nvCxnSpPr>
        <p:spPr>
          <a:xfrm flipH="1">
            <a:off x="4458876" y="4291355"/>
            <a:ext cx="3128506" cy="9001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Immagine 11" descr="Immagine che contiene testo, screenshot, bigliettodavisita&#10;&#10;Descrizione generata automaticamente">
            <a:extLst>
              <a:ext uri="{FF2B5EF4-FFF2-40B4-BE49-F238E27FC236}">
                <a16:creationId xmlns:a16="http://schemas.microsoft.com/office/drawing/2014/main" id="{3075E510-E41B-1432-8C61-8B506AD47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806" y="1407936"/>
            <a:ext cx="2252314" cy="3317208"/>
          </a:xfrm>
          <a:prstGeom prst="rect">
            <a:avLst/>
          </a:prstGeom>
          <a:ln w="19050">
            <a:solidFill>
              <a:schemeClr val="tx1"/>
            </a:solidFill>
          </a:ln>
        </p:spPr>
      </p:pic>
    </p:spTree>
    <p:extLst>
      <p:ext uri="{BB962C8B-B14F-4D97-AF65-F5344CB8AC3E}">
        <p14:creationId xmlns:p14="http://schemas.microsoft.com/office/powerpoint/2010/main" val="3329992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4">
            <a:extLst>
              <a:ext uri="{FF2B5EF4-FFF2-40B4-BE49-F238E27FC236}">
                <a16:creationId xmlns:a16="http://schemas.microsoft.com/office/drawing/2014/main" id="{B3B5055C-F123-3CFD-B2B6-451EF592D74B}"/>
              </a:ext>
            </a:extLst>
          </p:cNvPr>
          <p:cNvSpPr txBox="1">
            <a:spLocks noChangeArrowheads="1"/>
          </p:cNvSpPr>
          <p:nvPr/>
        </p:nvSpPr>
        <p:spPr bwMode="auto">
          <a:xfrm>
            <a:off x="251520" y="5013176"/>
            <a:ext cx="8524234" cy="120821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GB" altLang="it-IT" sz="1800">
                <a:latin typeface="Comic Sans MS" panose="030F0902030302020204" pitchFamily="66" charset="0"/>
              </a:rPr>
              <a:t>Numerous experimental evidences show that, if there is no overload of atherogenic plasma lipoproteins, there is no further development of the disease even in the presence of the mechanical factor (shear stress)</a:t>
            </a:r>
          </a:p>
        </p:txBody>
      </p:sp>
      <p:pic>
        <p:nvPicPr>
          <p:cNvPr id="4" name="Immagine 14">
            <a:extLst>
              <a:ext uri="{FF2B5EF4-FFF2-40B4-BE49-F238E27FC236}">
                <a16:creationId xmlns:a16="http://schemas.microsoft.com/office/drawing/2014/main" id="{5EB27B82-BE32-07F8-5B6D-CE58E42306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69888" y="156317"/>
            <a:ext cx="2594724" cy="259472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 name="CasellaDiTesto 1">
            <a:extLst>
              <a:ext uri="{FF2B5EF4-FFF2-40B4-BE49-F238E27FC236}">
                <a16:creationId xmlns:a16="http://schemas.microsoft.com/office/drawing/2014/main" id="{BD6B08DD-9AF7-15DA-6A38-A789F71AA1C6}"/>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7" name="Immagine 6">
            <a:extLst>
              <a:ext uri="{FF2B5EF4-FFF2-40B4-BE49-F238E27FC236}">
                <a16:creationId xmlns:a16="http://schemas.microsoft.com/office/drawing/2014/main" id="{EBD57E04-ACE0-B6AD-383F-619624F43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88" y="156317"/>
            <a:ext cx="6018246" cy="2956099"/>
          </a:xfrm>
          <a:prstGeom prst="rect">
            <a:avLst/>
          </a:prstGeom>
          <a:ln w="28575">
            <a:solidFill>
              <a:srgbClr val="FF0000"/>
            </a:solidFill>
          </a:ln>
        </p:spPr>
      </p:pic>
      <p:pic>
        <p:nvPicPr>
          <p:cNvPr id="8" name="Immagine 6" descr="Schermata 2016-05-26 alle 10.51.25.png">
            <a:extLst>
              <a:ext uri="{FF2B5EF4-FFF2-40B4-BE49-F238E27FC236}">
                <a16:creationId xmlns:a16="http://schemas.microsoft.com/office/drawing/2014/main" id="{9B77A674-E0A2-B643-7120-2ED72E37EF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06690" y="2895998"/>
            <a:ext cx="4685790" cy="192413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Rettangolo 8">
            <a:extLst>
              <a:ext uri="{FF2B5EF4-FFF2-40B4-BE49-F238E27FC236}">
                <a16:creationId xmlns:a16="http://schemas.microsoft.com/office/drawing/2014/main" id="{BA09E2CA-B664-AE5D-37FC-97190E74052A}"/>
              </a:ext>
            </a:extLst>
          </p:cNvPr>
          <p:cNvSpPr>
            <a:spLocks noChangeArrowheads="1"/>
          </p:cNvSpPr>
          <p:nvPr/>
        </p:nvSpPr>
        <p:spPr bwMode="auto">
          <a:xfrm>
            <a:off x="7469708" y="4221088"/>
            <a:ext cx="774700" cy="182562"/>
          </a:xfrm>
          <a:prstGeom prst="rect">
            <a:avLst/>
          </a:prstGeom>
          <a:noFill/>
          <a:ln w="28575">
            <a:solidFill>
              <a:srgbClr val="FF000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it-IT">
              <a:solidFill>
                <a:schemeClr val="lt1"/>
              </a:solidFill>
              <a:latin typeface="+mn-lt"/>
              <a:ea typeface="+mn-ea"/>
            </a:endParaRPr>
          </a:p>
        </p:txBody>
      </p:sp>
      <p:pic>
        <p:nvPicPr>
          <p:cNvPr id="11" name="Immagine 10">
            <a:extLst>
              <a:ext uri="{FF2B5EF4-FFF2-40B4-BE49-F238E27FC236}">
                <a16:creationId xmlns:a16="http://schemas.microsoft.com/office/drawing/2014/main" id="{B4D8BB6A-CC79-43AE-CFF3-FF282C37E2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759" y="2472138"/>
            <a:ext cx="1664825" cy="296232"/>
          </a:xfrm>
          <a:prstGeom prst="rect">
            <a:avLst/>
          </a:prstGeom>
          <a:ln w="19050">
            <a:solidFill>
              <a:schemeClr val="tx1"/>
            </a:solidFill>
          </a:ln>
        </p:spPr>
      </p:pic>
      <p:sp>
        <p:nvSpPr>
          <p:cNvPr id="15" name="CasellaDiTesto 14">
            <a:extLst>
              <a:ext uri="{FF2B5EF4-FFF2-40B4-BE49-F238E27FC236}">
                <a16:creationId xmlns:a16="http://schemas.microsoft.com/office/drawing/2014/main" id="{C28B331E-954E-345C-97F5-92AA515ADC6E}"/>
              </a:ext>
            </a:extLst>
          </p:cNvPr>
          <p:cNvSpPr txBox="1"/>
          <p:nvPr/>
        </p:nvSpPr>
        <p:spPr>
          <a:xfrm>
            <a:off x="179388" y="3508977"/>
            <a:ext cx="3816548" cy="1144159"/>
          </a:xfrm>
          <a:prstGeom prst="rect">
            <a:avLst/>
          </a:prstGeom>
          <a:noFill/>
          <a:ln w="28575">
            <a:solidFill>
              <a:srgbClr val="FF0000"/>
            </a:solidFill>
          </a:ln>
        </p:spPr>
        <p:txBody>
          <a:bodyPr wrap="square" rtlCol="0">
            <a:spAutoFit/>
          </a:bodyPr>
          <a:lstStyle/>
          <a:p>
            <a:pPr algn="ctr">
              <a:lnSpc>
                <a:spcPts val="2800"/>
              </a:lnSpc>
            </a:pPr>
            <a:r>
              <a:rPr lang="en-GB" sz="2000">
                <a:latin typeface="Comic Sans MS" panose="030F0902030302020204" pitchFamily="66" charset="0"/>
              </a:rPr>
              <a:t>In the blood, cholesterol is mainly transported by </a:t>
            </a:r>
            <a:r>
              <a:rPr lang="en-GB" sz="2000" b="1">
                <a:latin typeface="Comic Sans MS" panose="030F0902030302020204" pitchFamily="66" charset="0"/>
              </a:rPr>
              <a:t>low-density lipoproteins (LDL)</a:t>
            </a:r>
          </a:p>
        </p:txBody>
      </p:sp>
    </p:spTree>
    <p:extLst>
      <p:ext uri="{BB962C8B-B14F-4D97-AF65-F5344CB8AC3E}">
        <p14:creationId xmlns:p14="http://schemas.microsoft.com/office/powerpoint/2010/main" val="4073622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DCDDC9C-3020-06BB-FE8D-BC483540C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739" y="126387"/>
            <a:ext cx="5709473" cy="5976664"/>
          </a:xfrm>
          <a:prstGeom prst="rect">
            <a:avLst/>
          </a:prstGeom>
          <a:ln w="28575">
            <a:solidFill>
              <a:srgbClr val="FF0000"/>
            </a:solidFill>
          </a:ln>
        </p:spPr>
      </p:pic>
      <p:sp>
        <p:nvSpPr>
          <p:cNvPr id="5" name="CasellaDiTesto 4">
            <a:extLst>
              <a:ext uri="{FF2B5EF4-FFF2-40B4-BE49-F238E27FC236}">
                <a16:creationId xmlns:a16="http://schemas.microsoft.com/office/drawing/2014/main" id="{B2ECF5A1-0C64-E160-8BF0-5AC9332F6644}"/>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6" name="Immagine 5">
            <a:extLst>
              <a:ext uri="{FF2B5EF4-FFF2-40B4-BE49-F238E27FC236}">
                <a16:creationId xmlns:a16="http://schemas.microsoft.com/office/drawing/2014/main" id="{C35143E1-1418-8EFA-13C5-C9878C356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426" y="5949280"/>
            <a:ext cx="2066054" cy="307542"/>
          </a:xfrm>
          <a:prstGeom prst="rect">
            <a:avLst/>
          </a:prstGeom>
          <a:ln w="19050">
            <a:solidFill>
              <a:schemeClr val="tx1"/>
            </a:solidFill>
          </a:ln>
        </p:spPr>
      </p:pic>
      <p:sp>
        <p:nvSpPr>
          <p:cNvPr id="7" name="CasellaDiTesto 6">
            <a:extLst>
              <a:ext uri="{FF2B5EF4-FFF2-40B4-BE49-F238E27FC236}">
                <a16:creationId xmlns:a16="http://schemas.microsoft.com/office/drawing/2014/main" id="{5B2D1CBA-4CCE-3832-CE41-B9236671FF9D}"/>
              </a:ext>
            </a:extLst>
          </p:cNvPr>
          <p:cNvSpPr txBox="1"/>
          <p:nvPr/>
        </p:nvSpPr>
        <p:spPr>
          <a:xfrm>
            <a:off x="4067943" y="227587"/>
            <a:ext cx="4392612" cy="307777"/>
          </a:xfrm>
          <a:prstGeom prst="rect">
            <a:avLst/>
          </a:prstGeom>
          <a:solidFill>
            <a:srgbClr val="FFC000"/>
          </a:solidFill>
          <a:ln w="28575">
            <a:solidFill>
              <a:srgbClr val="FF0000"/>
            </a:solidFill>
          </a:ln>
        </p:spPr>
        <p:txBody>
          <a:bodyPr wrap="square" rtlCol="0">
            <a:spAutoFit/>
          </a:bodyPr>
          <a:lstStyle/>
          <a:p>
            <a:pPr algn="ctr"/>
            <a:r>
              <a:rPr lang="it-IT" sz="1400" b="1">
                <a:latin typeface="Comic Sans MS" panose="030F0902030302020204" pitchFamily="66" charset="0"/>
              </a:rPr>
              <a:t>NORMAL BLOOD FLOW AND ENDOTHELIUM</a:t>
            </a:r>
          </a:p>
        </p:txBody>
      </p:sp>
      <p:sp>
        <p:nvSpPr>
          <p:cNvPr id="8" name="CasellaDiTesto 7">
            <a:extLst>
              <a:ext uri="{FF2B5EF4-FFF2-40B4-BE49-F238E27FC236}">
                <a16:creationId xmlns:a16="http://schemas.microsoft.com/office/drawing/2014/main" id="{B73FC3DC-FBA7-E867-2A9E-C70CCA17F928}"/>
              </a:ext>
            </a:extLst>
          </p:cNvPr>
          <p:cNvSpPr txBox="1"/>
          <p:nvPr/>
        </p:nvSpPr>
        <p:spPr>
          <a:xfrm>
            <a:off x="244183" y="5949280"/>
            <a:ext cx="4831873" cy="307777"/>
          </a:xfrm>
          <a:prstGeom prst="rect">
            <a:avLst/>
          </a:prstGeom>
          <a:solidFill>
            <a:srgbClr val="FFC000"/>
          </a:solidFill>
          <a:ln w="28575">
            <a:solidFill>
              <a:srgbClr val="FF0000"/>
            </a:solidFill>
          </a:ln>
        </p:spPr>
        <p:txBody>
          <a:bodyPr wrap="square" rtlCol="0">
            <a:spAutoFit/>
          </a:bodyPr>
          <a:lstStyle/>
          <a:p>
            <a:pPr algn="ctr"/>
            <a:r>
              <a:rPr lang="it-IT" sz="1400" b="1">
                <a:latin typeface="Comic Sans MS" panose="030F0902030302020204" pitchFamily="66" charset="0"/>
              </a:rPr>
              <a:t>BLOOD FLOW AND ENDOTHELIUM ALTERED</a:t>
            </a:r>
          </a:p>
        </p:txBody>
      </p:sp>
      <p:sp>
        <p:nvSpPr>
          <p:cNvPr id="17" name="Rettangolo 16">
            <a:extLst>
              <a:ext uri="{FF2B5EF4-FFF2-40B4-BE49-F238E27FC236}">
                <a16:creationId xmlns:a16="http://schemas.microsoft.com/office/drawing/2014/main" id="{79DC114D-DDA4-3590-C702-B4937FEA16D9}"/>
              </a:ext>
            </a:extLst>
          </p:cNvPr>
          <p:cNvSpPr/>
          <p:nvPr/>
        </p:nvSpPr>
        <p:spPr>
          <a:xfrm>
            <a:off x="4067944" y="2924944"/>
            <a:ext cx="1152128" cy="2376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661EEE37-4AB7-2548-F089-3D2A34AB2BC1}"/>
              </a:ext>
            </a:extLst>
          </p:cNvPr>
          <p:cNvSpPr/>
          <p:nvPr/>
        </p:nvSpPr>
        <p:spPr>
          <a:xfrm>
            <a:off x="3852122" y="2550310"/>
            <a:ext cx="431643" cy="379164"/>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1</a:t>
            </a:r>
          </a:p>
        </p:txBody>
      </p:sp>
      <p:sp>
        <p:nvSpPr>
          <p:cNvPr id="19" name="CasellaDiTesto 18">
            <a:extLst>
              <a:ext uri="{FF2B5EF4-FFF2-40B4-BE49-F238E27FC236}">
                <a16:creationId xmlns:a16="http://schemas.microsoft.com/office/drawing/2014/main" id="{42ADE102-0A05-8CDF-C729-16D0D20E2203}"/>
              </a:ext>
            </a:extLst>
          </p:cNvPr>
          <p:cNvSpPr txBox="1"/>
          <p:nvPr/>
        </p:nvSpPr>
        <p:spPr>
          <a:xfrm>
            <a:off x="5130847" y="2273311"/>
            <a:ext cx="1313259" cy="276999"/>
          </a:xfrm>
          <a:prstGeom prst="rect">
            <a:avLst/>
          </a:prstGeom>
          <a:solidFill>
            <a:schemeClr val="accent3">
              <a:lumMod val="85000"/>
            </a:schemeClr>
          </a:solidFill>
          <a:ln w="57150">
            <a:solidFill>
              <a:srgbClr val="FF0000"/>
            </a:solidFill>
          </a:ln>
        </p:spPr>
        <p:txBody>
          <a:bodyPr wrap="square" rtlCol="0">
            <a:spAutoFit/>
          </a:bodyPr>
          <a:lstStyle/>
          <a:p>
            <a:pPr algn="ctr"/>
            <a:r>
              <a:rPr lang="it-IT" sz="1200" b="1"/>
              <a:t>Hyperlipidemia</a:t>
            </a:r>
          </a:p>
        </p:txBody>
      </p:sp>
      <p:sp>
        <p:nvSpPr>
          <p:cNvPr id="20" name="Ovale 19">
            <a:extLst>
              <a:ext uri="{FF2B5EF4-FFF2-40B4-BE49-F238E27FC236}">
                <a16:creationId xmlns:a16="http://schemas.microsoft.com/office/drawing/2014/main" id="{0D5B34B9-2B28-C974-8ECE-73495DEC89C9}"/>
              </a:ext>
            </a:extLst>
          </p:cNvPr>
          <p:cNvSpPr/>
          <p:nvPr/>
        </p:nvSpPr>
        <p:spPr>
          <a:xfrm>
            <a:off x="4704972" y="2150279"/>
            <a:ext cx="431643" cy="379164"/>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it-IT"/>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it-IT" sz="2400" b="1">
                <a:solidFill>
                  <a:schemeClr val="tx1"/>
                </a:solidFill>
                <a:latin typeface="Comic Sans MS" pitchFamily="66" charset="0"/>
              </a:rPr>
              <a:t>2</a:t>
            </a:r>
          </a:p>
        </p:txBody>
      </p:sp>
      <p:cxnSp>
        <p:nvCxnSpPr>
          <p:cNvPr id="22" name="Connettore 2 21">
            <a:extLst>
              <a:ext uri="{FF2B5EF4-FFF2-40B4-BE49-F238E27FC236}">
                <a16:creationId xmlns:a16="http://schemas.microsoft.com/office/drawing/2014/main" id="{100CF53F-D878-5AB9-76B3-7DE43B9D077A}"/>
              </a:ext>
            </a:extLst>
          </p:cNvPr>
          <p:cNvCxnSpPr>
            <a:cxnSpLocks/>
            <a:stCxn id="18" idx="7"/>
            <a:endCxn id="20" idx="2"/>
          </p:cNvCxnSpPr>
          <p:nvPr/>
        </p:nvCxnSpPr>
        <p:spPr>
          <a:xfrm flipV="1">
            <a:off x="4220552" y="2339861"/>
            <a:ext cx="484420" cy="26597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ttangolo 24">
            <a:extLst>
              <a:ext uri="{FF2B5EF4-FFF2-40B4-BE49-F238E27FC236}">
                <a16:creationId xmlns:a16="http://schemas.microsoft.com/office/drawing/2014/main" id="{550D832C-55BE-1E5E-6CE9-59DB0FE05612}"/>
              </a:ext>
            </a:extLst>
          </p:cNvPr>
          <p:cNvSpPr/>
          <p:nvPr/>
        </p:nvSpPr>
        <p:spPr>
          <a:xfrm>
            <a:off x="3658919" y="4365104"/>
            <a:ext cx="1273121" cy="2774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05497CC7-B9CB-5B8A-22A4-D5EAC64B6A7B}"/>
              </a:ext>
            </a:extLst>
          </p:cNvPr>
          <p:cNvSpPr/>
          <p:nvPr/>
        </p:nvSpPr>
        <p:spPr>
          <a:xfrm>
            <a:off x="5311472" y="2708920"/>
            <a:ext cx="1420768" cy="2769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0" name="Connettore 2 29">
            <a:extLst>
              <a:ext uri="{FF2B5EF4-FFF2-40B4-BE49-F238E27FC236}">
                <a16:creationId xmlns:a16="http://schemas.microsoft.com/office/drawing/2014/main" id="{8FA070C7-51B6-2AAF-BA8E-4A06E81ACC1B}"/>
              </a:ext>
            </a:extLst>
          </p:cNvPr>
          <p:cNvCxnSpPr>
            <a:cxnSpLocks/>
            <a:endCxn id="25" idx="0"/>
          </p:cNvCxnSpPr>
          <p:nvPr/>
        </p:nvCxnSpPr>
        <p:spPr>
          <a:xfrm flipH="1">
            <a:off x="4295480" y="3186336"/>
            <a:ext cx="400545" cy="11787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89AA7478-3A18-814F-0D98-B2128FE06E1A}"/>
              </a:ext>
            </a:extLst>
          </p:cNvPr>
          <p:cNvCxnSpPr>
            <a:stCxn id="19" idx="2"/>
            <a:endCxn id="26" idx="0"/>
          </p:cNvCxnSpPr>
          <p:nvPr/>
        </p:nvCxnSpPr>
        <p:spPr>
          <a:xfrm>
            <a:off x="5787477" y="2550310"/>
            <a:ext cx="234379" cy="1586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B1A324F3-EB8F-0E1E-C701-636B4D02E1B7}"/>
              </a:ext>
            </a:extLst>
          </p:cNvPr>
          <p:cNvCxnSpPr>
            <a:cxnSpLocks/>
            <a:stCxn id="26" idx="2"/>
          </p:cNvCxnSpPr>
          <p:nvPr/>
        </p:nvCxnSpPr>
        <p:spPr>
          <a:xfrm>
            <a:off x="6021856" y="2985919"/>
            <a:ext cx="1328563" cy="701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CasellaDiTesto 38">
            <a:extLst>
              <a:ext uri="{FF2B5EF4-FFF2-40B4-BE49-F238E27FC236}">
                <a16:creationId xmlns:a16="http://schemas.microsoft.com/office/drawing/2014/main" id="{078002D5-00AA-1436-51B6-C9A3F9AB3ED3}"/>
              </a:ext>
            </a:extLst>
          </p:cNvPr>
          <p:cNvSpPr txBox="1"/>
          <p:nvPr/>
        </p:nvSpPr>
        <p:spPr>
          <a:xfrm>
            <a:off x="6629543" y="3789040"/>
            <a:ext cx="1522660" cy="1384995"/>
          </a:xfrm>
          <a:prstGeom prst="rect">
            <a:avLst/>
          </a:prstGeom>
          <a:solidFill>
            <a:schemeClr val="accent3">
              <a:lumMod val="85000"/>
            </a:schemeClr>
          </a:solidFill>
          <a:ln w="57150">
            <a:solidFill>
              <a:srgbClr val="FF0000"/>
            </a:solidFill>
          </a:ln>
        </p:spPr>
        <p:txBody>
          <a:bodyPr wrap="square" rtlCol="0">
            <a:spAutoFit/>
          </a:bodyPr>
          <a:lstStyle/>
          <a:p>
            <a:pPr algn="ctr"/>
            <a:r>
              <a:rPr lang="it-IT" sz="1200" b="1"/>
              <a:t>STIMOLO IRRITATIVO PERSISTENTE</a:t>
            </a:r>
          </a:p>
          <a:p>
            <a:pPr algn="ctr"/>
            <a:endParaRPr lang="it-IT" sz="1200" b="1"/>
          </a:p>
          <a:p>
            <a:pPr algn="ctr"/>
            <a:endParaRPr lang="it-IT" sz="1200" b="1"/>
          </a:p>
          <a:p>
            <a:pPr algn="ctr"/>
            <a:r>
              <a:rPr lang="it-IT" sz="1200" b="1"/>
              <a:t>INFIAMMAZIONE CRONICA</a:t>
            </a:r>
          </a:p>
        </p:txBody>
      </p:sp>
      <p:sp>
        <p:nvSpPr>
          <p:cNvPr id="40" name="Freccia giù 39">
            <a:extLst>
              <a:ext uri="{FF2B5EF4-FFF2-40B4-BE49-F238E27FC236}">
                <a16:creationId xmlns:a16="http://schemas.microsoft.com/office/drawing/2014/main" id="{575D04B1-3870-5912-1074-C455BFFCC18D}"/>
              </a:ext>
            </a:extLst>
          </p:cNvPr>
          <p:cNvSpPr/>
          <p:nvPr/>
        </p:nvSpPr>
        <p:spPr>
          <a:xfrm>
            <a:off x="6934451" y="4395557"/>
            <a:ext cx="936104" cy="360040"/>
          </a:xfrm>
          <a:prstGeom prst="down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08304CCB-DB87-5E72-AEF4-1A00AF7E7544}"/>
              </a:ext>
            </a:extLst>
          </p:cNvPr>
          <p:cNvCxnSpPr>
            <a:cxnSpLocks/>
            <a:stCxn id="25" idx="0"/>
            <a:endCxn id="26" idx="2"/>
          </p:cNvCxnSpPr>
          <p:nvPr/>
        </p:nvCxnSpPr>
        <p:spPr>
          <a:xfrm flipV="1">
            <a:off x="4295480" y="2985919"/>
            <a:ext cx="1726376" cy="13791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31E9A2E8-F753-DB72-4691-4503A69C1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75" y="2837409"/>
            <a:ext cx="1596690" cy="1381626"/>
          </a:xfrm>
          <a:prstGeom prst="rect">
            <a:avLst/>
          </a:prstGeom>
          <a:ln w="28575">
            <a:solidFill>
              <a:srgbClr val="FF0000"/>
            </a:solidFill>
          </a:ln>
        </p:spPr>
      </p:pic>
      <p:pic>
        <p:nvPicPr>
          <p:cNvPr id="21" name="Immagine 20">
            <a:extLst>
              <a:ext uri="{FF2B5EF4-FFF2-40B4-BE49-F238E27FC236}">
                <a16:creationId xmlns:a16="http://schemas.microsoft.com/office/drawing/2014/main" id="{36BD2FB8-39F6-8F9C-E348-04E0ACD30C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788" y="4338727"/>
            <a:ext cx="1596690" cy="1355559"/>
          </a:xfrm>
          <a:prstGeom prst="rect">
            <a:avLst/>
          </a:prstGeom>
          <a:ln w="28575">
            <a:solidFill>
              <a:srgbClr val="FF0000"/>
            </a:solidFill>
          </a:ln>
        </p:spPr>
      </p:pic>
      <p:sp>
        <p:nvSpPr>
          <p:cNvPr id="37" name="CasellaDiTesto 1">
            <a:extLst>
              <a:ext uri="{FF2B5EF4-FFF2-40B4-BE49-F238E27FC236}">
                <a16:creationId xmlns:a16="http://schemas.microsoft.com/office/drawing/2014/main" id="{D10FF97D-77F8-D2E7-3122-79CD188687C2}"/>
              </a:ext>
            </a:extLst>
          </p:cNvPr>
          <p:cNvSpPr txBox="1">
            <a:spLocks noChangeArrowheads="1"/>
          </p:cNvSpPr>
          <p:nvPr/>
        </p:nvSpPr>
        <p:spPr bwMode="auto">
          <a:xfrm>
            <a:off x="107504" y="188640"/>
            <a:ext cx="2586902" cy="1907125"/>
          </a:xfrm>
          <a:prstGeom prst="rect">
            <a:avLst/>
          </a:prstGeom>
          <a:solidFill>
            <a:schemeClr val="bg1"/>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400"/>
              </a:lnSpc>
            </a:pPr>
            <a:r>
              <a:rPr lang="en-US" altLang="it-IT" sz="1600">
                <a:latin typeface="Comic Sans MS" panose="030F0902030302020204" pitchFamily="66" charset="0"/>
              </a:rPr>
              <a:t>Atherosclerosis is interpreted as a </a:t>
            </a:r>
            <a:r>
              <a:rPr lang="en-US" altLang="it-IT" sz="1600" b="1">
                <a:solidFill>
                  <a:srgbClr val="FF0000"/>
                </a:solidFill>
                <a:latin typeface="Comic Sans MS" panose="030F0902030302020204" pitchFamily="66" charset="0"/>
              </a:rPr>
              <a:t>chronic inflammatory response</a:t>
            </a:r>
            <a:r>
              <a:rPr lang="en-US" altLang="it-IT" sz="1600">
                <a:latin typeface="Comic Sans MS" panose="030F0902030302020204" pitchFamily="66" charset="0"/>
              </a:rPr>
              <a:t> of the arterial wall triggered by </a:t>
            </a:r>
            <a:r>
              <a:rPr lang="en-US" altLang="it-IT" sz="1600" b="1">
                <a:solidFill>
                  <a:srgbClr val="FF0000"/>
                </a:solidFill>
                <a:latin typeface="Comic Sans MS" panose="030F0902030302020204" pitchFamily="66" charset="0"/>
              </a:rPr>
              <a:t>damage to the endothelium.</a:t>
            </a:r>
          </a:p>
        </p:txBody>
      </p:sp>
      <p:sp>
        <p:nvSpPr>
          <p:cNvPr id="38" name="Freccia giù 37">
            <a:extLst>
              <a:ext uri="{FF2B5EF4-FFF2-40B4-BE49-F238E27FC236}">
                <a16:creationId xmlns:a16="http://schemas.microsoft.com/office/drawing/2014/main" id="{89D078D4-C5FA-4E31-7004-3AC3D3E0BEBB}"/>
              </a:ext>
            </a:extLst>
          </p:cNvPr>
          <p:cNvSpPr/>
          <p:nvPr/>
        </p:nvSpPr>
        <p:spPr>
          <a:xfrm>
            <a:off x="470951" y="2181786"/>
            <a:ext cx="1658364" cy="527134"/>
          </a:xfrm>
          <a:prstGeom prst="down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Freccia giù 40">
            <a:extLst>
              <a:ext uri="{FF2B5EF4-FFF2-40B4-BE49-F238E27FC236}">
                <a16:creationId xmlns:a16="http://schemas.microsoft.com/office/drawing/2014/main" id="{9837BA1C-9822-3CE3-26A0-A5CFF92651A8}"/>
              </a:ext>
            </a:extLst>
          </p:cNvPr>
          <p:cNvSpPr/>
          <p:nvPr/>
        </p:nvSpPr>
        <p:spPr>
          <a:xfrm rot="16200000">
            <a:off x="1710145" y="3975062"/>
            <a:ext cx="1658364" cy="637832"/>
          </a:xfrm>
          <a:prstGeom prst="down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739F7847-C0C3-47F5-7E53-B12AC5A1CC24}"/>
              </a:ext>
            </a:extLst>
          </p:cNvPr>
          <p:cNvSpPr txBox="1"/>
          <p:nvPr/>
        </p:nvSpPr>
        <p:spPr>
          <a:xfrm>
            <a:off x="6588224" y="3717032"/>
            <a:ext cx="1717700" cy="1600438"/>
          </a:xfrm>
          <a:prstGeom prst="rect">
            <a:avLst/>
          </a:prstGeom>
          <a:solidFill>
            <a:srgbClr val="FFC000"/>
          </a:solidFill>
          <a:ln w="76200">
            <a:solidFill>
              <a:srgbClr val="FF0000"/>
            </a:solidFill>
          </a:ln>
        </p:spPr>
        <p:txBody>
          <a:bodyPr wrap="square" rtlCol="0">
            <a:spAutoFit/>
          </a:bodyPr>
          <a:lstStyle/>
          <a:p>
            <a:pPr algn="ctr"/>
            <a:r>
              <a:rPr lang="it-IT" sz="1400" b="1">
                <a:latin typeface="Comic Sans MS" panose="030F0902030302020204" pitchFamily="66" charset="0"/>
              </a:rPr>
              <a:t>PERSISTENT IRRITATIVE STIMULUS</a:t>
            </a:r>
          </a:p>
          <a:p>
            <a:pPr algn="ctr"/>
            <a:endParaRPr lang="it-IT" sz="1400" b="1">
              <a:latin typeface="Comic Sans MS" panose="030F0902030302020204" pitchFamily="66" charset="0"/>
            </a:endParaRPr>
          </a:p>
          <a:p>
            <a:pPr algn="ctr"/>
            <a:endParaRPr lang="it-IT" sz="1400" b="1">
              <a:latin typeface="Comic Sans MS" panose="030F0902030302020204" pitchFamily="66" charset="0"/>
            </a:endParaRPr>
          </a:p>
          <a:p>
            <a:pPr algn="ctr"/>
            <a:r>
              <a:rPr lang="it-IT" sz="1400" b="1">
                <a:latin typeface="Comic Sans MS" panose="030F0902030302020204" pitchFamily="66" charset="0"/>
              </a:rPr>
              <a:t>CHRONIC INFLAMMATION</a:t>
            </a:r>
          </a:p>
        </p:txBody>
      </p:sp>
      <p:sp>
        <p:nvSpPr>
          <p:cNvPr id="9" name="Freccia giù 8">
            <a:extLst>
              <a:ext uri="{FF2B5EF4-FFF2-40B4-BE49-F238E27FC236}">
                <a16:creationId xmlns:a16="http://schemas.microsoft.com/office/drawing/2014/main" id="{47DFFBF5-BB6C-0DE2-D87E-7F77B597BBF3}"/>
              </a:ext>
            </a:extLst>
          </p:cNvPr>
          <p:cNvSpPr/>
          <p:nvPr/>
        </p:nvSpPr>
        <p:spPr>
          <a:xfrm>
            <a:off x="6979022" y="4437112"/>
            <a:ext cx="936104" cy="327309"/>
          </a:xfrm>
          <a:prstGeom prst="down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615E4474-6ADF-FC0A-F6C3-177B75BA603E}"/>
              </a:ext>
            </a:extLst>
          </p:cNvPr>
          <p:cNvSpPr txBox="1"/>
          <p:nvPr/>
        </p:nvSpPr>
        <p:spPr>
          <a:xfrm>
            <a:off x="467543" y="2780928"/>
            <a:ext cx="1645421" cy="1483932"/>
          </a:xfrm>
          <a:prstGeom prst="rect">
            <a:avLst/>
          </a:prstGeom>
          <a:solidFill>
            <a:schemeClr val="bg1"/>
          </a:solidFill>
          <a:ln w="28575">
            <a:solidFill>
              <a:srgbClr val="FF0000"/>
            </a:solidFill>
          </a:ln>
        </p:spPr>
        <p:txBody>
          <a:bodyPr wrap="square" rtlCol="0">
            <a:spAutoFit/>
          </a:bodyPr>
          <a:lstStyle/>
          <a:p>
            <a:pPr algn="ctr">
              <a:lnSpc>
                <a:spcPts val="2220"/>
              </a:lnSpc>
            </a:pPr>
            <a:r>
              <a:rPr lang="en-US" sz="1600" b="1">
                <a:latin typeface="Comic Sans MS" panose="030F0902030302020204" pitchFamily="66" charset="0"/>
              </a:rPr>
              <a:t>MECHANICAL FACTOR</a:t>
            </a:r>
          </a:p>
          <a:p>
            <a:pPr algn="ctr">
              <a:lnSpc>
                <a:spcPts val="2220"/>
              </a:lnSpc>
            </a:pPr>
            <a:endParaRPr lang="en-US" sz="1600" b="1">
              <a:latin typeface="Comic Sans MS" panose="030F0902030302020204" pitchFamily="66" charset="0"/>
            </a:endParaRPr>
          </a:p>
          <a:p>
            <a:pPr algn="ctr">
              <a:lnSpc>
                <a:spcPts val="2220"/>
              </a:lnSpc>
            </a:pPr>
            <a:r>
              <a:rPr lang="en-US" sz="1600" b="1">
                <a:latin typeface="Comic Sans MS" panose="030F0902030302020204" pitchFamily="66" charset="0"/>
              </a:rPr>
              <a:t>Variation of shear stress</a:t>
            </a:r>
          </a:p>
        </p:txBody>
      </p:sp>
      <p:sp>
        <p:nvSpPr>
          <p:cNvPr id="11" name="Ovale 10">
            <a:extLst>
              <a:ext uri="{FF2B5EF4-FFF2-40B4-BE49-F238E27FC236}">
                <a16:creationId xmlns:a16="http://schemas.microsoft.com/office/drawing/2014/main" id="{C66BAA4C-7359-FD3D-A42D-0CE61E05E108}"/>
              </a:ext>
            </a:extLst>
          </p:cNvPr>
          <p:cNvSpPr/>
          <p:nvPr/>
        </p:nvSpPr>
        <p:spPr>
          <a:xfrm>
            <a:off x="117741" y="3347192"/>
            <a:ext cx="431643" cy="379164"/>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1</a:t>
            </a:r>
          </a:p>
        </p:txBody>
      </p:sp>
      <p:sp>
        <p:nvSpPr>
          <p:cNvPr id="12" name="Freccia giù 11">
            <a:extLst>
              <a:ext uri="{FF2B5EF4-FFF2-40B4-BE49-F238E27FC236}">
                <a16:creationId xmlns:a16="http://schemas.microsoft.com/office/drawing/2014/main" id="{49B7FF20-C126-76B1-5D02-3AA2FE0116D1}"/>
              </a:ext>
            </a:extLst>
          </p:cNvPr>
          <p:cNvSpPr/>
          <p:nvPr/>
        </p:nvSpPr>
        <p:spPr>
          <a:xfrm>
            <a:off x="847213" y="3392969"/>
            <a:ext cx="936104" cy="270504"/>
          </a:xfrm>
          <a:prstGeom prst="downArrow">
            <a:avLst>
              <a:gd name="adj1" fmla="val 62741"/>
              <a:gd name="adj2" fmla="val 50000"/>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asellaDiTesto 12">
            <a:extLst>
              <a:ext uri="{FF2B5EF4-FFF2-40B4-BE49-F238E27FC236}">
                <a16:creationId xmlns:a16="http://schemas.microsoft.com/office/drawing/2014/main" id="{172846D6-D5CF-F725-CF37-CE83117326B2}"/>
              </a:ext>
            </a:extLst>
          </p:cNvPr>
          <p:cNvSpPr txBox="1"/>
          <p:nvPr/>
        </p:nvSpPr>
        <p:spPr>
          <a:xfrm>
            <a:off x="480426" y="4336868"/>
            <a:ext cx="1717700" cy="1483932"/>
          </a:xfrm>
          <a:prstGeom prst="rect">
            <a:avLst/>
          </a:prstGeom>
          <a:solidFill>
            <a:schemeClr val="bg1"/>
          </a:solidFill>
          <a:ln w="28575">
            <a:solidFill>
              <a:srgbClr val="FF0000"/>
            </a:solidFill>
          </a:ln>
        </p:spPr>
        <p:txBody>
          <a:bodyPr wrap="square" rtlCol="0">
            <a:spAutoFit/>
          </a:bodyPr>
          <a:lstStyle/>
          <a:p>
            <a:pPr algn="ctr">
              <a:lnSpc>
                <a:spcPts val="2220"/>
              </a:lnSpc>
            </a:pPr>
            <a:r>
              <a:rPr lang="en-US" sz="1600" b="1">
                <a:latin typeface="Comic Sans MS" panose="030F0902030302020204" pitchFamily="66" charset="0"/>
              </a:rPr>
              <a:t>BIOCHEMICAL FACTOR</a:t>
            </a:r>
          </a:p>
          <a:p>
            <a:pPr algn="ctr">
              <a:lnSpc>
                <a:spcPts val="2220"/>
              </a:lnSpc>
            </a:pPr>
            <a:endParaRPr lang="en-US" sz="1600" b="1">
              <a:latin typeface="Comic Sans MS" panose="030F0902030302020204" pitchFamily="66" charset="0"/>
            </a:endParaRPr>
          </a:p>
          <a:p>
            <a:pPr algn="ctr">
              <a:lnSpc>
                <a:spcPts val="2220"/>
              </a:lnSpc>
            </a:pPr>
            <a:r>
              <a:rPr lang="en-US" sz="1600" b="1">
                <a:latin typeface="Comic Sans MS" panose="030F0902030302020204" pitchFamily="66" charset="0"/>
              </a:rPr>
              <a:t>Dyslipidemia</a:t>
            </a:r>
          </a:p>
          <a:p>
            <a:pPr algn="ctr">
              <a:lnSpc>
                <a:spcPts val="2220"/>
              </a:lnSpc>
            </a:pPr>
            <a:r>
              <a:rPr lang="en-US" sz="1600" b="1">
                <a:latin typeface="Comic Sans MS" panose="030F0902030302020204" pitchFamily="66" charset="0"/>
              </a:rPr>
              <a:t>Increased LDL</a:t>
            </a:r>
          </a:p>
        </p:txBody>
      </p:sp>
      <p:sp>
        <p:nvSpPr>
          <p:cNvPr id="14" name="Ovale 13">
            <a:extLst>
              <a:ext uri="{FF2B5EF4-FFF2-40B4-BE49-F238E27FC236}">
                <a16:creationId xmlns:a16="http://schemas.microsoft.com/office/drawing/2014/main" id="{86A7CC90-E01D-9B92-5D0A-25B753BC59B9}"/>
              </a:ext>
            </a:extLst>
          </p:cNvPr>
          <p:cNvSpPr/>
          <p:nvPr/>
        </p:nvSpPr>
        <p:spPr>
          <a:xfrm>
            <a:off x="123660" y="4704993"/>
            <a:ext cx="431643" cy="379164"/>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it-IT"/>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it-IT" sz="2400" b="1">
                <a:solidFill>
                  <a:schemeClr val="tx1"/>
                </a:solidFill>
                <a:latin typeface="Comic Sans MS" pitchFamily="66" charset="0"/>
              </a:rPr>
              <a:t>2</a:t>
            </a:r>
          </a:p>
        </p:txBody>
      </p:sp>
      <p:sp>
        <p:nvSpPr>
          <p:cNvPr id="15" name="Freccia giù 14">
            <a:extLst>
              <a:ext uri="{FF2B5EF4-FFF2-40B4-BE49-F238E27FC236}">
                <a16:creationId xmlns:a16="http://schemas.microsoft.com/office/drawing/2014/main" id="{325BD77F-0FCD-4FEB-3444-F50855E27D75}"/>
              </a:ext>
            </a:extLst>
          </p:cNvPr>
          <p:cNvSpPr/>
          <p:nvPr/>
        </p:nvSpPr>
        <p:spPr>
          <a:xfrm>
            <a:off x="827584" y="4958696"/>
            <a:ext cx="936104" cy="270504"/>
          </a:xfrm>
          <a:prstGeom prst="downArrow">
            <a:avLst>
              <a:gd name="adj1" fmla="val 62741"/>
              <a:gd name="adj2" fmla="val 50000"/>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5071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Text Box 5">
            <a:extLst>
              <a:ext uri="{FF2B5EF4-FFF2-40B4-BE49-F238E27FC236}">
                <a16:creationId xmlns:a16="http://schemas.microsoft.com/office/drawing/2014/main" id="{BA0E9EB4-FCFA-F24C-9235-C7B888847F3D}"/>
              </a:ext>
            </a:extLst>
          </p:cNvPr>
          <p:cNvSpPr txBox="1">
            <a:spLocks noChangeArrowheads="1"/>
          </p:cNvSpPr>
          <p:nvPr/>
        </p:nvSpPr>
        <p:spPr bwMode="auto">
          <a:xfrm>
            <a:off x="4486274" y="116632"/>
            <a:ext cx="4550221" cy="558768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563"/>
              </a:lnSpc>
            </a:pPr>
            <a:r>
              <a:rPr lang="en-GB" altLang="it-IT" sz="2200">
                <a:solidFill>
                  <a:srgbClr val="000000"/>
                </a:solidFill>
                <a:latin typeface="Comic Sans MS" panose="030F0902030302020204" pitchFamily="66" charset="0"/>
              </a:rPr>
              <a:t>It represents the first alteration of the artery wall in the development of atherosclerosis and is present since the first decades of life.</a:t>
            </a:r>
          </a:p>
          <a:p>
            <a:pPr algn="ctr" eaLnBrk="1" hangingPunct="1">
              <a:lnSpc>
                <a:spcPts val="3563"/>
              </a:lnSpc>
            </a:pPr>
            <a:r>
              <a:rPr lang="en-GB" altLang="it-IT" sz="2200">
                <a:solidFill>
                  <a:srgbClr val="000000"/>
                </a:solidFill>
                <a:latin typeface="Comic Sans MS" panose="030F0902030302020204" pitchFamily="66" charset="0"/>
              </a:rPr>
              <a:t>It is composed of an accumulation of foamy macrophages filled with lipids that form elongated striae that are not raised enough to cause significant alterations in blood flow.</a:t>
            </a:r>
          </a:p>
        </p:txBody>
      </p:sp>
      <p:sp>
        <p:nvSpPr>
          <p:cNvPr id="2" name="Rettangolo 1">
            <a:extLst>
              <a:ext uri="{FF2B5EF4-FFF2-40B4-BE49-F238E27FC236}">
                <a16:creationId xmlns:a16="http://schemas.microsoft.com/office/drawing/2014/main" id="{F97828F6-A92F-024F-BBCA-FB4607E68C90}"/>
              </a:ext>
            </a:extLst>
          </p:cNvPr>
          <p:cNvSpPr>
            <a:spLocks noChangeArrowheads="1"/>
          </p:cNvSpPr>
          <p:nvPr/>
        </p:nvSpPr>
        <p:spPr bwMode="auto">
          <a:xfrm>
            <a:off x="251520" y="169863"/>
            <a:ext cx="3247159" cy="595312"/>
          </a:xfrm>
          <a:prstGeom prst="rect">
            <a:avLst/>
          </a:prstGeom>
          <a:solidFill>
            <a:srgbClr val="000090">
              <a:alpha val="10196"/>
            </a:srgbClr>
          </a:solid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a:lnSpc>
                <a:spcPts val="4063"/>
              </a:lnSpc>
              <a:spcBef>
                <a:spcPct val="50000"/>
              </a:spcBef>
              <a:defRPr/>
            </a:pPr>
            <a:r>
              <a:rPr lang="it-IT" sz="2800" b="1">
                <a:latin typeface="Comic Sans MS" charset="0"/>
                <a:ea typeface="+mn-ea"/>
              </a:rPr>
              <a:t>FATTY STREAK</a:t>
            </a:r>
          </a:p>
        </p:txBody>
      </p:sp>
      <p:pic>
        <p:nvPicPr>
          <p:cNvPr id="185347" name="Immagine 2" descr="Schermata 2016-10-18 alle 12.04.55.png">
            <a:extLst>
              <a:ext uri="{FF2B5EF4-FFF2-40B4-BE49-F238E27FC236}">
                <a16:creationId xmlns:a16="http://schemas.microsoft.com/office/drawing/2014/main" id="{53EB6E81-5FFB-FB45-A4DD-8EF1277BC8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8" y="908050"/>
            <a:ext cx="4157662" cy="51847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9D19FF49-4008-184F-86BF-54694DB8352F}"/>
              </a:ext>
            </a:extLst>
          </p:cNvPr>
          <p:cNvSpPr txBox="1"/>
          <p:nvPr/>
        </p:nvSpPr>
        <p:spPr>
          <a:xfrm>
            <a:off x="323850" y="1196975"/>
            <a:ext cx="1152525" cy="523220"/>
          </a:xfrm>
          <a:prstGeom prst="rect">
            <a:avLst/>
          </a:prstGeom>
          <a:solidFill>
            <a:schemeClr val="accent3"/>
          </a:solidFill>
          <a:ln w="12700" cmpd="sng">
            <a:solidFill>
              <a:srgbClr val="FF0000"/>
            </a:solidFill>
          </a:ln>
        </p:spPr>
        <p:txBody>
          <a:bodyPr>
            <a:spAutoFit/>
          </a:bodyPr>
          <a:lstStyle/>
          <a:p>
            <a:pPr algn="ctr">
              <a:defRPr/>
            </a:pPr>
            <a:r>
              <a:rPr lang="it-IT" sz="1400" b="1">
                <a:latin typeface="Comic Sans MS"/>
                <a:ea typeface="ＭＳ Ｐゴシック" charset="0"/>
                <a:cs typeface="Comic Sans MS"/>
              </a:rPr>
              <a:t>FATTY STREAK</a:t>
            </a:r>
          </a:p>
        </p:txBody>
      </p:sp>
      <p:cxnSp>
        <p:nvCxnSpPr>
          <p:cNvPr id="6" name="Connettore 2 5">
            <a:extLst>
              <a:ext uri="{FF2B5EF4-FFF2-40B4-BE49-F238E27FC236}">
                <a16:creationId xmlns:a16="http://schemas.microsoft.com/office/drawing/2014/main" id="{FE1A8295-CEE1-704F-AEB6-4BC03265CFDB}"/>
              </a:ext>
            </a:extLst>
          </p:cNvPr>
          <p:cNvCxnSpPr>
            <a:cxnSpLocks noChangeShapeType="1"/>
            <a:stCxn id="4" idx="2"/>
          </p:cNvCxnSpPr>
          <p:nvPr/>
        </p:nvCxnSpPr>
        <p:spPr bwMode="auto">
          <a:xfrm>
            <a:off x="900113" y="1720195"/>
            <a:ext cx="863600" cy="106110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0" name="CasellaDiTesto 9">
            <a:extLst>
              <a:ext uri="{FF2B5EF4-FFF2-40B4-BE49-F238E27FC236}">
                <a16:creationId xmlns:a16="http://schemas.microsoft.com/office/drawing/2014/main" id="{1F5E26C3-6C15-554A-8319-6613DE6B7A76}"/>
              </a:ext>
            </a:extLst>
          </p:cNvPr>
          <p:cNvSpPr txBox="1"/>
          <p:nvPr/>
        </p:nvSpPr>
        <p:spPr>
          <a:xfrm>
            <a:off x="2268538" y="4292600"/>
            <a:ext cx="1871662" cy="523220"/>
          </a:xfrm>
          <a:prstGeom prst="rect">
            <a:avLst/>
          </a:prstGeom>
          <a:solidFill>
            <a:schemeClr val="accent3"/>
          </a:solidFill>
          <a:ln w="12700" cmpd="sng">
            <a:solidFill>
              <a:srgbClr val="FF0000"/>
            </a:solidFill>
          </a:ln>
        </p:spPr>
        <p:txBody>
          <a:bodyPr>
            <a:spAutoFit/>
          </a:bodyPr>
          <a:lstStyle/>
          <a:p>
            <a:pPr algn="ctr">
              <a:defRPr/>
            </a:pPr>
            <a:r>
              <a:rPr lang="it-IT" sz="1400" b="1">
                <a:latin typeface="Comic Sans MS"/>
                <a:ea typeface="ＭＳ Ｐゴシック" charset="0"/>
                <a:cs typeface="Comic Sans MS"/>
              </a:rPr>
              <a:t>MONONUCLEAR CELLS</a:t>
            </a:r>
          </a:p>
        </p:txBody>
      </p:sp>
      <p:cxnSp>
        <p:nvCxnSpPr>
          <p:cNvPr id="8" name="Connettore 2 7">
            <a:extLst>
              <a:ext uri="{FF2B5EF4-FFF2-40B4-BE49-F238E27FC236}">
                <a16:creationId xmlns:a16="http://schemas.microsoft.com/office/drawing/2014/main" id="{3CF28FA7-8EB2-2545-B706-D333F3C60400}"/>
              </a:ext>
            </a:extLst>
          </p:cNvPr>
          <p:cNvCxnSpPr>
            <a:cxnSpLocks noChangeShapeType="1"/>
            <a:stCxn id="10" idx="0"/>
          </p:cNvCxnSpPr>
          <p:nvPr/>
        </p:nvCxnSpPr>
        <p:spPr bwMode="auto">
          <a:xfrm flipH="1" flipV="1">
            <a:off x="2339975" y="3500438"/>
            <a:ext cx="864394" cy="7921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Connettore 2 10">
            <a:extLst>
              <a:ext uri="{FF2B5EF4-FFF2-40B4-BE49-F238E27FC236}">
                <a16:creationId xmlns:a16="http://schemas.microsoft.com/office/drawing/2014/main" id="{25358681-B8CB-6346-A20F-983D5F6AD76D}"/>
              </a:ext>
            </a:extLst>
          </p:cNvPr>
          <p:cNvCxnSpPr>
            <a:cxnSpLocks noChangeShapeType="1"/>
          </p:cNvCxnSpPr>
          <p:nvPr/>
        </p:nvCxnSpPr>
        <p:spPr bwMode="auto">
          <a:xfrm flipH="1" flipV="1">
            <a:off x="2700338" y="2924175"/>
            <a:ext cx="503237" cy="136842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Connettore 2 12">
            <a:extLst>
              <a:ext uri="{FF2B5EF4-FFF2-40B4-BE49-F238E27FC236}">
                <a16:creationId xmlns:a16="http://schemas.microsoft.com/office/drawing/2014/main" id="{040F81CE-CE2A-7943-AD8C-989E80BB163F}"/>
              </a:ext>
            </a:extLst>
          </p:cNvPr>
          <p:cNvCxnSpPr>
            <a:cxnSpLocks noChangeShapeType="1"/>
          </p:cNvCxnSpPr>
          <p:nvPr/>
        </p:nvCxnSpPr>
        <p:spPr bwMode="auto">
          <a:xfrm flipH="1" flipV="1">
            <a:off x="2987675" y="2132013"/>
            <a:ext cx="215900" cy="208915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5354" name="CasellaDiTesto 1">
            <a:extLst>
              <a:ext uri="{FF2B5EF4-FFF2-40B4-BE49-F238E27FC236}">
                <a16:creationId xmlns:a16="http://schemas.microsoft.com/office/drawing/2014/main" id="{C7E00B96-EEB1-3343-8757-CB378682CC33}"/>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
        <p:nvSpPr>
          <p:cNvPr id="3" name="Freccia giù 2">
            <a:extLst>
              <a:ext uri="{FF2B5EF4-FFF2-40B4-BE49-F238E27FC236}">
                <a16:creationId xmlns:a16="http://schemas.microsoft.com/office/drawing/2014/main" id="{0CC70059-00C8-372A-55C5-7B60E3E93ACC}"/>
              </a:ext>
            </a:extLst>
          </p:cNvPr>
          <p:cNvSpPr/>
          <p:nvPr/>
        </p:nvSpPr>
        <p:spPr>
          <a:xfrm rot="16200000">
            <a:off x="3681284" y="18032"/>
            <a:ext cx="703309" cy="933851"/>
          </a:xfrm>
          <a:prstGeom prst="down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Immagine 4" descr="Capture30-01-2007-16.12.3925-09-2007-9.41.23.jpg">
            <a:extLst>
              <a:ext uri="{FF2B5EF4-FFF2-40B4-BE49-F238E27FC236}">
                <a16:creationId xmlns:a16="http://schemas.microsoft.com/office/drawing/2014/main" id="{FE7214BD-001A-F54C-BBD6-16229944A7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33425"/>
            <a:ext cx="8135937" cy="55038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023B4472-7C86-9741-887F-784651D53D2E}"/>
              </a:ext>
            </a:extLst>
          </p:cNvPr>
          <p:cNvSpPr/>
          <p:nvPr/>
        </p:nvSpPr>
        <p:spPr>
          <a:xfrm>
            <a:off x="539750" y="4779963"/>
            <a:ext cx="2376488" cy="1223962"/>
          </a:xfrm>
          <a:prstGeom prst="rect">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20"/>
              </a:lnSpc>
              <a:defRPr/>
            </a:pPr>
            <a:r>
              <a:rPr lang="it-IT" sz="1600" b="1" noProof="1">
                <a:solidFill>
                  <a:schemeClr val="tx1"/>
                </a:solidFill>
                <a:latin typeface="Comic Sans MS" pitchFamily="66" charset="0"/>
              </a:rPr>
              <a:t>PENETRATION OF LDL IN THE TUNICA INTIMA OF THE VESSEL</a:t>
            </a:r>
          </a:p>
        </p:txBody>
      </p:sp>
      <p:sp>
        <p:nvSpPr>
          <p:cNvPr id="7" name="Ovale 6">
            <a:extLst>
              <a:ext uri="{FF2B5EF4-FFF2-40B4-BE49-F238E27FC236}">
                <a16:creationId xmlns:a16="http://schemas.microsoft.com/office/drawing/2014/main" id="{80494A0F-D205-5441-88F0-989EC062295A}"/>
              </a:ext>
            </a:extLst>
          </p:cNvPr>
          <p:cNvSpPr/>
          <p:nvPr/>
        </p:nvSpPr>
        <p:spPr>
          <a:xfrm>
            <a:off x="539750" y="4275138"/>
            <a:ext cx="503238" cy="504825"/>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1</a:t>
            </a:r>
          </a:p>
        </p:txBody>
      </p:sp>
      <p:cxnSp>
        <p:nvCxnSpPr>
          <p:cNvPr id="9" name="Connettore 2 8">
            <a:extLst>
              <a:ext uri="{FF2B5EF4-FFF2-40B4-BE49-F238E27FC236}">
                <a16:creationId xmlns:a16="http://schemas.microsoft.com/office/drawing/2014/main" id="{6516504B-D9EB-8A4D-A960-5D00CE404A5C}"/>
              </a:ext>
            </a:extLst>
          </p:cNvPr>
          <p:cNvCxnSpPr>
            <a:stCxn id="6" idx="0"/>
          </p:cNvCxnSpPr>
          <p:nvPr/>
        </p:nvCxnSpPr>
        <p:spPr>
          <a:xfrm flipH="1" flipV="1">
            <a:off x="1331913" y="3411538"/>
            <a:ext cx="395287" cy="13684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C5685BC-E0AC-5248-9A67-2ABC9A70D101}"/>
              </a:ext>
            </a:extLst>
          </p:cNvPr>
          <p:cNvSpPr/>
          <p:nvPr/>
        </p:nvSpPr>
        <p:spPr>
          <a:xfrm>
            <a:off x="3276600" y="5356225"/>
            <a:ext cx="1871663" cy="647700"/>
          </a:xfrm>
          <a:prstGeom prst="rect">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1600" b="1">
                <a:solidFill>
                  <a:schemeClr val="tx1"/>
                </a:solidFill>
                <a:latin typeface="Comic Sans MS" pitchFamily="66" charset="0"/>
              </a:rPr>
              <a:t>LDL OXIDATION</a:t>
            </a:r>
          </a:p>
        </p:txBody>
      </p:sp>
      <p:cxnSp>
        <p:nvCxnSpPr>
          <p:cNvPr id="11" name="Connettore 2 10">
            <a:extLst>
              <a:ext uri="{FF2B5EF4-FFF2-40B4-BE49-F238E27FC236}">
                <a16:creationId xmlns:a16="http://schemas.microsoft.com/office/drawing/2014/main" id="{44F75321-8F8D-524C-A3D3-36C1EE59E8D1}"/>
              </a:ext>
            </a:extLst>
          </p:cNvPr>
          <p:cNvCxnSpPr/>
          <p:nvPr/>
        </p:nvCxnSpPr>
        <p:spPr>
          <a:xfrm flipV="1">
            <a:off x="4211638" y="4348163"/>
            <a:ext cx="0" cy="93503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C69E1DF-E9D3-034A-BC92-D214B2F2FB0A}"/>
              </a:ext>
            </a:extLst>
          </p:cNvPr>
          <p:cNvSpPr/>
          <p:nvPr/>
        </p:nvSpPr>
        <p:spPr>
          <a:xfrm>
            <a:off x="4643438" y="4851400"/>
            <a:ext cx="504825" cy="504825"/>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2</a:t>
            </a:r>
          </a:p>
        </p:txBody>
      </p:sp>
      <p:sp>
        <p:nvSpPr>
          <p:cNvPr id="14" name="Rettangolo 13">
            <a:extLst>
              <a:ext uri="{FF2B5EF4-FFF2-40B4-BE49-F238E27FC236}">
                <a16:creationId xmlns:a16="http://schemas.microsoft.com/office/drawing/2014/main" id="{4D7BEAE6-CA87-0743-85B6-3F6DD1CCEFA7}"/>
              </a:ext>
            </a:extLst>
          </p:cNvPr>
          <p:cNvSpPr/>
          <p:nvPr/>
        </p:nvSpPr>
        <p:spPr>
          <a:xfrm>
            <a:off x="5364163" y="979488"/>
            <a:ext cx="1871662" cy="649287"/>
          </a:xfrm>
          <a:prstGeom prst="rect">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1600" b="1">
                <a:solidFill>
                  <a:schemeClr val="tx1"/>
                </a:solidFill>
                <a:latin typeface="Comic Sans MS" pitchFamily="66" charset="0"/>
              </a:rPr>
              <a:t>MONOCYTE ATTRACTION</a:t>
            </a:r>
          </a:p>
        </p:txBody>
      </p:sp>
      <p:cxnSp>
        <p:nvCxnSpPr>
          <p:cNvPr id="16" name="Connettore 2 15">
            <a:extLst>
              <a:ext uri="{FF2B5EF4-FFF2-40B4-BE49-F238E27FC236}">
                <a16:creationId xmlns:a16="http://schemas.microsoft.com/office/drawing/2014/main" id="{611323ED-5BA9-0B4E-8B06-AB6F414FFFFC}"/>
              </a:ext>
            </a:extLst>
          </p:cNvPr>
          <p:cNvCxnSpPr>
            <a:stCxn id="14" idx="2"/>
          </p:cNvCxnSpPr>
          <p:nvPr/>
        </p:nvCxnSpPr>
        <p:spPr>
          <a:xfrm flipH="1">
            <a:off x="4356100" y="1628775"/>
            <a:ext cx="1944688" cy="6477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4A60181A-AC04-EA4D-B4D0-9CDFE03D7F3A}"/>
              </a:ext>
            </a:extLst>
          </p:cNvPr>
          <p:cNvSpPr/>
          <p:nvPr/>
        </p:nvSpPr>
        <p:spPr>
          <a:xfrm>
            <a:off x="4859338" y="979488"/>
            <a:ext cx="504825" cy="504825"/>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3</a:t>
            </a:r>
          </a:p>
        </p:txBody>
      </p:sp>
      <p:sp>
        <p:nvSpPr>
          <p:cNvPr id="18" name="Rettangolo 17">
            <a:extLst>
              <a:ext uri="{FF2B5EF4-FFF2-40B4-BE49-F238E27FC236}">
                <a16:creationId xmlns:a16="http://schemas.microsoft.com/office/drawing/2014/main" id="{623DD114-4159-1841-9F39-21772D1156A8}"/>
              </a:ext>
            </a:extLst>
          </p:cNvPr>
          <p:cNvSpPr/>
          <p:nvPr/>
        </p:nvSpPr>
        <p:spPr>
          <a:xfrm>
            <a:off x="1331913" y="981075"/>
            <a:ext cx="2232025" cy="1800225"/>
          </a:xfrm>
          <a:prstGeom prst="rect">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220"/>
              </a:lnSpc>
            </a:pPr>
            <a:r>
              <a:rPr lang="it-IT" altLang="it-IT" sz="1600" b="1">
                <a:latin typeface="Comic Sans MS" panose="030F0902030302020204" pitchFamily="66" charset="0"/>
                <a:cs typeface="Arial" panose="020B0604020202020204" pitchFamily="34" charset="0"/>
              </a:rPr>
              <a:t>PENETRATION OF MONOCYTES IN THE INTIMA ATTRACTED BY CHEMOTACTIC FACTORS</a:t>
            </a:r>
          </a:p>
        </p:txBody>
      </p:sp>
      <p:sp>
        <p:nvSpPr>
          <p:cNvPr id="19" name="Ovale 18">
            <a:extLst>
              <a:ext uri="{FF2B5EF4-FFF2-40B4-BE49-F238E27FC236}">
                <a16:creationId xmlns:a16="http://schemas.microsoft.com/office/drawing/2014/main" id="{E32CC647-2CA7-B04E-B556-7832517E4FAC}"/>
              </a:ext>
            </a:extLst>
          </p:cNvPr>
          <p:cNvSpPr/>
          <p:nvPr/>
        </p:nvSpPr>
        <p:spPr>
          <a:xfrm>
            <a:off x="827088" y="989013"/>
            <a:ext cx="504825" cy="504825"/>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4</a:t>
            </a:r>
          </a:p>
        </p:txBody>
      </p:sp>
      <p:cxnSp>
        <p:nvCxnSpPr>
          <p:cNvPr id="21" name="Connettore 2 20">
            <a:extLst>
              <a:ext uri="{FF2B5EF4-FFF2-40B4-BE49-F238E27FC236}">
                <a16:creationId xmlns:a16="http://schemas.microsoft.com/office/drawing/2014/main" id="{9D496C27-8D60-E643-ACE5-37C885DDC5BA}"/>
              </a:ext>
            </a:extLst>
          </p:cNvPr>
          <p:cNvCxnSpPr>
            <a:stCxn id="18" idx="2"/>
          </p:cNvCxnSpPr>
          <p:nvPr/>
        </p:nvCxnSpPr>
        <p:spPr>
          <a:xfrm>
            <a:off x="2447925" y="2781300"/>
            <a:ext cx="2916238" cy="6477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BFC02224-2370-1341-9D18-B7E8B46255AF}"/>
              </a:ext>
            </a:extLst>
          </p:cNvPr>
          <p:cNvSpPr/>
          <p:nvPr/>
        </p:nvSpPr>
        <p:spPr>
          <a:xfrm>
            <a:off x="6457950" y="4924425"/>
            <a:ext cx="2305050" cy="1223963"/>
          </a:xfrm>
          <a:prstGeom prst="rect">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220"/>
              </a:lnSpc>
              <a:defRPr/>
            </a:pPr>
            <a:r>
              <a:rPr lang="it-IT" sz="1600" b="1" noProof="1">
                <a:solidFill>
                  <a:schemeClr val="tx1"/>
                </a:solidFill>
                <a:latin typeface="Comic Sans MS" pitchFamily="66" charset="0"/>
              </a:rPr>
              <a:t>TRANSFORMATION OF MACROPHAGES IN FOAM CELLS</a:t>
            </a:r>
          </a:p>
        </p:txBody>
      </p:sp>
      <p:cxnSp>
        <p:nvCxnSpPr>
          <p:cNvPr id="28" name="Connettore 2 27">
            <a:extLst>
              <a:ext uri="{FF2B5EF4-FFF2-40B4-BE49-F238E27FC236}">
                <a16:creationId xmlns:a16="http://schemas.microsoft.com/office/drawing/2014/main" id="{08C0B9AF-9920-6F45-9471-7757855FCDBF}"/>
              </a:ext>
            </a:extLst>
          </p:cNvPr>
          <p:cNvCxnSpPr>
            <a:stCxn id="26" idx="0"/>
          </p:cNvCxnSpPr>
          <p:nvPr/>
        </p:nvCxnSpPr>
        <p:spPr>
          <a:xfrm flipH="1" flipV="1">
            <a:off x="6372225" y="4076700"/>
            <a:ext cx="1238250" cy="8477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Ovale 28">
            <a:extLst>
              <a:ext uri="{FF2B5EF4-FFF2-40B4-BE49-F238E27FC236}">
                <a16:creationId xmlns:a16="http://schemas.microsoft.com/office/drawing/2014/main" id="{F14E5040-2158-5E46-8D3E-7FD161CCE3F4}"/>
              </a:ext>
            </a:extLst>
          </p:cNvPr>
          <p:cNvSpPr/>
          <p:nvPr/>
        </p:nvSpPr>
        <p:spPr>
          <a:xfrm>
            <a:off x="6011863" y="5003800"/>
            <a:ext cx="504825" cy="504825"/>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5</a:t>
            </a:r>
          </a:p>
        </p:txBody>
      </p:sp>
      <p:sp>
        <p:nvSpPr>
          <p:cNvPr id="30" name="Rettangolo 29">
            <a:extLst>
              <a:ext uri="{FF2B5EF4-FFF2-40B4-BE49-F238E27FC236}">
                <a16:creationId xmlns:a16="http://schemas.microsoft.com/office/drawing/2014/main" id="{CE3C3EC7-4424-3343-9F49-095195C29885}"/>
              </a:ext>
            </a:extLst>
          </p:cNvPr>
          <p:cNvSpPr/>
          <p:nvPr/>
        </p:nvSpPr>
        <p:spPr>
          <a:xfrm>
            <a:off x="6300788" y="2547938"/>
            <a:ext cx="2519362" cy="647700"/>
          </a:xfrm>
          <a:prstGeom prst="rect">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1600" b="1">
                <a:solidFill>
                  <a:schemeClr val="tx1"/>
                </a:solidFill>
                <a:latin typeface="Comic Sans MS" pitchFamily="66" charset="0"/>
              </a:rPr>
              <a:t>FATTY STREAK FORMATION</a:t>
            </a:r>
          </a:p>
        </p:txBody>
      </p:sp>
      <p:sp>
        <p:nvSpPr>
          <p:cNvPr id="31" name="Ovale 30">
            <a:extLst>
              <a:ext uri="{FF2B5EF4-FFF2-40B4-BE49-F238E27FC236}">
                <a16:creationId xmlns:a16="http://schemas.microsoft.com/office/drawing/2014/main" id="{CC15FFE5-638B-AC40-91C8-3361C5B36934}"/>
              </a:ext>
            </a:extLst>
          </p:cNvPr>
          <p:cNvSpPr/>
          <p:nvPr/>
        </p:nvSpPr>
        <p:spPr>
          <a:xfrm>
            <a:off x="5867400" y="2403475"/>
            <a:ext cx="504825" cy="504825"/>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6</a:t>
            </a:r>
          </a:p>
        </p:txBody>
      </p:sp>
      <p:sp>
        <p:nvSpPr>
          <p:cNvPr id="187411" name="CasellaDiTesto 1">
            <a:extLst>
              <a:ext uri="{FF2B5EF4-FFF2-40B4-BE49-F238E27FC236}">
                <a16:creationId xmlns:a16="http://schemas.microsoft.com/office/drawing/2014/main" id="{4B25D72E-F15E-414F-8882-E11F4B462F67}"/>
              </a:ext>
            </a:extLst>
          </p:cNvPr>
          <p:cNvSpPr txBox="1">
            <a:spLocks noChangeArrowheads="1"/>
          </p:cNvSpPr>
          <p:nvPr/>
        </p:nvSpPr>
        <p:spPr bwMode="auto">
          <a:xfrm>
            <a:off x="654050" y="115888"/>
            <a:ext cx="7859713" cy="430887"/>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200" b="1">
                <a:latin typeface="Comic Sans MS" panose="030F0902030302020204" pitchFamily="66" charset="0"/>
              </a:rPr>
              <a:t>STEPS IN THE FORMATION OF THE FATTY STREAK</a:t>
            </a:r>
            <a:endParaRPr lang="it-IT" altLang="it-IT" sz="2200">
              <a:latin typeface="Comic Sans MS" panose="030F0902030302020204" pitchFamily="66" charset="0"/>
            </a:endParaRPr>
          </a:p>
        </p:txBody>
      </p:sp>
      <p:sp>
        <p:nvSpPr>
          <p:cNvPr id="187412" name="CasellaDiTesto 1">
            <a:extLst>
              <a:ext uri="{FF2B5EF4-FFF2-40B4-BE49-F238E27FC236}">
                <a16:creationId xmlns:a16="http://schemas.microsoft.com/office/drawing/2014/main" id="{E930A1C8-4D6E-5E48-AEDC-0CC09C63DED6}"/>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Horizontal)">
                                      <p:cBhvr>
                                        <p:cTn id="10" dur="500"/>
                                        <p:tgtEl>
                                          <p:spTgt spid="6"/>
                                        </p:tgtEl>
                                      </p:cBhvr>
                                    </p:animEffect>
                                  </p:childTnLst>
                                </p:cTn>
                              </p:par>
                              <p:par>
                                <p:cTn id="11" presetID="16" presetClass="entr" presetSubtype="2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Horizontal)">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Horizontal)">
                                      <p:cBhvr>
                                        <p:cTn id="18" dur="500"/>
                                        <p:tgtEl>
                                          <p:spTgt spid="11"/>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Horizontal)">
                                      <p:cBhvr>
                                        <p:cTn id="21" dur="500"/>
                                        <p:tgtEl>
                                          <p:spTgt spid="10"/>
                                        </p:tgtEl>
                                      </p:cBhvr>
                                    </p:animEffect>
                                  </p:childTnLst>
                                </p:cTn>
                              </p:par>
                              <p:par>
                                <p:cTn id="22" presetID="16" presetClass="entr" presetSubtype="2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Horizontal)">
                                      <p:cBhvr>
                                        <p:cTn id="24" dur="500"/>
                                        <p:tgtEl>
                                          <p:spTgt spid="1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Horizontal)">
                                      <p:cBhvr>
                                        <p:cTn id="29" dur="500"/>
                                        <p:tgtEl>
                                          <p:spTgt spid="14"/>
                                        </p:tgtEl>
                                      </p:cBhvr>
                                    </p:animEffect>
                                  </p:childTnLst>
                                </p:cTn>
                              </p:par>
                              <p:par>
                                <p:cTn id="30" presetID="16" presetClass="entr" presetSubtype="26"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Horizontal)">
                                      <p:cBhvr>
                                        <p:cTn id="32" dur="500"/>
                                        <p:tgtEl>
                                          <p:spTgt spid="17"/>
                                        </p:tgtEl>
                                      </p:cBhvr>
                                    </p:animEffect>
                                  </p:childTnLst>
                                </p:cTn>
                              </p:par>
                              <p:par>
                                <p:cTn id="33" presetID="16" presetClass="entr" presetSubtype="26"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Horizontal)">
                                      <p:cBhvr>
                                        <p:cTn id="35" dur="500"/>
                                        <p:tgtEl>
                                          <p:spTgt spid="1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Horizontal)">
                                      <p:cBhvr>
                                        <p:cTn id="40" dur="500"/>
                                        <p:tgtEl>
                                          <p:spTgt spid="19"/>
                                        </p:tgtEl>
                                      </p:cBhvr>
                                    </p:animEffect>
                                  </p:childTnLst>
                                </p:cTn>
                              </p:par>
                              <p:par>
                                <p:cTn id="41" presetID="16" presetClass="entr" presetSubtype="26"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Horizontal)">
                                      <p:cBhvr>
                                        <p:cTn id="43" dur="500"/>
                                        <p:tgtEl>
                                          <p:spTgt spid="18"/>
                                        </p:tgtEl>
                                      </p:cBhvr>
                                    </p:animEffect>
                                  </p:childTnLst>
                                </p:cTn>
                              </p:par>
                              <p:par>
                                <p:cTn id="44" presetID="16" presetClass="entr" presetSubtype="26"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arn(inHorizontal)">
                                      <p:cBhvr>
                                        <p:cTn id="46" dur="500"/>
                                        <p:tgtEl>
                                          <p:spTgt spid="2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6" presetClass="entr" presetSubtype="26"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inHorizontal)">
                                      <p:cBhvr>
                                        <p:cTn id="51" dur="500"/>
                                        <p:tgtEl>
                                          <p:spTgt spid="29"/>
                                        </p:tgtEl>
                                      </p:cBhvr>
                                    </p:animEffect>
                                  </p:childTnLst>
                                </p:cTn>
                              </p:par>
                              <p:par>
                                <p:cTn id="52" presetID="16" presetClass="entr" presetSubtype="26"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arn(inHorizontal)">
                                      <p:cBhvr>
                                        <p:cTn id="54" dur="500"/>
                                        <p:tgtEl>
                                          <p:spTgt spid="26"/>
                                        </p:tgtEl>
                                      </p:cBhvr>
                                    </p:animEffect>
                                  </p:childTnLst>
                                </p:cTn>
                              </p:par>
                              <p:par>
                                <p:cTn id="55" presetID="16" presetClass="entr" presetSubtype="26"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arn(inHorizontal)">
                                      <p:cBhvr>
                                        <p:cTn id="57" dur="500"/>
                                        <p:tgtEl>
                                          <p:spTgt spid="2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26"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barn(inHorizontal)">
                                      <p:cBhvr>
                                        <p:cTn id="62" dur="500"/>
                                        <p:tgtEl>
                                          <p:spTgt spid="31"/>
                                        </p:tgtEl>
                                      </p:cBhvr>
                                    </p:animEffect>
                                  </p:childTnLst>
                                </p:cTn>
                              </p:par>
                              <p:par>
                                <p:cTn id="63" presetID="16" presetClass="entr" presetSubtype="26"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barn(inHorizontal)">
                                      <p:cBhvr>
                                        <p:cTn id="6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3" grpId="0" animBg="1"/>
      <p:bldP spid="14" grpId="0" animBg="1"/>
      <p:bldP spid="17" grpId="0" animBg="1"/>
      <p:bldP spid="18" grpId="0" animBg="1"/>
      <p:bldP spid="19" grpId="0" animBg="1"/>
      <p:bldP spid="26" grpId="0" animBg="1"/>
      <p:bldP spid="29" grpId="0" animBg="1"/>
      <p:bldP spid="30" grpId="0" animBg="1"/>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a:extLst>
              <a:ext uri="{FF2B5EF4-FFF2-40B4-BE49-F238E27FC236}">
                <a16:creationId xmlns:a16="http://schemas.microsoft.com/office/drawing/2014/main" id="{8076C206-EB6E-644E-997B-79F470CA9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159000"/>
            <a:ext cx="5430837" cy="40322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Ovale 3">
            <a:extLst>
              <a:ext uri="{FF2B5EF4-FFF2-40B4-BE49-F238E27FC236}">
                <a16:creationId xmlns:a16="http://schemas.microsoft.com/office/drawing/2014/main" id="{FABAEBAB-5674-B640-92DB-78DF6519232A}"/>
              </a:ext>
            </a:extLst>
          </p:cNvPr>
          <p:cNvSpPr/>
          <p:nvPr/>
        </p:nvSpPr>
        <p:spPr>
          <a:xfrm>
            <a:off x="3419475" y="3600450"/>
            <a:ext cx="1008063" cy="574675"/>
          </a:xfrm>
          <a:prstGeom prst="ellipse">
            <a:avLst/>
          </a:prstGeom>
          <a:solidFill>
            <a:srgbClr val="00009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5" name="Ovale 4">
            <a:extLst>
              <a:ext uri="{FF2B5EF4-FFF2-40B4-BE49-F238E27FC236}">
                <a16:creationId xmlns:a16="http://schemas.microsoft.com/office/drawing/2014/main" id="{D89310E6-E634-B14E-A6CA-B536AF9D5C83}"/>
              </a:ext>
            </a:extLst>
          </p:cNvPr>
          <p:cNvSpPr/>
          <p:nvPr/>
        </p:nvSpPr>
        <p:spPr>
          <a:xfrm>
            <a:off x="2987675" y="4246563"/>
            <a:ext cx="1008063" cy="576262"/>
          </a:xfrm>
          <a:prstGeom prst="ellipse">
            <a:avLst/>
          </a:prstGeom>
          <a:solidFill>
            <a:srgbClr val="00009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90469" name="CasellaDiTesto 7">
            <a:extLst>
              <a:ext uri="{FF2B5EF4-FFF2-40B4-BE49-F238E27FC236}">
                <a16:creationId xmlns:a16="http://schemas.microsoft.com/office/drawing/2014/main" id="{209393E9-2B4B-144E-BBBE-58B125382144}"/>
              </a:ext>
            </a:extLst>
          </p:cNvPr>
          <p:cNvSpPr txBox="1">
            <a:spLocks noChangeArrowheads="1"/>
          </p:cNvSpPr>
          <p:nvPr/>
        </p:nvSpPr>
        <p:spPr bwMode="auto">
          <a:xfrm>
            <a:off x="6227763" y="2205038"/>
            <a:ext cx="2736850" cy="2032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it-IT" sz="1800">
                <a:solidFill>
                  <a:srgbClr val="000000"/>
                </a:solidFill>
                <a:latin typeface="Comic Sans MS" panose="030F0902030302020204" pitchFamily="66" charset="0"/>
              </a:rPr>
              <a:t>Without modifications of the protein component. They are still recognized by LDL receptors. They have pro-inflammatory effects.</a:t>
            </a:r>
          </a:p>
        </p:txBody>
      </p:sp>
      <p:sp>
        <p:nvSpPr>
          <p:cNvPr id="190470" name="CasellaDiTesto 10">
            <a:extLst>
              <a:ext uri="{FF2B5EF4-FFF2-40B4-BE49-F238E27FC236}">
                <a16:creationId xmlns:a16="http://schemas.microsoft.com/office/drawing/2014/main" id="{522AAC32-7A4A-4242-9CCF-DDA9836C8FD1}"/>
              </a:ext>
            </a:extLst>
          </p:cNvPr>
          <p:cNvSpPr txBox="1">
            <a:spLocks noChangeArrowheads="1"/>
          </p:cNvSpPr>
          <p:nvPr/>
        </p:nvSpPr>
        <p:spPr bwMode="auto">
          <a:xfrm>
            <a:off x="6227763" y="4689475"/>
            <a:ext cx="2736850" cy="14763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it-IT" sz="1800">
                <a:solidFill>
                  <a:srgbClr val="000000"/>
                </a:solidFill>
                <a:latin typeface="Comic Sans MS" panose="030F0902030302020204" pitchFamily="66" charset="0"/>
              </a:rPr>
              <a:t>The protein component is also modified.</a:t>
            </a:r>
          </a:p>
          <a:p>
            <a:pPr algn="ctr" eaLnBrk="1" hangingPunct="1"/>
            <a:r>
              <a:rPr lang="en-GB" altLang="it-IT" sz="1800">
                <a:solidFill>
                  <a:srgbClr val="FF0000"/>
                </a:solidFill>
                <a:latin typeface="Comic Sans MS" panose="030F0902030302020204" pitchFamily="66" charset="0"/>
              </a:rPr>
              <a:t>They are no longer recognized by the LDL receptor.</a:t>
            </a:r>
          </a:p>
        </p:txBody>
      </p:sp>
      <p:cxnSp>
        <p:nvCxnSpPr>
          <p:cNvPr id="3" name="Connettore 2 2">
            <a:extLst>
              <a:ext uri="{FF2B5EF4-FFF2-40B4-BE49-F238E27FC236}">
                <a16:creationId xmlns:a16="http://schemas.microsoft.com/office/drawing/2014/main" id="{780657B9-4911-FC42-8680-46D7802A4A0C}"/>
              </a:ext>
            </a:extLst>
          </p:cNvPr>
          <p:cNvCxnSpPr>
            <a:cxnSpLocks noChangeShapeType="1"/>
            <a:stCxn id="4" idx="6"/>
          </p:cNvCxnSpPr>
          <p:nvPr/>
        </p:nvCxnSpPr>
        <p:spPr bwMode="auto">
          <a:xfrm flipV="1">
            <a:off x="4427538" y="2420938"/>
            <a:ext cx="2016125" cy="146685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 name="Connettore 2 7">
            <a:extLst>
              <a:ext uri="{FF2B5EF4-FFF2-40B4-BE49-F238E27FC236}">
                <a16:creationId xmlns:a16="http://schemas.microsoft.com/office/drawing/2014/main" id="{3B81D8B7-A3C5-2C4A-8AB1-44EDCC6CF021}"/>
              </a:ext>
            </a:extLst>
          </p:cNvPr>
          <p:cNvCxnSpPr>
            <a:cxnSpLocks noChangeShapeType="1"/>
            <a:stCxn id="5" idx="6"/>
          </p:cNvCxnSpPr>
          <p:nvPr/>
        </p:nvCxnSpPr>
        <p:spPr bwMode="auto">
          <a:xfrm>
            <a:off x="3995738" y="4535488"/>
            <a:ext cx="2376487" cy="40481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0473" name="CasellaDiTesto 1">
            <a:extLst>
              <a:ext uri="{FF2B5EF4-FFF2-40B4-BE49-F238E27FC236}">
                <a16:creationId xmlns:a16="http://schemas.microsoft.com/office/drawing/2014/main" id="{E10E4DD2-A291-074E-A3B9-F46256370808}"/>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
        <p:nvSpPr>
          <p:cNvPr id="11" name="CasellaDiTesto 10">
            <a:extLst>
              <a:ext uri="{FF2B5EF4-FFF2-40B4-BE49-F238E27FC236}">
                <a16:creationId xmlns:a16="http://schemas.microsoft.com/office/drawing/2014/main" id="{9382EFFC-B3FC-DF43-B04F-7FB8F15435BD}"/>
              </a:ext>
            </a:extLst>
          </p:cNvPr>
          <p:cNvSpPr txBox="1">
            <a:spLocks noChangeArrowheads="1"/>
          </p:cNvSpPr>
          <p:nvPr/>
        </p:nvSpPr>
        <p:spPr bwMode="auto">
          <a:xfrm>
            <a:off x="179388" y="115888"/>
            <a:ext cx="8785225" cy="186871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800"/>
              </a:lnSpc>
            </a:pPr>
            <a:r>
              <a:rPr lang="en-GB" altLang="it-IT" sz="2200">
                <a:solidFill>
                  <a:srgbClr val="000000"/>
                </a:solidFill>
                <a:latin typeface="Comic Sans MS" panose="030F0902030302020204" pitchFamily="66" charset="0"/>
              </a:rPr>
              <a:t>Once penetrated into the intima, the LDLs are exposed to oxidants and transformed into oxidized LDL. The oxidation of LDL does not occur in the circulation because the lipids are protected by the presence of considerable antioxidant </a:t>
            </a:r>
            <a:r>
              <a:rPr lang="en-GB" altLang="it-IT" sz="2200" err="1">
                <a:solidFill>
                  <a:srgbClr val="000000"/>
                </a:solidFill>
                <a:latin typeface="Comic Sans MS" panose="030F0902030302020204" pitchFamily="66" charset="0"/>
              </a:rPr>
              <a:t>defenses</a:t>
            </a:r>
            <a:r>
              <a:rPr lang="en-GB" altLang="it-IT" sz="2200">
                <a:solidFill>
                  <a:srgbClr val="000000"/>
                </a:solidFill>
                <a:latin typeface="Comic Sans MS" panose="030F0902030302020204" pitchFamily="66" charset="0"/>
              </a:rPr>
              <a:t> and because the LDL itself contain α-tocopherol.</a:t>
            </a:r>
          </a:p>
        </p:txBody>
      </p:sp>
      <p:sp>
        <p:nvSpPr>
          <p:cNvPr id="12" name="Ovale 11">
            <a:extLst>
              <a:ext uri="{FF2B5EF4-FFF2-40B4-BE49-F238E27FC236}">
                <a16:creationId xmlns:a16="http://schemas.microsoft.com/office/drawing/2014/main" id="{E2F6CC02-2F56-414D-A39E-01E84984D292}"/>
              </a:ext>
            </a:extLst>
          </p:cNvPr>
          <p:cNvSpPr/>
          <p:nvPr/>
        </p:nvSpPr>
        <p:spPr>
          <a:xfrm>
            <a:off x="179512" y="116632"/>
            <a:ext cx="504825" cy="504825"/>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89" name="Picture 2">
            <a:extLst>
              <a:ext uri="{FF2B5EF4-FFF2-40B4-BE49-F238E27FC236}">
                <a16:creationId xmlns:a16="http://schemas.microsoft.com/office/drawing/2014/main" id="{05FBC650-A737-3349-841A-867AD0DB5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260226"/>
            <a:ext cx="4752975" cy="29527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1491" name="CasellaDiTesto 2">
            <a:extLst>
              <a:ext uri="{FF2B5EF4-FFF2-40B4-BE49-F238E27FC236}">
                <a16:creationId xmlns:a16="http://schemas.microsoft.com/office/drawing/2014/main" id="{013B70BD-DF42-F54B-A467-C9F400B3C95A}"/>
              </a:ext>
            </a:extLst>
          </p:cNvPr>
          <p:cNvSpPr txBox="1">
            <a:spLocks noChangeArrowheads="1"/>
          </p:cNvSpPr>
          <p:nvPr/>
        </p:nvSpPr>
        <p:spPr bwMode="auto">
          <a:xfrm>
            <a:off x="179387" y="96837"/>
            <a:ext cx="3960564" cy="318638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738"/>
              </a:lnSpc>
            </a:pPr>
            <a:r>
              <a:rPr lang="en-GB" altLang="it-IT" sz="2000">
                <a:latin typeface="Comic Sans MS" panose="030F0902030302020204" pitchFamily="66" charset="0"/>
              </a:rPr>
              <a:t>Since oxidized LDLs are no longer recognized by normal LDL-R, the intervention of macrophages, deriving from circulating monocytes, is necessary, which possess </a:t>
            </a:r>
            <a:r>
              <a:rPr lang="en-GB" altLang="it-IT" sz="2000" b="1">
                <a:solidFill>
                  <a:srgbClr val="FF0000"/>
                </a:solidFill>
                <a:latin typeface="Comic Sans MS" panose="030F0902030302020204" pitchFamily="66" charset="0"/>
              </a:rPr>
              <a:t>scavenger receptors </a:t>
            </a:r>
            <a:r>
              <a:rPr lang="en-GB" altLang="it-IT" sz="2000">
                <a:latin typeface="Comic Sans MS" panose="030F0902030302020204" pitchFamily="66" charset="0"/>
              </a:rPr>
              <a:t>that make them capable of ingesting modified LDL.</a:t>
            </a:r>
          </a:p>
        </p:txBody>
      </p:sp>
      <p:sp>
        <p:nvSpPr>
          <p:cNvPr id="4" name="Rettangolo 3">
            <a:extLst>
              <a:ext uri="{FF2B5EF4-FFF2-40B4-BE49-F238E27FC236}">
                <a16:creationId xmlns:a16="http://schemas.microsoft.com/office/drawing/2014/main" id="{CA5B1F10-8471-E54F-8B61-90D666065465}"/>
              </a:ext>
            </a:extLst>
          </p:cNvPr>
          <p:cNvSpPr>
            <a:spLocks noChangeArrowheads="1"/>
          </p:cNvSpPr>
          <p:nvPr/>
        </p:nvSpPr>
        <p:spPr bwMode="auto">
          <a:xfrm>
            <a:off x="5867400" y="1989013"/>
            <a:ext cx="1008063" cy="215900"/>
          </a:xfrm>
          <a:prstGeom prst="rect">
            <a:avLst/>
          </a:prstGeom>
          <a:solidFill>
            <a:srgbClr val="000090">
              <a:alpha val="10196"/>
            </a:srgbClr>
          </a:solidFill>
          <a:ln w="19050">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endParaRPr lang="it-IT">
              <a:solidFill>
                <a:schemeClr val="lt1"/>
              </a:solidFill>
              <a:latin typeface="+mn-lt"/>
              <a:ea typeface="+mn-ea"/>
            </a:endParaRPr>
          </a:p>
        </p:txBody>
      </p:sp>
      <p:sp>
        <p:nvSpPr>
          <p:cNvPr id="191494" name="CasellaDiTesto 1">
            <a:extLst>
              <a:ext uri="{FF2B5EF4-FFF2-40B4-BE49-F238E27FC236}">
                <a16:creationId xmlns:a16="http://schemas.microsoft.com/office/drawing/2014/main" id="{6DB45643-C746-234A-91A2-B555668B39CE}"/>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3" name="Immagine 2" descr="Immagine che contiene mappa&#10;&#10;Descrizione generata automaticamente">
            <a:extLst>
              <a:ext uri="{FF2B5EF4-FFF2-40B4-BE49-F238E27FC236}">
                <a16:creationId xmlns:a16="http://schemas.microsoft.com/office/drawing/2014/main" id="{61608DC8-F8DB-784E-BCD5-801E631A1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399" y="3429000"/>
            <a:ext cx="7557025" cy="2758635"/>
          </a:xfrm>
          <a:prstGeom prst="rect">
            <a:avLst/>
          </a:prstGeom>
        </p:spPr>
      </p:pic>
      <p:sp>
        <p:nvSpPr>
          <p:cNvPr id="5" name="Freccia circolare a destra 4">
            <a:extLst>
              <a:ext uri="{FF2B5EF4-FFF2-40B4-BE49-F238E27FC236}">
                <a16:creationId xmlns:a16="http://schemas.microsoft.com/office/drawing/2014/main" id="{4EEB1E8A-0AB1-014D-B89A-471EA4E985C0}"/>
              </a:ext>
            </a:extLst>
          </p:cNvPr>
          <p:cNvSpPr/>
          <p:nvPr/>
        </p:nvSpPr>
        <p:spPr>
          <a:xfrm>
            <a:off x="107504" y="1678477"/>
            <a:ext cx="576189" cy="2758635"/>
          </a:xfrm>
          <a:prstGeom prst="curvedRightArrow">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8" name="Ovale 7">
            <a:extLst>
              <a:ext uri="{FF2B5EF4-FFF2-40B4-BE49-F238E27FC236}">
                <a16:creationId xmlns:a16="http://schemas.microsoft.com/office/drawing/2014/main" id="{9836ADDB-0DA6-4DF3-BFAC-49AF09A03BB1}"/>
              </a:ext>
            </a:extLst>
          </p:cNvPr>
          <p:cNvSpPr/>
          <p:nvPr/>
        </p:nvSpPr>
        <p:spPr>
          <a:xfrm>
            <a:off x="179512" y="5013176"/>
            <a:ext cx="504825" cy="504825"/>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3</a:t>
            </a:r>
          </a:p>
        </p:txBody>
      </p:sp>
      <p:sp>
        <p:nvSpPr>
          <p:cNvPr id="9" name="Ovale 8">
            <a:extLst>
              <a:ext uri="{FF2B5EF4-FFF2-40B4-BE49-F238E27FC236}">
                <a16:creationId xmlns:a16="http://schemas.microsoft.com/office/drawing/2014/main" id="{4E3CBE6B-7E0E-4B8C-AB59-56547E454F89}"/>
              </a:ext>
            </a:extLst>
          </p:cNvPr>
          <p:cNvSpPr/>
          <p:nvPr/>
        </p:nvSpPr>
        <p:spPr>
          <a:xfrm>
            <a:off x="179512" y="5517232"/>
            <a:ext cx="504825" cy="504825"/>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Schermata 2020-07-16 alle 11.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418" y="860627"/>
            <a:ext cx="7304982" cy="5304677"/>
          </a:xfrm>
          <a:prstGeom prst="rect">
            <a:avLst/>
          </a:prstGeom>
        </p:spPr>
      </p:pic>
      <p:sp>
        <p:nvSpPr>
          <p:cNvPr id="5" name="CasellaDiTesto 1">
            <a:extLst>
              <a:ext uri="{FF2B5EF4-FFF2-40B4-BE49-F238E27FC236}">
                <a16:creationId xmlns:a16="http://schemas.microsoft.com/office/drawing/2014/main" id="{0CCFBD03-C645-F1A3-6B2E-4C8FCF83C24F}"/>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dirty="0">
                <a:solidFill>
                  <a:schemeClr val="bg1"/>
                </a:solidFill>
                <a:latin typeface="Comic Sans MS" panose="030F0902030302020204" pitchFamily="66" charset="0"/>
              </a:rPr>
              <a:t>FISIOPATOLOGIA - ATEROSCLEROSI</a:t>
            </a:r>
          </a:p>
        </p:txBody>
      </p:sp>
      <p:sp>
        <p:nvSpPr>
          <p:cNvPr id="6" name="Freccia destra 5">
            <a:extLst>
              <a:ext uri="{FF2B5EF4-FFF2-40B4-BE49-F238E27FC236}">
                <a16:creationId xmlns:a16="http://schemas.microsoft.com/office/drawing/2014/main" id="{DC2EC000-A02E-D8CA-1B23-4E359F8487A9}"/>
              </a:ext>
            </a:extLst>
          </p:cNvPr>
          <p:cNvSpPr/>
          <p:nvPr/>
        </p:nvSpPr>
        <p:spPr>
          <a:xfrm flipH="1">
            <a:off x="8007012" y="3284984"/>
            <a:ext cx="741452" cy="288032"/>
          </a:xfrm>
          <a:prstGeom prst="rightArrow">
            <a:avLst/>
          </a:prstGeom>
          <a:solidFill>
            <a:srgbClr val="3BB6F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CasellaDiTesto 1">
            <a:extLst>
              <a:ext uri="{FF2B5EF4-FFF2-40B4-BE49-F238E27FC236}">
                <a16:creationId xmlns:a16="http://schemas.microsoft.com/office/drawing/2014/main" id="{C69FD354-A018-DC65-2801-F4859F9A28C8}"/>
              </a:ext>
            </a:extLst>
          </p:cNvPr>
          <p:cNvSpPr txBox="1"/>
          <p:nvPr/>
        </p:nvSpPr>
        <p:spPr>
          <a:xfrm>
            <a:off x="1186137" y="188640"/>
            <a:ext cx="6843735" cy="523220"/>
          </a:xfrm>
          <a:prstGeom prst="rect">
            <a:avLst/>
          </a:prstGeom>
          <a:solidFill>
            <a:srgbClr val="FFC000"/>
          </a:solidFill>
          <a:ln w="28575">
            <a:solidFill>
              <a:srgbClr val="FF0000"/>
            </a:solidFill>
          </a:ln>
        </p:spPr>
        <p:txBody>
          <a:bodyPr wrap="square" rtlCol="0">
            <a:spAutoFit/>
          </a:bodyPr>
          <a:lstStyle/>
          <a:p>
            <a:pPr algn="ctr"/>
            <a:r>
              <a:rPr lang="it-IT" sz="2800" dirty="0">
                <a:latin typeface="Comic Sans MS" panose="030F0902030302020204" pitchFamily="66" charset="0"/>
              </a:rPr>
              <a:t>THE EPIDEMIOLOGIC TRANSITION</a:t>
            </a:r>
          </a:p>
        </p:txBody>
      </p:sp>
    </p:spTree>
    <p:extLst>
      <p:ext uri="{BB962C8B-B14F-4D97-AF65-F5344CB8AC3E}">
        <p14:creationId xmlns:p14="http://schemas.microsoft.com/office/powerpoint/2010/main" val="4281438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2">
            <a:extLst>
              <a:ext uri="{FF2B5EF4-FFF2-40B4-BE49-F238E27FC236}">
                <a16:creationId xmlns:a16="http://schemas.microsoft.com/office/drawing/2014/main" id="{D5D79D57-85EF-9843-833D-B9CA47AC4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052736"/>
            <a:ext cx="8727620" cy="504056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B8A76C08-CC27-5F43-ADC3-4468CC8756DF}"/>
              </a:ext>
            </a:extLst>
          </p:cNvPr>
          <p:cNvSpPr/>
          <p:nvPr/>
        </p:nvSpPr>
        <p:spPr>
          <a:xfrm>
            <a:off x="4860032" y="3645024"/>
            <a:ext cx="1788621" cy="392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1600" b="1">
                <a:solidFill>
                  <a:schemeClr val="tx1"/>
                </a:solidFill>
                <a:latin typeface="Comic Sans MS" pitchFamily="66" charset="0"/>
              </a:rPr>
              <a:t>FOAMY CELLS</a:t>
            </a:r>
          </a:p>
        </p:txBody>
      </p:sp>
      <p:sp>
        <p:nvSpPr>
          <p:cNvPr id="192518" name="CasellaDiTesto 1">
            <a:extLst>
              <a:ext uri="{FF2B5EF4-FFF2-40B4-BE49-F238E27FC236}">
                <a16:creationId xmlns:a16="http://schemas.microsoft.com/office/drawing/2014/main" id="{3C26E3A6-7EBB-A143-92FE-E18FBEF0EBEC}"/>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
        <p:nvSpPr>
          <p:cNvPr id="2" name="CasellaDiTesto 1">
            <a:extLst>
              <a:ext uri="{FF2B5EF4-FFF2-40B4-BE49-F238E27FC236}">
                <a16:creationId xmlns:a16="http://schemas.microsoft.com/office/drawing/2014/main" id="{D128AA44-B15E-614C-8CB5-C019645F398E}"/>
              </a:ext>
            </a:extLst>
          </p:cNvPr>
          <p:cNvSpPr txBox="1"/>
          <p:nvPr/>
        </p:nvSpPr>
        <p:spPr>
          <a:xfrm>
            <a:off x="600501" y="109167"/>
            <a:ext cx="4292285" cy="1825371"/>
          </a:xfrm>
          <a:prstGeom prst="rect">
            <a:avLst/>
          </a:prstGeom>
          <a:solidFill>
            <a:schemeClr val="bg1"/>
          </a:solidFill>
          <a:ln w="28575">
            <a:solidFill>
              <a:srgbClr val="FF0000"/>
            </a:solidFill>
          </a:ln>
        </p:spPr>
        <p:txBody>
          <a:bodyPr wrap="square" rtlCol="0">
            <a:spAutoFit/>
          </a:bodyPr>
          <a:lstStyle/>
          <a:p>
            <a:pPr algn="ctr" eaLnBrk="1" hangingPunct="1">
              <a:lnSpc>
                <a:spcPts val="2738"/>
              </a:lnSpc>
            </a:pPr>
            <a:r>
              <a:rPr lang="en-GB" altLang="it-IT" sz="2000">
                <a:latin typeface="Comic Sans MS" panose="030F0902030302020204" pitchFamily="66" charset="0"/>
              </a:rPr>
              <a:t>Oxidized LDLs cannot be completely degraded and their chronic ingestion leads to the formation of</a:t>
            </a:r>
          </a:p>
          <a:p>
            <a:pPr algn="ctr" eaLnBrk="1" hangingPunct="1">
              <a:lnSpc>
                <a:spcPts val="2738"/>
              </a:lnSpc>
            </a:pPr>
            <a:r>
              <a:rPr lang="en-GB" altLang="it-IT" sz="2800" b="1">
                <a:solidFill>
                  <a:srgbClr val="FF0000"/>
                </a:solidFill>
                <a:latin typeface="Comic Sans MS" panose="030F0902030302020204" pitchFamily="66" charset="0"/>
              </a:rPr>
              <a:t>foamy cells.</a:t>
            </a:r>
            <a:endParaRPr lang="en-GB" sz="2800" b="1">
              <a:solidFill>
                <a:srgbClr val="FF0000"/>
              </a:solidFill>
            </a:endParaRPr>
          </a:p>
        </p:txBody>
      </p:sp>
      <p:pic>
        <p:nvPicPr>
          <p:cNvPr id="9" name="Immagine 8" descr="Immagine che contiene testo&#10;&#10;Descrizione generata automaticamente">
            <a:extLst>
              <a:ext uri="{FF2B5EF4-FFF2-40B4-BE49-F238E27FC236}">
                <a16:creationId xmlns:a16="http://schemas.microsoft.com/office/drawing/2014/main" id="{4019D17A-573F-E74B-9A32-DD6FDEB43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480576"/>
            <a:ext cx="4627146" cy="2756736"/>
          </a:xfrm>
          <a:prstGeom prst="rect">
            <a:avLst/>
          </a:prstGeom>
        </p:spPr>
      </p:pic>
      <p:sp>
        <p:nvSpPr>
          <p:cNvPr id="7" name="Ovale 6">
            <a:extLst>
              <a:ext uri="{FF2B5EF4-FFF2-40B4-BE49-F238E27FC236}">
                <a16:creationId xmlns:a16="http://schemas.microsoft.com/office/drawing/2014/main" id="{A79CAB91-3C9C-4CF7-8165-75BBBD594DEA}"/>
              </a:ext>
            </a:extLst>
          </p:cNvPr>
          <p:cNvSpPr/>
          <p:nvPr/>
        </p:nvSpPr>
        <p:spPr>
          <a:xfrm>
            <a:off x="179512" y="188640"/>
            <a:ext cx="555308" cy="555308"/>
          </a:xfrm>
          <a:prstGeom prst="ellipse">
            <a:avLst/>
          </a:prstGeom>
          <a:solidFill>
            <a:srgbClr val="CCECFF"/>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5</a:t>
            </a:r>
          </a:p>
        </p:txBody>
      </p:sp>
      <p:sp>
        <p:nvSpPr>
          <p:cNvPr id="4" name="CasellaDiTesto 3">
            <a:extLst>
              <a:ext uri="{FF2B5EF4-FFF2-40B4-BE49-F238E27FC236}">
                <a16:creationId xmlns:a16="http://schemas.microsoft.com/office/drawing/2014/main" id="{5C0E6227-D5FC-01F6-AD00-76BED3F1AD0F}"/>
              </a:ext>
            </a:extLst>
          </p:cNvPr>
          <p:cNvSpPr txBox="1"/>
          <p:nvPr/>
        </p:nvSpPr>
        <p:spPr>
          <a:xfrm>
            <a:off x="5841959" y="116632"/>
            <a:ext cx="2618473" cy="830997"/>
          </a:xfrm>
          <a:prstGeom prst="rect">
            <a:avLst/>
          </a:prstGeom>
          <a:solidFill>
            <a:schemeClr val="bg1"/>
          </a:solidFill>
          <a:ln w="28575">
            <a:solidFill>
              <a:srgbClr val="FF0000"/>
            </a:solidFill>
          </a:ln>
        </p:spPr>
        <p:txBody>
          <a:bodyPr wrap="square" rtlCol="0">
            <a:spAutoFit/>
          </a:bodyPr>
          <a:lstStyle/>
          <a:p>
            <a:pPr algn="ctr"/>
            <a:r>
              <a:rPr lang="en-GB" sz="2400">
                <a:latin typeface="Comic Sans MS" panose="030F0902030302020204" pitchFamily="66" charset="0"/>
              </a:rPr>
              <a:t>Accumulation of foamy cells</a:t>
            </a:r>
          </a:p>
        </p:txBody>
      </p:sp>
      <p:sp>
        <p:nvSpPr>
          <p:cNvPr id="10" name="CasellaDiTesto 9">
            <a:extLst>
              <a:ext uri="{FF2B5EF4-FFF2-40B4-BE49-F238E27FC236}">
                <a16:creationId xmlns:a16="http://schemas.microsoft.com/office/drawing/2014/main" id="{14069AAB-02D0-3DA2-84BA-23CAC19406CD}"/>
              </a:ext>
            </a:extLst>
          </p:cNvPr>
          <p:cNvSpPr txBox="1"/>
          <p:nvPr/>
        </p:nvSpPr>
        <p:spPr>
          <a:xfrm>
            <a:off x="5593204" y="1628800"/>
            <a:ext cx="3168352" cy="523220"/>
          </a:xfrm>
          <a:prstGeom prst="rect">
            <a:avLst/>
          </a:prstGeom>
          <a:solidFill>
            <a:srgbClr val="FFC000"/>
          </a:solidFill>
          <a:ln w="28575">
            <a:solidFill>
              <a:srgbClr val="FF0000"/>
            </a:solidFill>
          </a:ln>
        </p:spPr>
        <p:txBody>
          <a:bodyPr wrap="square" rtlCol="0">
            <a:spAutoFit/>
          </a:bodyPr>
          <a:lstStyle/>
          <a:p>
            <a:pPr algn="ctr"/>
            <a:r>
              <a:rPr lang="it-IT" sz="2800" b="1">
                <a:latin typeface="Comic Sans MS" panose="030F0902030302020204" pitchFamily="66" charset="0"/>
              </a:rPr>
              <a:t>FATTY STREAK</a:t>
            </a:r>
          </a:p>
        </p:txBody>
      </p:sp>
      <p:sp>
        <p:nvSpPr>
          <p:cNvPr id="11" name="Freccia giù 10">
            <a:extLst>
              <a:ext uri="{FF2B5EF4-FFF2-40B4-BE49-F238E27FC236}">
                <a16:creationId xmlns:a16="http://schemas.microsoft.com/office/drawing/2014/main" id="{C1F592D5-EF79-094B-C707-9F7D4E2647D2}"/>
              </a:ext>
            </a:extLst>
          </p:cNvPr>
          <p:cNvSpPr/>
          <p:nvPr/>
        </p:nvSpPr>
        <p:spPr>
          <a:xfrm>
            <a:off x="6370020" y="990968"/>
            <a:ext cx="1658364" cy="637832"/>
          </a:xfrm>
          <a:prstGeom prst="downArrow">
            <a:avLst/>
          </a:prstGeom>
          <a:solidFill>
            <a:schemeClr val="accent1">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diagramma&#10;&#10;Descrizione generata automaticamente">
            <a:extLst>
              <a:ext uri="{FF2B5EF4-FFF2-40B4-BE49-F238E27FC236}">
                <a16:creationId xmlns:a16="http://schemas.microsoft.com/office/drawing/2014/main" id="{4C11F85F-892F-E2BF-D96E-D897EC56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88640"/>
            <a:ext cx="3988470" cy="2757850"/>
          </a:xfrm>
          <a:prstGeom prst="rect">
            <a:avLst/>
          </a:prstGeom>
          <a:ln w="28575">
            <a:solidFill>
              <a:srgbClr val="FF0000"/>
            </a:solidFill>
          </a:ln>
        </p:spPr>
      </p:pic>
      <p:sp>
        <p:nvSpPr>
          <p:cNvPr id="4" name="Rettangolo arrotondato 7">
            <a:extLst>
              <a:ext uri="{FF2B5EF4-FFF2-40B4-BE49-F238E27FC236}">
                <a16:creationId xmlns:a16="http://schemas.microsoft.com/office/drawing/2014/main" id="{E1AC224A-53E8-7179-0894-EEA74764C248}"/>
              </a:ext>
            </a:extLst>
          </p:cNvPr>
          <p:cNvSpPr/>
          <p:nvPr/>
        </p:nvSpPr>
        <p:spPr>
          <a:xfrm>
            <a:off x="5505876" y="680090"/>
            <a:ext cx="2666524" cy="12735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b="1">
                <a:solidFill>
                  <a:srgbClr val="000000"/>
                </a:solidFill>
                <a:latin typeface="Comic Sans MS" panose="030F0902030302020204" pitchFamily="66" charset="0"/>
                <a:cs typeface="Arial" panose="020B0604020202020204" pitchFamily="34" charset="0"/>
              </a:rPr>
              <a:t>CYTOKINE SECRETION</a:t>
            </a:r>
          </a:p>
          <a:p>
            <a:pPr algn="ctr" eaLnBrk="1" hangingPunct="1"/>
            <a:r>
              <a:rPr lang="it-IT" altLang="it-IT" b="1">
                <a:solidFill>
                  <a:srgbClr val="000000"/>
                </a:solidFill>
                <a:latin typeface="Comic Sans MS" panose="030F0902030302020204" pitchFamily="66" charset="0"/>
                <a:cs typeface="Arial" panose="020B0604020202020204" pitchFamily="34" charset="0"/>
              </a:rPr>
              <a:t>(IL-1</a:t>
            </a:r>
            <a:r>
              <a:rPr lang="el-GR" altLang="it-IT" b="1">
                <a:solidFill>
                  <a:srgbClr val="000000"/>
                </a:solidFill>
                <a:latin typeface="Comic Sans MS" panose="030F0902030302020204" pitchFamily="66" charset="0"/>
                <a:cs typeface="Arial" panose="020B0604020202020204" pitchFamily="34" charset="0"/>
              </a:rPr>
              <a:t>β – </a:t>
            </a:r>
            <a:r>
              <a:rPr lang="it-IT" altLang="it-IT" b="1">
                <a:solidFill>
                  <a:srgbClr val="000000"/>
                </a:solidFill>
                <a:latin typeface="Comic Sans MS" panose="030F0902030302020204" pitchFamily="66" charset="0"/>
                <a:cs typeface="Arial" panose="020B0604020202020204" pitchFamily="34" charset="0"/>
              </a:rPr>
              <a:t>TNF)</a:t>
            </a:r>
          </a:p>
        </p:txBody>
      </p:sp>
      <p:sp>
        <p:nvSpPr>
          <p:cNvPr id="5" name="Freccia destra 4">
            <a:extLst>
              <a:ext uri="{FF2B5EF4-FFF2-40B4-BE49-F238E27FC236}">
                <a16:creationId xmlns:a16="http://schemas.microsoft.com/office/drawing/2014/main" id="{4332BCB3-5B87-BEEA-1497-D5652495E82B}"/>
              </a:ext>
            </a:extLst>
          </p:cNvPr>
          <p:cNvSpPr/>
          <p:nvPr/>
        </p:nvSpPr>
        <p:spPr>
          <a:xfrm>
            <a:off x="4025305" y="906803"/>
            <a:ext cx="1388404" cy="820113"/>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pic>
        <p:nvPicPr>
          <p:cNvPr id="6" name="Immagine 1" descr="Capture30-01-2007-16.12.3925-09-2007-9.41.23.jpg">
            <a:extLst>
              <a:ext uri="{FF2B5EF4-FFF2-40B4-BE49-F238E27FC236}">
                <a16:creationId xmlns:a16="http://schemas.microsoft.com/office/drawing/2014/main" id="{4E693C38-007B-F0F4-76FE-3695280365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198365"/>
            <a:ext cx="3617138" cy="289423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Rettangolo arrotondato 15">
            <a:extLst>
              <a:ext uri="{FF2B5EF4-FFF2-40B4-BE49-F238E27FC236}">
                <a16:creationId xmlns:a16="http://schemas.microsoft.com/office/drawing/2014/main" id="{035F91A3-6F98-1E0E-04A2-49DB6793E45D}"/>
              </a:ext>
            </a:extLst>
          </p:cNvPr>
          <p:cNvSpPr/>
          <p:nvPr/>
        </p:nvSpPr>
        <p:spPr>
          <a:xfrm>
            <a:off x="5292080" y="3467509"/>
            <a:ext cx="3311525" cy="24817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360"/>
              </a:lnSpc>
              <a:defRPr/>
            </a:pPr>
            <a:r>
              <a:rPr lang="it-IT" sz="2400" b="1">
                <a:solidFill>
                  <a:srgbClr val="000000"/>
                </a:solidFill>
                <a:latin typeface="Comic Sans MS" charset="0"/>
              </a:rPr>
              <a:t>RECRUITMENT, MIGRATION AND PROLIFERATION</a:t>
            </a:r>
          </a:p>
          <a:p>
            <a:pPr algn="ctr">
              <a:lnSpc>
                <a:spcPts val="3360"/>
              </a:lnSpc>
              <a:defRPr/>
            </a:pPr>
            <a:r>
              <a:rPr lang="it-IT" sz="2400" b="1">
                <a:solidFill>
                  <a:srgbClr val="000000"/>
                </a:solidFill>
                <a:latin typeface="Comic Sans MS" charset="0"/>
              </a:rPr>
              <a:t>OF SMOOTH MUSCLE CELLS</a:t>
            </a:r>
          </a:p>
        </p:txBody>
      </p:sp>
      <p:sp>
        <p:nvSpPr>
          <p:cNvPr id="9" name="Freccia destra 8">
            <a:extLst>
              <a:ext uri="{FF2B5EF4-FFF2-40B4-BE49-F238E27FC236}">
                <a16:creationId xmlns:a16="http://schemas.microsoft.com/office/drawing/2014/main" id="{2D729C2E-8002-AF79-3658-250E38495053}"/>
              </a:ext>
            </a:extLst>
          </p:cNvPr>
          <p:cNvSpPr/>
          <p:nvPr/>
        </p:nvSpPr>
        <p:spPr>
          <a:xfrm rot="5400000">
            <a:off x="6317574" y="1892328"/>
            <a:ext cx="1043128" cy="1598168"/>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0" name="Freccia destra 9">
            <a:extLst>
              <a:ext uri="{FF2B5EF4-FFF2-40B4-BE49-F238E27FC236}">
                <a16:creationId xmlns:a16="http://schemas.microsoft.com/office/drawing/2014/main" id="{032279E7-763F-4F38-1F3F-887A4948046C}"/>
              </a:ext>
            </a:extLst>
          </p:cNvPr>
          <p:cNvSpPr/>
          <p:nvPr/>
        </p:nvSpPr>
        <p:spPr>
          <a:xfrm flipH="1">
            <a:off x="3779912" y="4409087"/>
            <a:ext cx="1388404" cy="820113"/>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1" name="CasellaDiTesto 1">
            <a:extLst>
              <a:ext uri="{FF2B5EF4-FFF2-40B4-BE49-F238E27FC236}">
                <a16:creationId xmlns:a16="http://schemas.microsoft.com/office/drawing/2014/main" id="{CFBB01F9-FFDC-0F8C-611C-38162ED45D8A}"/>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extLst>
      <p:ext uri="{BB962C8B-B14F-4D97-AF65-F5344CB8AC3E}">
        <p14:creationId xmlns:p14="http://schemas.microsoft.com/office/powerpoint/2010/main" val="2709676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82CCD7C-E520-C04B-F43F-C630C785BCBF}"/>
              </a:ext>
            </a:extLst>
          </p:cNvPr>
          <p:cNvSpPr txBox="1"/>
          <p:nvPr/>
        </p:nvSpPr>
        <p:spPr>
          <a:xfrm>
            <a:off x="1187624" y="260648"/>
            <a:ext cx="6665204" cy="990336"/>
          </a:xfrm>
          <a:prstGeom prst="rect">
            <a:avLst/>
          </a:prstGeom>
          <a:noFill/>
          <a:ln w="28575">
            <a:solidFill>
              <a:srgbClr val="FF0000"/>
            </a:solidFill>
          </a:ln>
        </p:spPr>
        <p:txBody>
          <a:bodyPr wrap="square" rtlCol="0">
            <a:spAutoFit/>
          </a:bodyPr>
          <a:lstStyle/>
          <a:p>
            <a:pPr algn="ctr">
              <a:lnSpc>
                <a:spcPts val="3560"/>
              </a:lnSpc>
            </a:pPr>
            <a:r>
              <a:rPr lang="en-US" sz="2800" b="1" i="0" u="none" strike="noStrike" err="1">
                <a:solidFill>
                  <a:srgbClr val="FF0000"/>
                </a:solidFill>
                <a:effectLst/>
                <a:latin typeface="Comic Sans MS" panose="030F0902030302020204" pitchFamily="66" charset="0"/>
              </a:rPr>
              <a:t>Transdifferentiation</a:t>
            </a:r>
            <a:r>
              <a:rPr lang="en-US" sz="2800" b="1" i="0" u="none" strike="noStrike">
                <a:solidFill>
                  <a:srgbClr val="FF0000"/>
                </a:solidFill>
                <a:effectLst/>
                <a:latin typeface="Comic Sans MS" panose="030F0902030302020204" pitchFamily="66" charset="0"/>
              </a:rPr>
              <a:t> </a:t>
            </a:r>
            <a:r>
              <a:rPr lang="en-US" sz="2800" b="0" i="0" u="none" strike="noStrike">
                <a:solidFill>
                  <a:srgbClr val="202124"/>
                </a:solidFill>
                <a:effectLst/>
                <a:latin typeface="Comic Sans MS" panose="030F0902030302020204" pitchFamily="66" charset="0"/>
              </a:rPr>
              <a:t>is defined as </a:t>
            </a:r>
            <a:r>
              <a:rPr lang="en-US" sz="2800" b="0" i="0" u="none" strike="noStrike">
                <a:solidFill>
                  <a:srgbClr val="040C28"/>
                </a:solidFill>
                <a:effectLst/>
                <a:latin typeface="Comic Sans MS" panose="030F0902030302020204" pitchFamily="66" charset="0"/>
              </a:rPr>
              <a:t>the conversion of one cell type to another</a:t>
            </a:r>
            <a:r>
              <a:rPr lang="en-US" sz="2800" b="0" i="0" u="none" strike="noStrike">
                <a:solidFill>
                  <a:srgbClr val="202124"/>
                </a:solidFill>
                <a:effectLst/>
                <a:latin typeface="Comic Sans MS" panose="030F0902030302020204" pitchFamily="66" charset="0"/>
              </a:rPr>
              <a:t>.</a:t>
            </a:r>
            <a:endParaRPr lang="en-US" sz="2800">
              <a:latin typeface="Comic Sans MS" panose="030F0902030302020204" pitchFamily="66" charset="0"/>
            </a:endParaRPr>
          </a:p>
        </p:txBody>
      </p:sp>
      <p:pic>
        <p:nvPicPr>
          <p:cNvPr id="1026" name="Picture 2" descr="Vascular Smooth Muscle - Creative Diagnostics">
            <a:extLst>
              <a:ext uri="{FF2B5EF4-FFF2-40B4-BE49-F238E27FC236}">
                <a16:creationId xmlns:a16="http://schemas.microsoft.com/office/drawing/2014/main" id="{C76D09CB-E4B5-9DF4-B992-1FFBD192F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256844"/>
            <a:ext cx="3531222" cy="290846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0EAF6BC-7FB6-C5BF-01B8-BFA6AC4850CE}"/>
              </a:ext>
            </a:extLst>
          </p:cNvPr>
          <p:cNvSpPr txBox="1"/>
          <p:nvPr/>
        </p:nvSpPr>
        <p:spPr>
          <a:xfrm>
            <a:off x="323528" y="2680780"/>
            <a:ext cx="3528392" cy="369332"/>
          </a:xfrm>
          <a:prstGeom prst="rect">
            <a:avLst/>
          </a:prstGeom>
          <a:noFill/>
        </p:spPr>
        <p:txBody>
          <a:bodyPr wrap="square" rtlCol="0">
            <a:spAutoFit/>
          </a:bodyPr>
          <a:lstStyle/>
          <a:p>
            <a:pPr algn="ctr"/>
            <a:r>
              <a:rPr lang="en-US">
                <a:latin typeface="Comic Sans MS" panose="030F0902030302020204" pitchFamily="66" charset="0"/>
              </a:rPr>
              <a:t>Vascular smooth muscle cells</a:t>
            </a:r>
          </a:p>
        </p:txBody>
      </p:sp>
      <p:pic>
        <p:nvPicPr>
          <p:cNvPr id="7" name="Immagine 6" descr="Immagine che contiene testo&#10;&#10;Descrizione generata automaticamente">
            <a:extLst>
              <a:ext uri="{FF2B5EF4-FFF2-40B4-BE49-F238E27FC236}">
                <a16:creationId xmlns:a16="http://schemas.microsoft.com/office/drawing/2014/main" id="{BEBFFF59-AFAC-F869-BDA7-D2722A3BF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3256844"/>
            <a:ext cx="4732590" cy="2569998"/>
          </a:xfrm>
          <a:prstGeom prst="rect">
            <a:avLst/>
          </a:prstGeom>
          <a:ln w="28575">
            <a:solidFill>
              <a:srgbClr val="FF0000"/>
            </a:solidFill>
          </a:ln>
        </p:spPr>
      </p:pic>
      <p:sp>
        <p:nvSpPr>
          <p:cNvPr id="8" name="CasellaDiTesto 7">
            <a:extLst>
              <a:ext uri="{FF2B5EF4-FFF2-40B4-BE49-F238E27FC236}">
                <a16:creationId xmlns:a16="http://schemas.microsoft.com/office/drawing/2014/main" id="{EC5876E1-2358-1D32-CC51-34A812D3FE06}"/>
              </a:ext>
            </a:extLst>
          </p:cNvPr>
          <p:cNvSpPr txBox="1"/>
          <p:nvPr/>
        </p:nvSpPr>
        <p:spPr>
          <a:xfrm>
            <a:off x="4716016" y="2680780"/>
            <a:ext cx="3528392" cy="369332"/>
          </a:xfrm>
          <a:prstGeom prst="rect">
            <a:avLst/>
          </a:prstGeom>
          <a:noFill/>
        </p:spPr>
        <p:txBody>
          <a:bodyPr wrap="square" rtlCol="0">
            <a:spAutoFit/>
          </a:bodyPr>
          <a:lstStyle/>
          <a:p>
            <a:pPr algn="ctr"/>
            <a:r>
              <a:rPr lang="en-US">
                <a:latin typeface="Comic Sans MS" panose="030F0902030302020204" pitchFamily="66" charset="0"/>
              </a:rPr>
              <a:t>Myofibroblasts</a:t>
            </a:r>
          </a:p>
        </p:txBody>
      </p:sp>
      <p:sp>
        <p:nvSpPr>
          <p:cNvPr id="9" name="Freccia circolare in giù 8">
            <a:extLst>
              <a:ext uri="{FF2B5EF4-FFF2-40B4-BE49-F238E27FC236}">
                <a16:creationId xmlns:a16="http://schemas.microsoft.com/office/drawing/2014/main" id="{F5500987-CF23-4C9B-EB86-DE4DEAD05BC9}"/>
              </a:ext>
            </a:extLst>
          </p:cNvPr>
          <p:cNvSpPr/>
          <p:nvPr/>
        </p:nvSpPr>
        <p:spPr>
          <a:xfrm>
            <a:off x="1691680" y="1385708"/>
            <a:ext cx="5184576" cy="1179196"/>
          </a:xfrm>
          <a:prstGeom prst="curvedDown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0" name="CasellaDiTesto 1">
            <a:extLst>
              <a:ext uri="{FF2B5EF4-FFF2-40B4-BE49-F238E27FC236}">
                <a16:creationId xmlns:a16="http://schemas.microsoft.com/office/drawing/2014/main" id="{786583BC-571A-6D3D-2692-75F9C9E971FE}"/>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extLst>
      <p:ext uri="{BB962C8B-B14F-4D97-AF65-F5344CB8AC3E}">
        <p14:creationId xmlns:p14="http://schemas.microsoft.com/office/powerpoint/2010/main" val="2760511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arrotondato 4">
            <a:extLst>
              <a:ext uri="{FF2B5EF4-FFF2-40B4-BE49-F238E27FC236}">
                <a16:creationId xmlns:a16="http://schemas.microsoft.com/office/drawing/2014/main" id="{212F71C7-0A5A-9948-B74A-40B6C92A5AA7}"/>
              </a:ext>
            </a:extLst>
          </p:cNvPr>
          <p:cNvSpPr/>
          <p:nvPr/>
        </p:nvSpPr>
        <p:spPr>
          <a:xfrm>
            <a:off x="5447944" y="116632"/>
            <a:ext cx="2868472" cy="18002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3060"/>
              </a:lnSpc>
              <a:defRPr/>
            </a:pPr>
            <a:r>
              <a:rPr lang="en-US" sz="2400">
                <a:solidFill>
                  <a:srgbClr val="000000"/>
                </a:solidFill>
                <a:latin typeface="Comic Sans MS" pitchFamily="66" charset="0"/>
              </a:rPr>
              <a:t>Synthesis of molecules of the extracellular matrix (collagen) </a:t>
            </a:r>
          </a:p>
        </p:txBody>
      </p:sp>
      <p:sp>
        <p:nvSpPr>
          <p:cNvPr id="6" name="Rettangolo arrotondato 5">
            <a:extLst>
              <a:ext uri="{FF2B5EF4-FFF2-40B4-BE49-F238E27FC236}">
                <a16:creationId xmlns:a16="http://schemas.microsoft.com/office/drawing/2014/main" id="{92641FF5-186A-5141-87DB-389FF2D75A16}"/>
              </a:ext>
            </a:extLst>
          </p:cNvPr>
          <p:cNvSpPr/>
          <p:nvPr/>
        </p:nvSpPr>
        <p:spPr>
          <a:xfrm>
            <a:off x="2234411" y="2708275"/>
            <a:ext cx="4819641" cy="576263"/>
          </a:xfrm>
          <a:prstGeom prst="roundRect">
            <a:avLst/>
          </a:prstGeom>
          <a:solidFill>
            <a:srgbClr val="000090">
              <a:alpha val="1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rgbClr val="000000"/>
                </a:solidFill>
                <a:latin typeface="Comic Sans MS" pitchFamily="66" charset="0"/>
              </a:rPr>
              <a:t>FIBROUS CAP FORMATION</a:t>
            </a:r>
          </a:p>
        </p:txBody>
      </p:sp>
      <p:sp>
        <p:nvSpPr>
          <p:cNvPr id="8" name="Freccia a destra 7">
            <a:extLst>
              <a:ext uri="{FF2B5EF4-FFF2-40B4-BE49-F238E27FC236}">
                <a16:creationId xmlns:a16="http://schemas.microsoft.com/office/drawing/2014/main" id="{B15D95E1-565A-EB4F-8657-8D425E5D694C}"/>
              </a:ext>
            </a:extLst>
          </p:cNvPr>
          <p:cNvSpPr/>
          <p:nvPr/>
        </p:nvSpPr>
        <p:spPr>
          <a:xfrm>
            <a:off x="4788842" y="887033"/>
            <a:ext cx="503238" cy="619339"/>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9" name="Freccia a destra 8">
            <a:extLst>
              <a:ext uri="{FF2B5EF4-FFF2-40B4-BE49-F238E27FC236}">
                <a16:creationId xmlns:a16="http://schemas.microsoft.com/office/drawing/2014/main" id="{EBB92777-CA1B-3045-AE9D-8FEEA225DFC9}"/>
              </a:ext>
            </a:extLst>
          </p:cNvPr>
          <p:cNvSpPr/>
          <p:nvPr/>
        </p:nvSpPr>
        <p:spPr>
          <a:xfrm rot="19620000" flipH="1">
            <a:off x="5062859" y="2074751"/>
            <a:ext cx="1246187" cy="320675"/>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95599" name="CasellaDiTesto 1">
            <a:extLst>
              <a:ext uri="{FF2B5EF4-FFF2-40B4-BE49-F238E27FC236}">
                <a16:creationId xmlns:a16="http://schemas.microsoft.com/office/drawing/2014/main" id="{185B16D0-1361-C44F-A534-70C38D3753A7}"/>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2" name="Immagine 1" descr="Immagine che contiene testo&#10;&#10;Descrizione generata automaticamente">
            <a:extLst>
              <a:ext uri="{FF2B5EF4-FFF2-40B4-BE49-F238E27FC236}">
                <a16:creationId xmlns:a16="http://schemas.microsoft.com/office/drawing/2014/main" id="{D5DEF964-6BB7-4943-6077-227E1CC6F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60648"/>
            <a:ext cx="3911232" cy="2232248"/>
          </a:xfrm>
          <a:prstGeom prst="rect">
            <a:avLst/>
          </a:prstGeom>
          <a:ln w="28575">
            <a:solidFill>
              <a:srgbClr val="FF0000"/>
            </a:solidFill>
          </a:ln>
        </p:spPr>
      </p:pic>
      <p:pic>
        <p:nvPicPr>
          <p:cNvPr id="11" name="Immagine 10" descr="Immagine che contiene decorato&#10;&#10;Descrizione generata automaticamente">
            <a:extLst>
              <a:ext uri="{FF2B5EF4-FFF2-40B4-BE49-F238E27FC236}">
                <a16:creationId xmlns:a16="http://schemas.microsoft.com/office/drawing/2014/main" id="{46640285-72B1-A344-A71A-613E0D131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57" y="3466690"/>
            <a:ext cx="5839519" cy="2698614"/>
          </a:xfrm>
          <a:prstGeom prst="rect">
            <a:avLst/>
          </a:prstGeom>
          <a:ln w="28575">
            <a:solidFill>
              <a:srgbClr val="FF0000"/>
            </a:solidFill>
          </a:ln>
        </p:spPr>
      </p:pic>
      <p:cxnSp>
        <p:nvCxnSpPr>
          <p:cNvPr id="13" name="Connettore 2 12">
            <a:extLst>
              <a:ext uri="{FF2B5EF4-FFF2-40B4-BE49-F238E27FC236}">
                <a16:creationId xmlns:a16="http://schemas.microsoft.com/office/drawing/2014/main" id="{D2EE063A-1ED4-4A9D-54BB-A056729A6C8A}"/>
              </a:ext>
            </a:extLst>
          </p:cNvPr>
          <p:cNvCxnSpPr/>
          <p:nvPr/>
        </p:nvCxnSpPr>
        <p:spPr>
          <a:xfrm flipH="1">
            <a:off x="5436096" y="4293096"/>
            <a:ext cx="106571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B9704EE8-DFF9-B939-DCC1-144E8EE68C32}"/>
              </a:ext>
            </a:extLst>
          </p:cNvPr>
          <p:cNvSpPr txBox="1"/>
          <p:nvPr/>
        </p:nvSpPr>
        <p:spPr>
          <a:xfrm>
            <a:off x="6588224" y="3933056"/>
            <a:ext cx="1547279" cy="707886"/>
          </a:xfrm>
          <a:prstGeom prst="rect">
            <a:avLst/>
          </a:prstGeom>
          <a:noFill/>
          <a:ln w="19050">
            <a:solidFill>
              <a:schemeClr val="tx1"/>
            </a:solidFill>
          </a:ln>
        </p:spPr>
        <p:txBody>
          <a:bodyPr wrap="square" rtlCol="0">
            <a:spAutoFit/>
          </a:bodyPr>
          <a:lstStyle/>
          <a:p>
            <a:pPr algn="ctr"/>
            <a:r>
              <a:rPr lang="it-IT" sz="2000">
                <a:latin typeface="Comic Sans MS" panose="030F0902030302020204" pitchFamily="66" charset="0"/>
              </a:rPr>
              <a:t>FIBROUS CAP</a:t>
            </a:r>
          </a:p>
        </p:txBody>
      </p:sp>
      <p:cxnSp>
        <p:nvCxnSpPr>
          <p:cNvPr id="15" name="Connettore 2 14">
            <a:extLst>
              <a:ext uri="{FF2B5EF4-FFF2-40B4-BE49-F238E27FC236}">
                <a16:creationId xmlns:a16="http://schemas.microsoft.com/office/drawing/2014/main" id="{3B7A0D5E-EF04-9D07-7757-3DE8BE4D316A}"/>
              </a:ext>
            </a:extLst>
          </p:cNvPr>
          <p:cNvCxnSpPr/>
          <p:nvPr/>
        </p:nvCxnSpPr>
        <p:spPr>
          <a:xfrm flipH="1">
            <a:off x="4926032" y="5085184"/>
            <a:ext cx="17163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02936499-CB73-116D-C7C4-61AED200FF84}"/>
              </a:ext>
            </a:extLst>
          </p:cNvPr>
          <p:cNvSpPr txBox="1"/>
          <p:nvPr/>
        </p:nvSpPr>
        <p:spPr>
          <a:xfrm>
            <a:off x="6732240" y="4737338"/>
            <a:ext cx="1162494" cy="707886"/>
          </a:xfrm>
          <a:prstGeom prst="rect">
            <a:avLst/>
          </a:prstGeom>
          <a:noFill/>
          <a:ln w="19050">
            <a:solidFill>
              <a:schemeClr val="tx1"/>
            </a:solidFill>
          </a:ln>
        </p:spPr>
        <p:txBody>
          <a:bodyPr wrap="square" rtlCol="0">
            <a:spAutoFit/>
          </a:bodyPr>
          <a:lstStyle/>
          <a:p>
            <a:pPr algn="ctr"/>
            <a:r>
              <a:rPr lang="it-IT" sz="2000">
                <a:latin typeface="Comic Sans MS" panose="030F0902030302020204" pitchFamily="66" charset="0"/>
              </a:rPr>
              <a:t>LIPID CORE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CasellaDiTesto 1">
            <a:extLst>
              <a:ext uri="{FF2B5EF4-FFF2-40B4-BE49-F238E27FC236}">
                <a16:creationId xmlns:a16="http://schemas.microsoft.com/office/drawing/2014/main" id="{965028C5-9BCC-934D-8BCA-783E314AA4E2}"/>
              </a:ext>
            </a:extLst>
          </p:cNvPr>
          <p:cNvSpPr txBox="1">
            <a:spLocks noChangeArrowheads="1"/>
          </p:cNvSpPr>
          <p:nvPr/>
        </p:nvSpPr>
        <p:spPr bwMode="auto">
          <a:xfrm>
            <a:off x="900113" y="188913"/>
            <a:ext cx="2376487" cy="954087"/>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RISK FACTORS</a:t>
            </a:r>
          </a:p>
          <a:p>
            <a:pPr algn="ctr" eaLnBrk="1" hangingPunct="1"/>
            <a:r>
              <a:rPr lang="en-US" altLang="it-IT" sz="1400" b="1">
                <a:latin typeface="Comic Sans MS" panose="030F0902030302020204" pitchFamily="66" charset="0"/>
              </a:rPr>
              <a:t>(hypercholesterolemia; hypertension; hemodynamic stress)</a:t>
            </a:r>
            <a:endParaRPr lang="en-US" altLang="it-IT" sz="1400">
              <a:latin typeface="Comic Sans MS" panose="030F0902030302020204" pitchFamily="66" charset="0"/>
            </a:endParaRPr>
          </a:p>
        </p:txBody>
      </p:sp>
      <p:sp>
        <p:nvSpPr>
          <p:cNvPr id="196610" name="CasellaDiTesto 2">
            <a:extLst>
              <a:ext uri="{FF2B5EF4-FFF2-40B4-BE49-F238E27FC236}">
                <a16:creationId xmlns:a16="http://schemas.microsoft.com/office/drawing/2014/main" id="{34C5CAE2-A875-B443-A996-BF05844C5AEB}"/>
              </a:ext>
            </a:extLst>
          </p:cNvPr>
          <p:cNvSpPr txBox="1">
            <a:spLocks noChangeArrowheads="1"/>
          </p:cNvSpPr>
          <p:nvPr/>
        </p:nvSpPr>
        <p:spPr bwMode="auto">
          <a:xfrm>
            <a:off x="4284663" y="260350"/>
            <a:ext cx="3959225" cy="369332"/>
          </a:xfrm>
          <a:prstGeom prst="rect">
            <a:avLst/>
          </a:prstGeom>
          <a:solidFill>
            <a:srgbClr val="FFCB04"/>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800" b="1">
                <a:latin typeface="Comic Sans MS" panose="030F0902030302020204" pitchFamily="66" charset="0"/>
              </a:rPr>
              <a:t>ENDOTHELIAL DYSFUNCTION</a:t>
            </a:r>
          </a:p>
        </p:txBody>
      </p:sp>
      <p:sp>
        <p:nvSpPr>
          <p:cNvPr id="196611" name="CasellaDiTesto 3">
            <a:extLst>
              <a:ext uri="{FF2B5EF4-FFF2-40B4-BE49-F238E27FC236}">
                <a16:creationId xmlns:a16="http://schemas.microsoft.com/office/drawing/2014/main" id="{7A35912F-985A-584B-84EA-5A1F47225992}"/>
              </a:ext>
            </a:extLst>
          </p:cNvPr>
          <p:cNvSpPr txBox="1">
            <a:spLocks noChangeArrowheads="1"/>
          </p:cNvSpPr>
          <p:nvPr/>
        </p:nvSpPr>
        <p:spPr bwMode="auto">
          <a:xfrm>
            <a:off x="835025" y="1844675"/>
            <a:ext cx="1785938" cy="5238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Diffusion of LDL in the intima</a:t>
            </a:r>
            <a:endParaRPr lang="en-US" altLang="it-IT" sz="1400">
              <a:latin typeface="Comic Sans MS" panose="030F0902030302020204" pitchFamily="66" charset="0"/>
            </a:endParaRPr>
          </a:p>
        </p:txBody>
      </p:sp>
      <p:sp>
        <p:nvSpPr>
          <p:cNvPr id="196612" name="CasellaDiTesto 4">
            <a:extLst>
              <a:ext uri="{FF2B5EF4-FFF2-40B4-BE49-F238E27FC236}">
                <a16:creationId xmlns:a16="http://schemas.microsoft.com/office/drawing/2014/main" id="{5B8529A5-DB5A-B743-BB00-723BD308ED54}"/>
              </a:ext>
            </a:extLst>
          </p:cNvPr>
          <p:cNvSpPr txBox="1">
            <a:spLocks noChangeArrowheads="1"/>
          </p:cNvSpPr>
          <p:nvPr/>
        </p:nvSpPr>
        <p:spPr bwMode="auto">
          <a:xfrm>
            <a:off x="1042988" y="2617788"/>
            <a:ext cx="1220787" cy="4000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000" b="1">
                <a:latin typeface="Comic Sans MS" panose="030F0902030302020204" pitchFamily="66" charset="0"/>
              </a:rPr>
              <a:t>oxLDL</a:t>
            </a:r>
            <a:endParaRPr lang="it-IT" altLang="it-IT" sz="2000">
              <a:latin typeface="Comic Sans MS" panose="030F0902030302020204" pitchFamily="66" charset="0"/>
            </a:endParaRPr>
          </a:p>
        </p:txBody>
      </p:sp>
      <p:sp>
        <p:nvSpPr>
          <p:cNvPr id="6" name="Freccia circolare a destra 5">
            <a:extLst>
              <a:ext uri="{FF2B5EF4-FFF2-40B4-BE49-F238E27FC236}">
                <a16:creationId xmlns:a16="http://schemas.microsoft.com/office/drawing/2014/main" id="{9766C9D0-7728-B247-ABF1-7B655F05D454}"/>
              </a:ext>
            </a:extLst>
          </p:cNvPr>
          <p:cNvSpPr>
            <a:spLocks noChangeArrowheads="1"/>
          </p:cNvSpPr>
          <p:nvPr/>
        </p:nvSpPr>
        <p:spPr bwMode="auto">
          <a:xfrm>
            <a:off x="611188" y="2205038"/>
            <a:ext cx="360362" cy="719137"/>
          </a:xfrm>
          <a:prstGeom prst="curvedRightArrow">
            <a:avLst>
              <a:gd name="adj1" fmla="val 25000"/>
              <a:gd name="adj2" fmla="val 50001"/>
              <a:gd name="adj3" fmla="val 25000"/>
            </a:avLst>
          </a:prstGeom>
          <a:solidFill>
            <a:srgbClr val="000090"/>
          </a:solidFill>
          <a:ln w="9525">
            <a:solidFill>
              <a:srgbClr val="000090"/>
            </a:solidFill>
            <a:miter lim="800000"/>
            <a:headEnd/>
            <a:tailEnd/>
          </a:ln>
          <a:effectLst>
            <a:outerShdw blurRad="40000" dist="23000" dir="5400000" rotWithShape="0">
              <a:srgbClr val="808080">
                <a:alpha val="34999"/>
              </a:srgbClr>
            </a:outerShdw>
          </a:effectLst>
        </p:spPr>
        <p:txBody>
          <a:bodyPr anchor="ctr"/>
          <a:lstStyle/>
          <a:p>
            <a:pPr algn="ctr">
              <a:defRPr/>
            </a:pPr>
            <a:endParaRPr lang="it-IT">
              <a:latin typeface="+mn-lt"/>
              <a:ea typeface="+mn-ea"/>
            </a:endParaRPr>
          </a:p>
        </p:txBody>
      </p:sp>
      <p:cxnSp>
        <p:nvCxnSpPr>
          <p:cNvPr id="8" name="Connettore 2 7">
            <a:extLst>
              <a:ext uri="{FF2B5EF4-FFF2-40B4-BE49-F238E27FC236}">
                <a16:creationId xmlns:a16="http://schemas.microsoft.com/office/drawing/2014/main" id="{62F846CB-B8F5-AE4A-AECC-7514AC1714EE}"/>
              </a:ext>
            </a:extLst>
          </p:cNvPr>
          <p:cNvCxnSpPr>
            <a:cxnSpLocks noChangeShapeType="1"/>
            <a:stCxn id="196610" idx="2"/>
            <a:endCxn id="196611" idx="3"/>
          </p:cNvCxnSpPr>
          <p:nvPr/>
        </p:nvCxnSpPr>
        <p:spPr bwMode="auto">
          <a:xfrm flipH="1">
            <a:off x="2620963" y="629682"/>
            <a:ext cx="3643313" cy="1476931"/>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6615" name="CasellaDiTesto 8">
            <a:extLst>
              <a:ext uri="{FF2B5EF4-FFF2-40B4-BE49-F238E27FC236}">
                <a16:creationId xmlns:a16="http://schemas.microsoft.com/office/drawing/2014/main" id="{5DD42F74-538D-C342-9981-17AC02CD8330}"/>
              </a:ext>
            </a:extLst>
          </p:cNvPr>
          <p:cNvSpPr txBox="1">
            <a:spLocks noChangeArrowheads="1"/>
          </p:cNvSpPr>
          <p:nvPr/>
        </p:nvSpPr>
        <p:spPr bwMode="auto">
          <a:xfrm>
            <a:off x="3419475" y="1916113"/>
            <a:ext cx="3803077" cy="52322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Migration of monocytes into the intima and their transformation into macrophages</a:t>
            </a:r>
            <a:endParaRPr lang="en-US" altLang="it-IT" sz="1400">
              <a:solidFill>
                <a:srgbClr val="FF0000"/>
              </a:solidFill>
              <a:latin typeface="Comic Sans MS" panose="030F0902030302020204" pitchFamily="66" charset="0"/>
            </a:endParaRPr>
          </a:p>
        </p:txBody>
      </p:sp>
      <p:cxnSp>
        <p:nvCxnSpPr>
          <p:cNvPr id="11" name="Connettore 2 10">
            <a:extLst>
              <a:ext uri="{FF2B5EF4-FFF2-40B4-BE49-F238E27FC236}">
                <a16:creationId xmlns:a16="http://schemas.microsoft.com/office/drawing/2014/main" id="{4D01BF68-52C4-2148-B898-1E083F86D933}"/>
              </a:ext>
            </a:extLst>
          </p:cNvPr>
          <p:cNvCxnSpPr>
            <a:cxnSpLocks noChangeShapeType="1"/>
            <a:stCxn id="196610" idx="2"/>
            <a:endCxn id="196615" idx="0"/>
          </p:cNvCxnSpPr>
          <p:nvPr/>
        </p:nvCxnSpPr>
        <p:spPr bwMode="auto">
          <a:xfrm flipH="1">
            <a:off x="5321014" y="629682"/>
            <a:ext cx="943262" cy="1286431"/>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6617" name="CasellaDiTesto 14">
            <a:extLst>
              <a:ext uri="{FF2B5EF4-FFF2-40B4-BE49-F238E27FC236}">
                <a16:creationId xmlns:a16="http://schemas.microsoft.com/office/drawing/2014/main" id="{70472D5F-A4E8-224D-932C-C49526F31430}"/>
              </a:ext>
            </a:extLst>
          </p:cNvPr>
          <p:cNvSpPr txBox="1">
            <a:spLocks noChangeArrowheads="1"/>
          </p:cNvSpPr>
          <p:nvPr/>
        </p:nvSpPr>
        <p:spPr bwMode="auto">
          <a:xfrm>
            <a:off x="7455914" y="1916113"/>
            <a:ext cx="1109223" cy="5238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Platelet adhesion</a:t>
            </a:r>
            <a:endParaRPr lang="en-US" altLang="it-IT" sz="1400">
              <a:latin typeface="Comic Sans MS" panose="030F0902030302020204" pitchFamily="66" charset="0"/>
            </a:endParaRPr>
          </a:p>
        </p:txBody>
      </p:sp>
      <p:cxnSp>
        <p:nvCxnSpPr>
          <p:cNvPr id="17" name="Connettore 2 16">
            <a:extLst>
              <a:ext uri="{FF2B5EF4-FFF2-40B4-BE49-F238E27FC236}">
                <a16:creationId xmlns:a16="http://schemas.microsoft.com/office/drawing/2014/main" id="{59AD112F-9084-D347-AD9F-CE38EE94D593}"/>
              </a:ext>
            </a:extLst>
          </p:cNvPr>
          <p:cNvCxnSpPr>
            <a:cxnSpLocks noChangeShapeType="1"/>
            <a:stCxn id="196610" idx="2"/>
            <a:endCxn id="196617" idx="0"/>
          </p:cNvCxnSpPr>
          <p:nvPr/>
        </p:nvCxnSpPr>
        <p:spPr bwMode="auto">
          <a:xfrm>
            <a:off x="6264276" y="629682"/>
            <a:ext cx="1746250" cy="1286431"/>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6619" name="CasellaDiTesto 17">
            <a:extLst>
              <a:ext uri="{FF2B5EF4-FFF2-40B4-BE49-F238E27FC236}">
                <a16:creationId xmlns:a16="http://schemas.microsoft.com/office/drawing/2014/main" id="{6E3C01AD-4377-CF49-9BD8-4B6F6B14FF66}"/>
              </a:ext>
            </a:extLst>
          </p:cNvPr>
          <p:cNvSpPr txBox="1">
            <a:spLocks noChangeArrowheads="1"/>
          </p:cNvSpPr>
          <p:nvPr/>
        </p:nvSpPr>
        <p:spPr bwMode="auto">
          <a:xfrm>
            <a:off x="755650" y="3429000"/>
            <a:ext cx="1785938" cy="52322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Formation of </a:t>
            </a:r>
            <a:r>
              <a:rPr lang="en-US" altLang="it-IT" sz="1400" b="1">
                <a:solidFill>
                  <a:srgbClr val="FF0000"/>
                </a:solidFill>
                <a:latin typeface="Comic Sans MS" panose="030F0902030302020204" pitchFamily="66" charset="0"/>
              </a:rPr>
              <a:t>FOAM CELLS</a:t>
            </a:r>
            <a:endParaRPr lang="en-US" altLang="it-IT" sz="1400">
              <a:solidFill>
                <a:srgbClr val="FF0000"/>
              </a:solidFill>
              <a:latin typeface="Comic Sans MS" panose="030F0902030302020204" pitchFamily="66" charset="0"/>
            </a:endParaRPr>
          </a:p>
        </p:txBody>
      </p:sp>
      <p:cxnSp>
        <p:nvCxnSpPr>
          <p:cNvPr id="20" name="Connettore 2 19">
            <a:extLst>
              <a:ext uri="{FF2B5EF4-FFF2-40B4-BE49-F238E27FC236}">
                <a16:creationId xmlns:a16="http://schemas.microsoft.com/office/drawing/2014/main" id="{DCC914FA-4A4F-DD44-8614-124DEFC27D6F}"/>
              </a:ext>
            </a:extLst>
          </p:cNvPr>
          <p:cNvCxnSpPr>
            <a:cxnSpLocks noChangeShapeType="1"/>
            <a:stCxn id="196615" idx="1"/>
            <a:endCxn id="196612" idx="3"/>
          </p:cNvCxnSpPr>
          <p:nvPr/>
        </p:nvCxnSpPr>
        <p:spPr bwMode="auto">
          <a:xfrm flipH="1">
            <a:off x="2263775" y="2177723"/>
            <a:ext cx="1155700" cy="64009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ttore 2 21">
            <a:extLst>
              <a:ext uri="{FF2B5EF4-FFF2-40B4-BE49-F238E27FC236}">
                <a16:creationId xmlns:a16="http://schemas.microsoft.com/office/drawing/2014/main" id="{FA8E9154-24F4-E043-9382-0D67C0DA49DE}"/>
              </a:ext>
            </a:extLst>
          </p:cNvPr>
          <p:cNvCxnSpPr>
            <a:cxnSpLocks noChangeShapeType="1"/>
            <a:stCxn id="196612" idx="2"/>
            <a:endCxn id="196619" idx="0"/>
          </p:cNvCxnSpPr>
          <p:nvPr/>
        </p:nvCxnSpPr>
        <p:spPr bwMode="auto">
          <a:xfrm flipH="1">
            <a:off x="1648619" y="3017838"/>
            <a:ext cx="4763" cy="4111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6622" name="CasellaDiTesto 22">
            <a:extLst>
              <a:ext uri="{FF2B5EF4-FFF2-40B4-BE49-F238E27FC236}">
                <a16:creationId xmlns:a16="http://schemas.microsoft.com/office/drawing/2014/main" id="{A9CA097A-F081-0947-8A79-6631FB56B7DE}"/>
              </a:ext>
            </a:extLst>
          </p:cNvPr>
          <p:cNvSpPr txBox="1">
            <a:spLocks noChangeArrowheads="1"/>
          </p:cNvSpPr>
          <p:nvPr/>
        </p:nvSpPr>
        <p:spPr bwMode="auto">
          <a:xfrm>
            <a:off x="3923928" y="2693727"/>
            <a:ext cx="1534691" cy="5238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err="1">
                <a:latin typeface="Comic Sans MS" panose="030F0902030302020204" pitchFamily="66" charset="0"/>
              </a:rPr>
              <a:t>Cytokine</a:t>
            </a:r>
            <a:r>
              <a:rPr lang="it-IT" altLang="it-IT" sz="1400" b="1">
                <a:latin typeface="Comic Sans MS" panose="030F0902030302020204" pitchFamily="66" charset="0"/>
              </a:rPr>
              <a:t> release</a:t>
            </a:r>
            <a:endParaRPr lang="it-IT" altLang="it-IT" sz="1400">
              <a:latin typeface="Comic Sans MS" panose="030F0902030302020204" pitchFamily="66" charset="0"/>
            </a:endParaRPr>
          </a:p>
        </p:txBody>
      </p:sp>
      <p:cxnSp>
        <p:nvCxnSpPr>
          <p:cNvPr id="25" name="Connettore 2 24">
            <a:extLst>
              <a:ext uri="{FF2B5EF4-FFF2-40B4-BE49-F238E27FC236}">
                <a16:creationId xmlns:a16="http://schemas.microsoft.com/office/drawing/2014/main" id="{96E6735A-D8C4-884F-8F20-AB65FF2C547C}"/>
              </a:ext>
            </a:extLst>
          </p:cNvPr>
          <p:cNvCxnSpPr>
            <a:cxnSpLocks noChangeShapeType="1"/>
            <a:stCxn id="196617" idx="2"/>
            <a:endCxn id="196622" idx="3"/>
          </p:cNvCxnSpPr>
          <p:nvPr/>
        </p:nvCxnSpPr>
        <p:spPr bwMode="auto">
          <a:xfrm flipH="1">
            <a:off x="5458619" y="2439988"/>
            <a:ext cx="2551907" cy="515677"/>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ttore 2 26">
            <a:extLst>
              <a:ext uri="{FF2B5EF4-FFF2-40B4-BE49-F238E27FC236}">
                <a16:creationId xmlns:a16="http://schemas.microsoft.com/office/drawing/2014/main" id="{8113571B-1A71-AD45-A0FB-C73A4FBAC25B}"/>
              </a:ext>
            </a:extLst>
          </p:cNvPr>
          <p:cNvCxnSpPr>
            <a:cxnSpLocks noChangeShapeType="1"/>
            <a:stCxn id="196615" idx="2"/>
            <a:endCxn id="196622" idx="0"/>
          </p:cNvCxnSpPr>
          <p:nvPr/>
        </p:nvCxnSpPr>
        <p:spPr bwMode="auto">
          <a:xfrm flipH="1">
            <a:off x="4691274" y="2439333"/>
            <a:ext cx="629740" cy="254394"/>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6625" name="CasellaDiTesto 27">
            <a:extLst>
              <a:ext uri="{FF2B5EF4-FFF2-40B4-BE49-F238E27FC236}">
                <a16:creationId xmlns:a16="http://schemas.microsoft.com/office/drawing/2014/main" id="{789640B0-062C-474C-BB35-30EA3D1F1AD8}"/>
              </a:ext>
            </a:extLst>
          </p:cNvPr>
          <p:cNvSpPr txBox="1">
            <a:spLocks noChangeArrowheads="1"/>
          </p:cNvSpPr>
          <p:nvPr/>
        </p:nvSpPr>
        <p:spPr bwMode="auto">
          <a:xfrm>
            <a:off x="3591858" y="3538504"/>
            <a:ext cx="3644438" cy="53856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Recall of smooth muscle cells and their </a:t>
            </a:r>
            <a:r>
              <a:rPr lang="en-US" altLang="it-IT" sz="1400" b="1" err="1">
                <a:latin typeface="Comic Sans MS" panose="030F0902030302020204" pitchFamily="66" charset="0"/>
              </a:rPr>
              <a:t>transdifferentiation</a:t>
            </a:r>
            <a:r>
              <a:rPr lang="en-US" altLang="it-IT" sz="1400" b="1">
                <a:latin typeface="Comic Sans MS" panose="030F0902030302020204" pitchFamily="66" charset="0"/>
              </a:rPr>
              <a:t> in </a:t>
            </a:r>
            <a:r>
              <a:rPr lang="en-US" altLang="it-IT" sz="1400" b="1" err="1">
                <a:latin typeface="Comic Sans MS" panose="030F0902030302020204" pitchFamily="66" charset="0"/>
              </a:rPr>
              <a:t>myofibroblats</a:t>
            </a:r>
            <a:endParaRPr lang="en-US" altLang="it-IT" sz="1400">
              <a:solidFill>
                <a:srgbClr val="FF0000"/>
              </a:solidFill>
              <a:latin typeface="Comic Sans MS" panose="030F0902030302020204" pitchFamily="66" charset="0"/>
            </a:endParaRPr>
          </a:p>
        </p:txBody>
      </p:sp>
      <p:cxnSp>
        <p:nvCxnSpPr>
          <p:cNvPr id="30" name="Connettore 2 29">
            <a:extLst>
              <a:ext uri="{FF2B5EF4-FFF2-40B4-BE49-F238E27FC236}">
                <a16:creationId xmlns:a16="http://schemas.microsoft.com/office/drawing/2014/main" id="{87F729E5-3893-1E47-ADBB-8FEEC1560026}"/>
              </a:ext>
            </a:extLst>
          </p:cNvPr>
          <p:cNvCxnSpPr>
            <a:cxnSpLocks noChangeShapeType="1"/>
            <a:stCxn id="196622" idx="2"/>
            <a:endCxn id="196625" idx="0"/>
          </p:cNvCxnSpPr>
          <p:nvPr/>
        </p:nvCxnSpPr>
        <p:spPr bwMode="auto">
          <a:xfrm>
            <a:off x="4691274" y="3217602"/>
            <a:ext cx="722803" cy="32090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Freccia circolare a destra 30">
            <a:extLst>
              <a:ext uri="{FF2B5EF4-FFF2-40B4-BE49-F238E27FC236}">
                <a16:creationId xmlns:a16="http://schemas.microsoft.com/office/drawing/2014/main" id="{BDC8D345-1275-6449-8EB5-87E7C4DE45C6}"/>
              </a:ext>
            </a:extLst>
          </p:cNvPr>
          <p:cNvSpPr>
            <a:spLocks noChangeArrowheads="1"/>
          </p:cNvSpPr>
          <p:nvPr/>
        </p:nvSpPr>
        <p:spPr bwMode="auto">
          <a:xfrm>
            <a:off x="3182938" y="3787378"/>
            <a:ext cx="360362" cy="720725"/>
          </a:xfrm>
          <a:prstGeom prst="curvedRightArrow">
            <a:avLst>
              <a:gd name="adj1" fmla="val 25000"/>
              <a:gd name="adj2" fmla="val 50000"/>
              <a:gd name="adj3" fmla="val 25000"/>
            </a:avLst>
          </a:prstGeom>
          <a:solidFill>
            <a:srgbClr val="000090"/>
          </a:solidFill>
          <a:ln w="9525">
            <a:solidFill>
              <a:srgbClr val="000090"/>
            </a:solidFill>
            <a:miter lim="800000"/>
            <a:headEnd/>
            <a:tailEnd/>
          </a:ln>
          <a:effectLst>
            <a:outerShdw blurRad="40000" dist="23000" dir="5400000" rotWithShape="0">
              <a:srgbClr val="808080">
                <a:alpha val="34999"/>
              </a:srgbClr>
            </a:outerShdw>
          </a:effectLst>
        </p:spPr>
        <p:txBody>
          <a:bodyPr anchor="ctr"/>
          <a:lstStyle/>
          <a:p>
            <a:pPr algn="ctr">
              <a:defRPr/>
            </a:pPr>
            <a:endParaRPr lang="it-IT">
              <a:latin typeface="+mn-lt"/>
              <a:ea typeface="+mn-ea"/>
            </a:endParaRPr>
          </a:p>
        </p:txBody>
      </p:sp>
      <p:sp>
        <p:nvSpPr>
          <p:cNvPr id="196628" name="CasellaDiTesto 31">
            <a:extLst>
              <a:ext uri="{FF2B5EF4-FFF2-40B4-BE49-F238E27FC236}">
                <a16:creationId xmlns:a16="http://schemas.microsoft.com/office/drawing/2014/main" id="{F86E7902-1A65-864B-999C-59EA17942B89}"/>
              </a:ext>
            </a:extLst>
          </p:cNvPr>
          <p:cNvSpPr txBox="1">
            <a:spLocks noChangeArrowheads="1"/>
          </p:cNvSpPr>
          <p:nvPr/>
        </p:nvSpPr>
        <p:spPr bwMode="auto">
          <a:xfrm>
            <a:off x="3573463" y="4273153"/>
            <a:ext cx="2263775" cy="3079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Collagen secretion</a:t>
            </a:r>
            <a:endParaRPr lang="en-US" altLang="it-IT" sz="1400">
              <a:solidFill>
                <a:srgbClr val="FF0000"/>
              </a:solidFill>
              <a:latin typeface="Comic Sans MS" panose="030F0902030302020204" pitchFamily="66" charset="0"/>
            </a:endParaRPr>
          </a:p>
        </p:txBody>
      </p:sp>
      <p:sp>
        <p:nvSpPr>
          <p:cNvPr id="196629" name="CasellaDiTesto 32">
            <a:extLst>
              <a:ext uri="{FF2B5EF4-FFF2-40B4-BE49-F238E27FC236}">
                <a16:creationId xmlns:a16="http://schemas.microsoft.com/office/drawing/2014/main" id="{FCC5FFD3-DA0E-184C-AF6C-4E9AF85A9A79}"/>
              </a:ext>
            </a:extLst>
          </p:cNvPr>
          <p:cNvSpPr txBox="1">
            <a:spLocks noChangeArrowheads="1"/>
          </p:cNvSpPr>
          <p:nvPr/>
        </p:nvSpPr>
        <p:spPr bwMode="auto">
          <a:xfrm>
            <a:off x="6891338" y="4221163"/>
            <a:ext cx="1784350" cy="52322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Formation of the </a:t>
            </a:r>
            <a:r>
              <a:rPr lang="en-US" altLang="it-IT" sz="1400" b="1">
                <a:solidFill>
                  <a:srgbClr val="FF0000"/>
                </a:solidFill>
                <a:latin typeface="Comic Sans MS" panose="030F0902030302020204" pitchFamily="66" charset="0"/>
              </a:rPr>
              <a:t>FIBROUS CAP</a:t>
            </a:r>
            <a:endParaRPr lang="en-US" altLang="it-IT" sz="1400">
              <a:solidFill>
                <a:srgbClr val="FF0000"/>
              </a:solidFill>
              <a:latin typeface="Comic Sans MS" panose="030F0902030302020204" pitchFamily="66" charset="0"/>
            </a:endParaRPr>
          </a:p>
        </p:txBody>
      </p:sp>
      <p:cxnSp>
        <p:nvCxnSpPr>
          <p:cNvPr id="35" name="Connettore 2 34">
            <a:extLst>
              <a:ext uri="{FF2B5EF4-FFF2-40B4-BE49-F238E27FC236}">
                <a16:creationId xmlns:a16="http://schemas.microsoft.com/office/drawing/2014/main" id="{DDE9822B-F6A4-3D4D-8B8A-F0B744C99441}"/>
              </a:ext>
            </a:extLst>
          </p:cNvPr>
          <p:cNvCxnSpPr>
            <a:cxnSpLocks noChangeShapeType="1"/>
            <a:stCxn id="196628" idx="3"/>
            <a:endCxn id="196629" idx="1"/>
          </p:cNvCxnSpPr>
          <p:nvPr/>
        </p:nvCxnSpPr>
        <p:spPr bwMode="auto">
          <a:xfrm>
            <a:off x="5837238" y="4427141"/>
            <a:ext cx="1054100" cy="5563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6631" name="CasellaDiTesto 35">
            <a:extLst>
              <a:ext uri="{FF2B5EF4-FFF2-40B4-BE49-F238E27FC236}">
                <a16:creationId xmlns:a16="http://schemas.microsoft.com/office/drawing/2014/main" id="{4594E81F-3C01-854B-AAF2-CEE3B3AE2862}"/>
              </a:ext>
            </a:extLst>
          </p:cNvPr>
          <p:cNvSpPr txBox="1">
            <a:spLocks noChangeArrowheads="1"/>
          </p:cNvSpPr>
          <p:nvPr/>
        </p:nvSpPr>
        <p:spPr bwMode="auto">
          <a:xfrm>
            <a:off x="574675" y="5407025"/>
            <a:ext cx="4791075" cy="830997"/>
          </a:xfrm>
          <a:prstGeom prst="rect">
            <a:avLst/>
          </a:prstGeom>
          <a:solidFill>
            <a:srgbClr val="FFCB04"/>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b="1">
                <a:latin typeface="Comic Sans MS" panose="030F0902030302020204" pitchFamily="66" charset="0"/>
              </a:rPr>
              <a:t>ATHEROMA</a:t>
            </a:r>
          </a:p>
          <a:p>
            <a:pPr algn="ctr" eaLnBrk="1" hangingPunct="1"/>
            <a:r>
              <a:rPr lang="it-IT" altLang="it-IT" b="1">
                <a:latin typeface="Comic Sans MS" panose="030F0902030302020204" pitchFamily="66" charset="0"/>
              </a:rPr>
              <a:t>FIBRO-FATTY PLAQUE</a:t>
            </a:r>
          </a:p>
        </p:txBody>
      </p:sp>
      <p:cxnSp>
        <p:nvCxnSpPr>
          <p:cNvPr id="38" name="Connettore 2 37">
            <a:extLst>
              <a:ext uri="{FF2B5EF4-FFF2-40B4-BE49-F238E27FC236}">
                <a16:creationId xmlns:a16="http://schemas.microsoft.com/office/drawing/2014/main" id="{0EF8B9EF-A667-E948-BA4F-F765B1319D82}"/>
              </a:ext>
            </a:extLst>
          </p:cNvPr>
          <p:cNvCxnSpPr>
            <a:cxnSpLocks noChangeShapeType="1"/>
            <a:stCxn id="196619" idx="2"/>
            <a:endCxn id="196631" idx="0"/>
          </p:cNvCxnSpPr>
          <p:nvPr/>
        </p:nvCxnSpPr>
        <p:spPr bwMode="auto">
          <a:xfrm>
            <a:off x="1648619" y="3952220"/>
            <a:ext cx="1321594" cy="145480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Connettore 2 39">
            <a:extLst>
              <a:ext uri="{FF2B5EF4-FFF2-40B4-BE49-F238E27FC236}">
                <a16:creationId xmlns:a16="http://schemas.microsoft.com/office/drawing/2014/main" id="{6B7CE33C-8DBB-E342-AFB3-C2DB000DD1CE}"/>
              </a:ext>
            </a:extLst>
          </p:cNvPr>
          <p:cNvCxnSpPr>
            <a:cxnSpLocks noChangeShapeType="1"/>
            <a:stCxn id="196629" idx="1"/>
            <a:endCxn id="196631" idx="0"/>
          </p:cNvCxnSpPr>
          <p:nvPr/>
        </p:nvCxnSpPr>
        <p:spPr bwMode="auto">
          <a:xfrm flipH="1">
            <a:off x="2970213" y="4482773"/>
            <a:ext cx="3921125" cy="92425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2" name="Freccia destra 41">
            <a:extLst>
              <a:ext uri="{FF2B5EF4-FFF2-40B4-BE49-F238E27FC236}">
                <a16:creationId xmlns:a16="http://schemas.microsoft.com/office/drawing/2014/main" id="{049A37F4-CE7F-E942-B9F1-0682AE01C8C3}"/>
              </a:ext>
            </a:extLst>
          </p:cNvPr>
          <p:cNvSpPr/>
          <p:nvPr/>
        </p:nvSpPr>
        <p:spPr>
          <a:xfrm>
            <a:off x="3419872" y="167961"/>
            <a:ext cx="792088" cy="617423"/>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pic>
        <p:nvPicPr>
          <p:cNvPr id="196637" name="Immagine 2" descr="Schermata 2017-10-18 alle 11.42.26.png">
            <a:extLst>
              <a:ext uri="{FF2B5EF4-FFF2-40B4-BE49-F238E27FC236}">
                <a16:creationId xmlns:a16="http://schemas.microsoft.com/office/drawing/2014/main" id="{C2C34261-BF72-9840-83B2-CF1B3663D2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5229225"/>
            <a:ext cx="2408237" cy="10001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6638" name="CasellaDiTesto 1">
            <a:extLst>
              <a:ext uri="{FF2B5EF4-FFF2-40B4-BE49-F238E27FC236}">
                <a16:creationId xmlns:a16="http://schemas.microsoft.com/office/drawing/2014/main" id="{D87847A8-9099-344F-94F9-738CA18FD35F}"/>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cxnSp>
        <p:nvCxnSpPr>
          <p:cNvPr id="19" name="Connettore 2 18">
            <a:extLst>
              <a:ext uri="{FF2B5EF4-FFF2-40B4-BE49-F238E27FC236}">
                <a16:creationId xmlns:a16="http://schemas.microsoft.com/office/drawing/2014/main" id="{F579E555-7CBB-2C45-19A5-3FA4FFF898A8}"/>
              </a:ext>
            </a:extLst>
          </p:cNvPr>
          <p:cNvCxnSpPr>
            <a:stCxn id="196619" idx="3"/>
            <a:endCxn id="196622" idx="1"/>
          </p:cNvCxnSpPr>
          <p:nvPr/>
        </p:nvCxnSpPr>
        <p:spPr>
          <a:xfrm flipV="1">
            <a:off x="2541588" y="2955665"/>
            <a:ext cx="1382340" cy="734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CasellaDiTesto 1">
            <a:extLst>
              <a:ext uri="{FF2B5EF4-FFF2-40B4-BE49-F238E27FC236}">
                <a16:creationId xmlns:a16="http://schemas.microsoft.com/office/drawing/2014/main" id="{98A2FB7B-6C30-964A-956A-BBB46305C495}"/>
              </a:ext>
            </a:extLst>
          </p:cNvPr>
          <p:cNvSpPr txBox="1">
            <a:spLocks noChangeArrowheads="1"/>
          </p:cNvSpPr>
          <p:nvPr/>
        </p:nvSpPr>
        <p:spPr bwMode="auto">
          <a:xfrm>
            <a:off x="684213" y="115888"/>
            <a:ext cx="7848600" cy="1077912"/>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3200" b="1">
                <a:latin typeface="Comic Sans MS" panose="030F0902030302020204" pitchFamily="66" charset="0"/>
              </a:rPr>
              <a:t>Atherosclerosis can be considered a chronic inflammation</a:t>
            </a:r>
          </a:p>
        </p:txBody>
      </p:sp>
      <p:sp>
        <p:nvSpPr>
          <p:cNvPr id="5" name="Text Box 3">
            <a:extLst>
              <a:ext uri="{FF2B5EF4-FFF2-40B4-BE49-F238E27FC236}">
                <a16:creationId xmlns:a16="http://schemas.microsoft.com/office/drawing/2014/main" id="{CCE61596-8497-874C-BC85-25F057D1A9DF}"/>
              </a:ext>
            </a:extLst>
          </p:cNvPr>
          <p:cNvSpPr txBox="1">
            <a:spLocks noChangeArrowheads="1"/>
          </p:cNvSpPr>
          <p:nvPr/>
        </p:nvSpPr>
        <p:spPr bwMode="auto">
          <a:xfrm>
            <a:off x="323850" y="3500438"/>
            <a:ext cx="6959254" cy="1017844"/>
          </a:xfrm>
          <a:prstGeom prst="rect">
            <a:avLst/>
          </a:prstGeom>
          <a:noFill/>
          <a:ln w="28575" cmpd="sng">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it-IT" sz="2000" b="1">
                <a:latin typeface="Comic Sans MS" panose="030F0902030302020204" pitchFamily="66" charset="0"/>
                <a:ea typeface="Microsoft YaHei" panose="020B0503020204020204" pitchFamily="34" charset="-122"/>
              </a:rPr>
              <a:t>Tissue reorganization for:</a:t>
            </a:r>
          </a:p>
          <a:p>
            <a:pPr eaLnBrk="1" hangingPunct="1"/>
            <a:r>
              <a:rPr lang="en-US" altLang="it-IT" sz="2000" b="1">
                <a:latin typeface="Comic Sans MS" panose="030F0902030302020204" pitchFamily="66" charset="0"/>
                <a:ea typeface="Microsoft YaHei" panose="020B0503020204020204" pitchFamily="34" charset="-122"/>
              </a:rPr>
              <a:t>- Limit the harmful agent</a:t>
            </a:r>
          </a:p>
          <a:p>
            <a:pPr eaLnBrk="1" hangingPunct="1"/>
            <a:r>
              <a:rPr lang="en-US" altLang="it-IT" sz="2000" b="1">
                <a:latin typeface="Comic Sans MS" panose="030F0902030302020204" pitchFamily="66" charset="0"/>
                <a:ea typeface="Microsoft YaHei" panose="020B0503020204020204" pitchFamily="34" charset="-122"/>
              </a:rPr>
              <a:t>- Limit the damage caused by the inflammatory response</a:t>
            </a:r>
          </a:p>
        </p:txBody>
      </p:sp>
      <p:sp>
        <p:nvSpPr>
          <p:cNvPr id="197635" name="Text Box 5">
            <a:extLst>
              <a:ext uri="{FF2B5EF4-FFF2-40B4-BE49-F238E27FC236}">
                <a16:creationId xmlns:a16="http://schemas.microsoft.com/office/drawing/2014/main" id="{601D9882-1328-6F45-8845-37E6DEF0E972}"/>
              </a:ext>
            </a:extLst>
          </p:cNvPr>
          <p:cNvSpPr txBox="1">
            <a:spLocks noChangeArrowheads="1"/>
          </p:cNvSpPr>
          <p:nvPr/>
        </p:nvSpPr>
        <p:spPr bwMode="auto">
          <a:xfrm>
            <a:off x="540739" y="2276475"/>
            <a:ext cx="2687252" cy="402291"/>
          </a:xfrm>
          <a:prstGeom prst="rect">
            <a:avLst/>
          </a:prstGeom>
          <a:solidFill>
            <a:srgbClr val="000090">
              <a:alpha val="10196"/>
            </a:srgbClr>
          </a:solidFill>
          <a:ln w="28575" cap="sq">
            <a:solidFill>
              <a:srgbClr val="FF0000"/>
            </a:solidFill>
            <a:miter lim="800000"/>
            <a:headEnd/>
            <a:tailEnd/>
          </a:ln>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b="1">
                <a:latin typeface="Comic Sans MS" panose="030F0902030302020204" pitchFamily="66" charset="0"/>
                <a:ea typeface="Microsoft YaHei" panose="020B0503020204020204" pitchFamily="34" charset="-122"/>
              </a:rPr>
              <a:t>Chronic inflammation</a:t>
            </a:r>
          </a:p>
        </p:txBody>
      </p:sp>
      <p:sp>
        <p:nvSpPr>
          <p:cNvPr id="7" name="AutoShape 8">
            <a:extLst>
              <a:ext uri="{FF2B5EF4-FFF2-40B4-BE49-F238E27FC236}">
                <a16:creationId xmlns:a16="http://schemas.microsoft.com/office/drawing/2014/main" id="{8412449E-9D1C-2E46-A6F8-6132DEAAC58B}"/>
              </a:ext>
            </a:extLst>
          </p:cNvPr>
          <p:cNvSpPr>
            <a:spLocks noChangeArrowheads="1"/>
          </p:cNvSpPr>
          <p:nvPr/>
        </p:nvSpPr>
        <p:spPr bwMode="auto">
          <a:xfrm>
            <a:off x="850923" y="2780978"/>
            <a:ext cx="1490693" cy="650875"/>
          </a:xfrm>
          <a:prstGeom prst="downArrow">
            <a:avLst>
              <a:gd name="adj1" fmla="val 50000"/>
              <a:gd name="adj2" fmla="val 50001"/>
            </a:avLst>
          </a:prstGeom>
          <a:gradFill flip="none" rotWithShape="1">
            <a:gsLst>
              <a:gs pos="0">
                <a:srgbClr val="3366FF"/>
              </a:gs>
              <a:gs pos="100000">
                <a:srgbClr val="FFFFFF"/>
              </a:gs>
            </a:gsLst>
            <a:path path="circle">
              <a:fillToRect l="100000" t="100000"/>
            </a:path>
            <a:tileRect r="-100000" b="-100000"/>
          </a:gradFill>
          <a:ln w="19050" cap="sq" cmpd="sng">
            <a:solidFill>
              <a:srgbClr val="FF0000"/>
            </a:solidFill>
            <a:miter lim="800000"/>
            <a:headEnd/>
            <a:tailEnd/>
          </a:ln>
          <a:effectLst/>
        </p:spPr>
        <p:txBody>
          <a:bodyPr wrap="none" anchor="ctr"/>
          <a:lstStyle/>
          <a:p>
            <a:pPr>
              <a:defRPr/>
            </a:pPr>
            <a:endParaRPr lang="it-IT">
              <a:latin typeface="Arial" charset="0"/>
              <a:ea typeface="ＭＳ Ｐゴシック" charset="0"/>
              <a:cs typeface="ＭＳ Ｐゴシック" charset="0"/>
            </a:endParaRPr>
          </a:p>
        </p:txBody>
      </p:sp>
      <p:sp>
        <p:nvSpPr>
          <p:cNvPr id="8" name="AutoShape 8">
            <a:extLst>
              <a:ext uri="{FF2B5EF4-FFF2-40B4-BE49-F238E27FC236}">
                <a16:creationId xmlns:a16="http://schemas.microsoft.com/office/drawing/2014/main" id="{70A08135-F9B3-4B45-9561-4668BB812AA5}"/>
              </a:ext>
            </a:extLst>
          </p:cNvPr>
          <p:cNvSpPr>
            <a:spLocks noChangeArrowheads="1"/>
          </p:cNvSpPr>
          <p:nvPr/>
        </p:nvSpPr>
        <p:spPr bwMode="auto">
          <a:xfrm rot="5400000">
            <a:off x="3420089" y="2252239"/>
            <a:ext cx="632199" cy="489013"/>
          </a:xfrm>
          <a:prstGeom prst="downArrow">
            <a:avLst>
              <a:gd name="adj1" fmla="val 50000"/>
              <a:gd name="adj2" fmla="val 50001"/>
            </a:avLst>
          </a:prstGeom>
          <a:gradFill flip="none" rotWithShape="1">
            <a:gsLst>
              <a:gs pos="0">
                <a:srgbClr val="3366FF"/>
              </a:gs>
              <a:gs pos="100000">
                <a:srgbClr val="FFFFFF"/>
              </a:gs>
            </a:gsLst>
            <a:path path="circle">
              <a:fillToRect l="100000" t="100000"/>
            </a:path>
            <a:tileRect r="-100000" b="-100000"/>
          </a:gradFill>
          <a:ln w="19050" cap="sq" cmpd="sng">
            <a:solidFill>
              <a:srgbClr val="FF0000"/>
            </a:solidFill>
            <a:miter lim="800000"/>
            <a:headEnd/>
            <a:tailEnd/>
          </a:ln>
          <a:effectLst/>
        </p:spPr>
        <p:txBody>
          <a:bodyPr wrap="none" anchor="ctr"/>
          <a:lstStyle/>
          <a:p>
            <a:pPr>
              <a:defRPr/>
            </a:pPr>
            <a:endParaRPr lang="it-IT">
              <a:latin typeface="Arial" charset="0"/>
              <a:ea typeface="ＭＳ Ｐゴシック" charset="0"/>
              <a:cs typeface="ＭＳ Ｐゴシック" charset="0"/>
            </a:endParaRPr>
          </a:p>
        </p:txBody>
      </p:sp>
      <p:sp>
        <p:nvSpPr>
          <p:cNvPr id="197642" name="Text Box 5">
            <a:extLst>
              <a:ext uri="{FF2B5EF4-FFF2-40B4-BE49-F238E27FC236}">
                <a16:creationId xmlns:a16="http://schemas.microsoft.com/office/drawing/2014/main" id="{073AD47E-7731-A942-B78E-91F47D52C5C4}"/>
              </a:ext>
            </a:extLst>
          </p:cNvPr>
          <p:cNvSpPr txBox="1">
            <a:spLocks noChangeArrowheads="1"/>
          </p:cNvSpPr>
          <p:nvPr/>
        </p:nvSpPr>
        <p:spPr bwMode="auto">
          <a:xfrm>
            <a:off x="4219078" y="2276475"/>
            <a:ext cx="3650656" cy="402291"/>
          </a:xfrm>
          <a:prstGeom prst="rect">
            <a:avLst/>
          </a:prstGeom>
          <a:noFill/>
          <a:ln w="28575" cap="sq">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b="1">
                <a:latin typeface="Comic Sans MS" panose="030F0902030302020204" pitchFamily="66" charset="0"/>
                <a:ea typeface="Microsoft YaHei" panose="020B0503020204020204" pitchFamily="34" charset="-122"/>
              </a:rPr>
              <a:t>Persistent irritative stimulus</a:t>
            </a:r>
          </a:p>
        </p:txBody>
      </p:sp>
      <p:sp>
        <p:nvSpPr>
          <p:cNvPr id="197643" name="Text Box 5">
            <a:extLst>
              <a:ext uri="{FF2B5EF4-FFF2-40B4-BE49-F238E27FC236}">
                <a16:creationId xmlns:a16="http://schemas.microsoft.com/office/drawing/2014/main" id="{340FEA30-3965-A849-99C2-09DB09B5DCD6}"/>
              </a:ext>
            </a:extLst>
          </p:cNvPr>
          <p:cNvSpPr txBox="1">
            <a:spLocks noChangeArrowheads="1"/>
          </p:cNvSpPr>
          <p:nvPr/>
        </p:nvSpPr>
        <p:spPr bwMode="auto">
          <a:xfrm>
            <a:off x="5139210" y="1341438"/>
            <a:ext cx="1808806" cy="402291"/>
          </a:xfrm>
          <a:prstGeom prst="rect">
            <a:avLst/>
          </a:prstGeom>
          <a:noFill/>
          <a:ln w="28575" cap="sq">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b="1">
                <a:latin typeface="Comic Sans MS" panose="030F0902030302020204" pitchFamily="66" charset="0"/>
                <a:ea typeface="Microsoft YaHei" panose="020B0503020204020204" pitchFamily="34" charset="-122"/>
              </a:rPr>
              <a:t>Oxidized LDL</a:t>
            </a:r>
          </a:p>
        </p:txBody>
      </p:sp>
      <p:sp>
        <p:nvSpPr>
          <p:cNvPr id="11" name="AutoShape 8">
            <a:extLst>
              <a:ext uri="{FF2B5EF4-FFF2-40B4-BE49-F238E27FC236}">
                <a16:creationId xmlns:a16="http://schemas.microsoft.com/office/drawing/2014/main" id="{243670A5-6B25-2E4E-9985-AAFBB12511A5}"/>
              </a:ext>
            </a:extLst>
          </p:cNvPr>
          <p:cNvSpPr>
            <a:spLocks noChangeArrowheads="1"/>
          </p:cNvSpPr>
          <p:nvPr/>
        </p:nvSpPr>
        <p:spPr bwMode="auto">
          <a:xfrm>
            <a:off x="5498053" y="1833621"/>
            <a:ext cx="1018163" cy="367403"/>
          </a:xfrm>
          <a:prstGeom prst="downArrow">
            <a:avLst>
              <a:gd name="adj1" fmla="val 50000"/>
              <a:gd name="adj2" fmla="val 50001"/>
            </a:avLst>
          </a:prstGeom>
          <a:gradFill flip="none" rotWithShape="1">
            <a:gsLst>
              <a:gs pos="0">
                <a:srgbClr val="3366FF"/>
              </a:gs>
              <a:gs pos="100000">
                <a:srgbClr val="FFFFFF"/>
              </a:gs>
            </a:gsLst>
            <a:path path="circle">
              <a:fillToRect l="100000" t="100000"/>
            </a:path>
            <a:tileRect r="-100000" b="-100000"/>
          </a:gradFill>
          <a:ln w="19050" cap="sq" cmpd="sng">
            <a:solidFill>
              <a:srgbClr val="FF0000"/>
            </a:solidFill>
            <a:miter lim="800000"/>
            <a:headEnd/>
            <a:tailEnd/>
          </a:ln>
          <a:effectLst/>
        </p:spPr>
        <p:txBody>
          <a:bodyPr wrap="none" anchor="ctr"/>
          <a:lstStyle/>
          <a:p>
            <a:pPr>
              <a:defRPr/>
            </a:pPr>
            <a:endParaRPr lang="it-IT">
              <a:latin typeface="Arial" charset="0"/>
              <a:ea typeface="ＭＳ Ｐゴシック" charset="0"/>
              <a:cs typeface="ＭＳ Ｐゴシック" charset="0"/>
            </a:endParaRPr>
          </a:p>
        </p:txBody>
      </p:sp>
      <p:pic>
        <p:nvPicPr>
          <p:cNvPr id="12" name="Picture 3">
            <a:extLst>
              <a:ext uri="{FF2B5EF4-FFF2-40B4-BE49-F238E27FC236}">
                <a16:creationId xmlns:a16="http://schemas.microsoft.com/office/drawing/2014/main" id="{9462DFC3-8E53-AF49-A085-028E9C1E7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724400"/>
            <a:ext cx="1443038" cy="1473200"/>
          </a:xfrm>
          <a:prstGeom prst="rect">
            <a:avLst/>
          </a:prstGeom>
          <a:noFill/>
          <a:ln w="19050" cmpd="sng">
            <a:solidFill>
              <a:srgbClr val="FF0000"/>
            </a:solidFill>
            <a:round/>
            <a:headEnd/>
            <a:tailEnd/>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97648" name="Immagine 2" descr="Schermata 2017-10-18 alle 11.42.26.png">
            <a:extLst>
              <a:ext uri="{FF2B5EF4-FFF2-40B4-BE49-F238E27FC236}">
                <a16:creationId xmlns:a16="http://schemas.microsoft.com/office/drawing/2014/main" id="{E580B43F-DABE-2946-AE02-DA3C7873B5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4724400"/>
            <a:ext cx="3525837" cy="14652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97649" name="Immagine 3">
            <a:extLst>
              <a:ext uri="{FF2B5EF4-FFF2-40B4-BE49-F238E27FC236}">
                <a16:creationId xmlns:a16="http://schemas.microsoft.com/office/drawing/2014/main" id="{2D2D0B4F-2AE3-6841-B0DA-C3C719D679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4733925"/>
            <a:ext cx="2184400" cy="1436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4" name="Connettore 2 13">
            <a:extLst>
              <a:ext uri="{FF2B5EF4-FFF2-40B4-BE49-F238E27FC236}">
                <a16:creationId xmlns:a16="http://schemas.microsoft.com/office/drawing/2014/main" id="{416656FF-67BD-2C43-B0A1-1F84F1F197EB}"/>
              </a:ext>
            </a:extLst>
          </p:cNvPr>
          <p:cNvCxnSpPr>
            <a:cxnSpLocks noChangeShapeType="1"/>
            <a:stCxn id="197649" idx="1"/>
          </p:cNvCxnSpPr>
          <p:nvPr/>
        </p:nvCxnSpPr>
        <p:spPr bwMode="auto">
          <a:xfrm flipH="1" flipV="1">
            <a:off x="5003800" y="5094288"/>
            <a:ext cx="1439863" cy="358775"/>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Connettore 2 15">
            <a:extLst>
              <a:ext uri="{FF2B5EF4-FFF2-40B4-BE49-F238E27FC236}">
                <a16:creationId xmlns:a16="http://schemas.microsoft.com/office/drawing/2014/main" id="{BE3D1950-A7B5-CC4C-B3B0-344537EFEE27}"/>
              </a:ext>
            </a:extLst>
          </p:cNvPr>
          <p:cNvCxnSpPr>
            <a:cxnSpLocks noChangeShapeType="1"/>
            <a:stCxn id="12" idx="3"/>
          </p:cNvCxnSpPr>
          <p:nvPr/>
        </p:nvCxnSpPr>
        <p:spPr bwMode="auto">
          <a:xfrm>
            <a:off x="1766888" y="5461000"/>
            <a:ext cx="1365250" cy="55563"/>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7652" name="CasellaDiTesto 17">
            <a:extLst>
              <a:ext uri="{FF2B5EF4-FFF2-40B4-BE49-F238E27FC236}">
                <a16:creationId xmlns:a16="http://schemas.microsoft.com/office/drawing/2014/main" id="{71B99A0A-F168-2842-B0A3-395985F61286}"/>
              </a:ext>
            </a:extLst>
          </p:cNvPr>
          <p:cNvSpPr txBox="1">
            <a:spLocks noChangeArrowheads="1"/>
          </p:cNvSpPr>
          <p:nvPr/>
        </p:nvSpPr>
        <p:spPr bwMode="auto">
          <a:xfrm>
            <a:off x="339440" y="5956492"/>
            <a:ext cx="1375347" cy="286657"/>
          </a:xfrm>
          <a:prstGeom prst="rect">
            <a:avLst/>
          </a:prstGeom>
          <a:solidFill>
            <a:srgbClr val="FFFFFF"/>
          </a:solidFill>
          <a:ln w="952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200" b="1">
                <a:latin typeface="Comic Sans MS" panose="030F0902030302020204" pitchFamily="66" charset="0"/>
              </a:rPr>
              <a:t>MACROPHAGES</a:t>
            </a:r>
          </a:p>
        </p:txBody>
      </p:sp>
      <p:sp>
        <p:nvSpPr>
          <p:cNvPr id="197653" name="CasellaDiTesto 20">
            <a:extLst>
              <a:ext uri="{FF2B5EF4-FFF2-40B4-BE49-F238E27FC236}">
                <a16:creationId xmlns:a16="http://schemas.microsoft.com/office/drawing/2014/main" id="{ED9ADE1B-8700-554A-BA6E-2EDC6BBC64C8}"/>
              </a:ext>
            </a:extLst>
          </p:cNvPr>
          <p:cNvSpPr txBox="1">
            <a:spLocks noChangeArrowheads="1"/>
          </p:cNvSpPr>
          <p:nvPr/>
        </p:nvSpPr>
        <p:spPr bwMode="auto">
          <a:xfrm>
            <a:off x="6678613" y="5857875"/>
            <a:ext cx="1728787" cy="277813"/>
          </a:xfrm>
          <a:prstGeom prst="rect">
            <a:avLst/>
          </a:prstGeom>
          <a:solidFill>
            <a:srgbClr val="FFFFFF"/>
          </a:solidFill>
          <a:ln w="952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200" b="1">
                <a:latin typeface="Comic Sans MS" panose="030F0902030302020204" pitchFamily="66" charset="0"/>
              </a:rPr>
              <a:t>MYOFIBROBLASTS</a:t>
            </a:r>
          </a:p>
        </p:txBody>
      </p:sp>
      <p:pic>
        <p:nvPicPr>
          <p:cNvPr id="197654" name="Immagine 18" descr="Schermata 2017-10-18 alle 11.53.18.png">
            <a:extLst>
              <a:ext uri="{FF2B5EF4-FFF2-40B4-BE49-F238E27FC236}">
                <a16:creationId xmlns:a16="http://schemas.microsoft.com/office/drawing/2014/main" id="{C1731A85-D72E-484A-8771-229447717F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328738"/>
            <a:ext cx="3790950" cy="6604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3" name="AutoShape 8">
            <a:extLst>
              <a:ext uri="{FF2B5EF4-FFF2-40B4-BE49-F238E27FC236}">
                <a16:creationId xmlns:a16="http://schemas.microsoft.com/office/drawing/2014/main" id="{23E963DD-8C5C-C743-8755-3DB3CF7DA42F}"/>
              </a:ext>
            </a:extLst>
          </p:cNvPr>
          <p:cNvSpPr>
            <a:spLocks noChangeArrowheads="1"/>
          </p:cNvSpPr>
          <p:nvPr/>
        </p:nvSpPr>
        <p:spPr bwMode="auto">
          <a:xfrm flipV="1">
            <a:off x="827584" y="823464"/>
            <a:ext cx="1018163" cy="537914"/>
          </a:xfrm>
          <a:prstGeom prst="downArrow">
            <a:avLst>
              <a:gd name="adj1" fmla="val 50000"/>
              <a:gd name="adj2" fmla="val 50001"/>
            </a:avLst>
          </a:prstGeom>
          <a:gradFill flip="none" rotWithShape="1">
            <a:gsLst>
              <a:gs pos="0">
                <a:srgbClr val="3366FF"/>
              </a:gs>
              <a:gs pos="100000">
                <a:srgbClr val="FFFFFF"/>
              </a:gs>
            </a:gsLst>
            <a:path path="circle">
              <a:fillToRect l="100000" t="100000"/>
            </a:path>
            <a:tileRect r="-100000" b="-100000"/>
          </a:gradFill>
          <a:ln w="19050" cap="sq" cmpd="sng">
            <a:solidFill>
              <a:srgbClr val="FF0000"/>
            </a:solidFill>
            <a:miter lim="800000"/>
            <a:headEnd/>
            <a:tailEnd/>
          </a:ln>
          <a:effectLst/>
        </p:spPr>
        <p:txBody>
          <a:bodyPr wrap="none" anchor="ctr"/>
          <a:lstStyle/>
          <a:p>
            <a:pPr>
              <a:defRPr/>
            </a:pPr>
            <a:endParaRPr lang="it-IT">
              <a:latin typeface="Arial" charset="0"/>
              <a:ea typeface="ＭＳ Ｐゴシック" charset="0"/>
              <a:cs typeface="ＭＳ Ｐゴシック" charset="0"/>
            </a:endParaRPr>
          </a:p>
        </p:txBody>
      </p:sp>
      <p:sp>
        <p:nvSpPr>
          <p:cNvPr id="197658" name="CasellaDiTesto 1">
            <a:extLst>
              <a:ext uri="{FF2B5EF4-FFF2-40B4-BE49-F238E27FC236}">
                <a16:creationId xmlns:a16="http://schemas.microsoft.com/office/drawing/2014/main" id="{A60586A1-9A36-A64D-ADAB-4E6DCB69682E}"/>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7" name="Picture 2">
            <a:extLst>
              <a:ext uri="{FF2B5EF4-FFF2-40B4-BE49-F238E27FC236}">
                <a16:creationId xmlns:a16="http://schemas.microsoft.com/office/drawing/2014/main" id="{D0F6A431-4B4E-044F-8388-84852FC72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698500"/>
            <a:ext cx="8088313" cy="33385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8658" name="CasellaDiTesto 2">
            <a:extLst>
              <a:ext uri="{FF2B5EF4-FFF2-40B4-BE49-F238E27FC236}">
                <a16:creationId xmlns:a16="http://schemas.microsoft.com/office/drawing/2014/main" id="{601DCFF7-05F2-2044-8EF5-0290176A37C7}"/>
              </a:ext>
            </a:extLst>
          </p:cNvPr>
          <p:cNvSpPr txBox="1">
            <a:spLocks noChangeArrowheads="1"/>
          </p:cNvSpPr>
          <p:nvPr/>
        </p:nvSpPr>
        <p:spPr bwMode="auto">
          <a:xfrm>
            <a:off x="1920447" y="116632"/>
            <a:ext cx="5231669" cy="489607"/>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800" b="1">
                <a:solidFill>
                  <a:srgbClr val="000000"/>
                </a:solidFill>
                <a:latin typeface="Comic Sans MS" panose="030F0902030302020204" pitchFamily="66" charset="0"/>
              </a:rPr>
              <a:t>EVOLUTION OF ATHEROMA</a:t>
            </a:r>
          </a:p>
        </p:txBody>
      </p:sp>
      <p:sp>
        <p:nvSpPr>
          <p:cNvPr id="198659" name="CasellaDiTesto 1">
            <a:extLst>
              <a:ext uri="{FF2B5EF4-FFF2-40B4-BE49-F238E27FC236}">
                <a16:creationId xmlns:a16="http://schemas.microsoft.com/office/drawing/2014/main" id="{926E7D70-488F-474F-ABA5-CF2F14F5784D}"/>
              </a:ext>
            </a:extLst>
          </p:cNvPr>
          <p:cNvSpPr txBox="1">
            <a:spLocks noChangeArrowheads="1"/>
          </p:cNvSpPr>
          <p:nvPr/>
        </p:nvSpPr>
        <p:spPr bwMode="auto">
          <a:xfrm>
            <a:off x="179388" y="4154488"/>
            <a:ext cx="8856662" cy="20129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25"/>
              </a:lnSpc>
            </a:pPr>
            <a:r>
              <a:rPr lang="en-US" altLang="it-IT" sz="1800">
                <a:latin typeface="Comic Sans MS" panose="030F0902030302020204" pitchFamily="66" charset="0"/>
              </a:rPr>
              <a:t>The progression of the lesions is basically attributable to a continuous inflammatory process which, through the accumulation of circulating monocytes, the migration and proliferation of smooth muscle cells and the formation of fibrous tissue, supports the growth of the lesion, characterized in the advanced stage by a lipid core and necrotic tissue covered by a fibrous cap. </a:t>
            </a:r>
          </a:p>
        </p:txBody>
      </p:sp>
      <p:sp>
        <p:nvSpPr>
          <p:cNvPr id="198660" name="CasellaDiTesto 1">
            <a:extLst>
              <a:ext uri="{FF2B5EF4-FFF2-40B4-BE49-F238E27FC236}">
                <a16:creationId xmlns:a16="http://schemas.microsoft.com/office/drawing/2014/main" id="{993EDEA4-8FC0-2C4C-99F5-5233D8EEC2B4}"/>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CasellaDiTesto 1">
            <a:extLst>
              <a:ext uri="{FF2B5EF4-FFF2-40B4-BE49-F238E27FC236}">
                <a16:creationId xmlns:a16="http://schemas.microsoft.com/office/drawing/2014/main" id="{C2D0E106-30B7-9F42-92F8-B8F8D13D3317}"/>
              </a:ext>
            </a:extLst>
          </p:cNvPr>
          <p:cNvSpPr txBox="1">
            <a:spLocks noChangeArrowheads="1"/>
          </p:cNvSpPr>
          <p:nvPr/>
        </p:nvSpPr>
        <p:spPr bwMode="auto">
          <a:xfrm>
            <a:off x="1913555" y="132430"/>
            <a:ext cx="6904781" cy="113127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800"/>
              </a:lnSpc>
            </a:pPr>
            <a:r>
              <a:rPr lang="en-US" altLang="it-IT" sz="2000">
                <a:latin typeface="Comic Sans MS" panose="030F0902030302020204" pitchFamily="66" charset="0"/>
              </a:rPr>
              <a:t>Classification of atherosclerotic lesions in humans according to the American Heart Association</a:t>
            </a:r>
          </a:p>
          <a:p>
            <a:pPr algn="r" eaLnBrk="1" hangingPunct="1">
              <a:lnSpc>
                <a:spcPts val="2800"/>
              </a:lnSpc>
            </a:pPr>
            <a:r>
              <a:rPr lang="en-US" altLang="it-IT" sz="1600">
                <a:latin typeface="Comic Sans MS" panose="030F0902030302020204" pitchFamily="66" charset="0"/>
              </a:rPr>
              <a:t>(Circulation 1995, 92: 1355-1374)</a:t>
            </a:r>
          </a:p>
        </p:txBody>
      </p:sp>
      <p:pic>
        <p:nvPicPr>
          <p:cNvPr id="7" name="Picture 2">
            <a:extLst>
              <a:ext uri="{FF2B5EF4-FFF2-40B4-BE49-F238E27FC236}">
                <a16:creationId xmlns:a16="http://schemas.microsoft.com/office/drawing/2014/main" id="{282FEE8E-2085-3549-81C1-FEE99B6B5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66" y="429970"/>
            <a:ext cx="1539322" cy="622766"/>
          </a:xfrm>
          <a:prstGeom prst="rect">
            <a:avLst/>
          </a:prstGeom>
          <a:noFill/>
          <a:ln w="28575" cmpd="sng">
            <a:solidFill>
              <a:srgbClr val="FF0000"/>
            </a:solidFill>
            <a:round/>
            <a:headEnd/>
            <a:tailEnd/>
          </a:ln>
          <a:effectLst/>
          <a:extLst>
            <a:ext uri="{909E8E84-426E-40dd-AFC4-6F175D3DCCD1}">
              <a14:hiddenFill xmlns:a14="http://schemas.microsoft.com/office/drawing/2010/main" xmlns="">
                <a:blipFill dpi="0" rotWithShape="0">
                  <a:blip xmlns:r="http://schemas.openxmlformats.org/officeDocument/2006/relationships"/>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99689" name="CasellaDiTesto 1">
            <a:extLst>
              <a:ext uri="{FF2B5EF4-FFF2-40B4-BE49-F238E27FC236}">
                <a16:creationId xmlns:a16="http://schemas.microsoft.com/office/drawing/2014/main" id="{CD25FBA1-0C09-A348-AC59-D41B66B33285}"/>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3" name="Immagine 2" descr="Immagine che contiene tavolo&#10;&#10;Descrizione generata automaticamente">
            <a:extLst>
              <a:ext uri="{FF2B5EF4-FFF2-40B4-BE49-F238E27FC236}">
                <a16:creationId xmlns:a16="http://schemas.microsoft.com/office/drawing/2014/main" id="{DA22E87C-122F-DAA0-3368-EACBF4577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481" y="1484783"/>
            <a:ext cx="7269927" cy="455024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5C1D8C8-2D81-33EE-02AB-8091A23D374B}"/>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
        <p:nvSpPr>
          <p:cNvPr id="3" name="CasellaDiTesto 2">
            <a:extLst>
              <a:ext uri="{FF2B5EF4-FFF2-40B4-BE49-F238E27FC236}">
                <a16:creationId xmlns:a16="http://schemas.microsoft.com/office/drawing/2014/main" id="{430D850A-10B1-6E35-89A8-1550BD4BFB99}"/>
              </a:ext>
            </a:extLst>
          </p:cNvPr>
          <p:cNvSpPr txBox="1">
            <a:spLocks noChangeArrowheads="1"/>
          </p:cNvSpPr>
          <p:nvPr/>
        </p:nvSpPr>
        <p:spPr bwMode="auto">
          <a:xfrm>
            <a:off x="539750" y="188913"/>
            <a:ext cx="8078788" cy="461665"/>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b="1">
                <a:latin typeface="Comic Sans MS" panose="030F0902030302020204" pitchFamily="66" charset="0"/>
              </a:rPr>
              <a:t>PATHOGENESIS OF MYOCARDIAL INFARCTION</a:t>
            </a:r>
          </a:p>
        </p:txBody>
      </p:sp>
      <p:sp>
        <p:nvSpPr>
          <p:cNvPr id="4" name="CasellaDiTesto 3">
            <a:extLst>
              <a:ext uri="{FF2B5EF4-FFF2-40B4-BE49-F238E27FC236}">
                <a16:creationId xmlns:a16="http://schemas.microsoft.com/office/drawing/2014/main" id="{E7E0B958-4216-C365-E870-1792D129BFCC}"/>
              </a:ext>
            </a:extLst>
          </p:cNvPr>
          <p:cNvSpPr txBox="1">
            <a:spLocks noChangeArrowheads="1"/>
          </p:cNvSpPr>
          <p:nvPr/>
        </p:nvSpPr>
        <p:spPr bwMode="auto">
          <a:xfrm>
            <a:off x="539552" y="836712"/>
            <a:ext cx="8064500" cy="166805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63"/>
              </a:lnSpc>
            </a:pPr>
            <a:r>
              <a:rPr lang="en-US" altLang="it-IT">
                <a:latin typeface="Comic Sans MS" panose="030F0902030302020204" pitchFamily="66" charset="0"/>
              </a:rPr>
              <a:t>Atherosclerosis alone is rarely the cause of patient death. Atherosclerosis is typically a chronic disease: it takes decades for the lesions to form (one of the longest incubation periods in human pathology)</a:t>
            </a:r>
          </a:p>
          <a:p>
            <a:pPr algn="ctr" eaLnBrk="1" hangingPunct="1">
              <a:lnSpc>
                <a:spcPts val="3063"/>
              </a:lnSpc>
            </a:pPr>
            <a:endParaRPr lang="en-US" altLang="it-IT">
              <a:latin typeface="Comic Sans MS" panose="030F0902030302020204" pitchFamily="66" charset="0"/>
            </a:endParaRPr>
          </a:p>
        </p:txBody>
      </p:sp>
      <p:sp>
        <p:nvSpPr>
          <p:cNvPr id="5" name="CasellaDiTesto 4">
            <a:extLst>
              <a:ext uri="{FF2B5EF4-FFF2-40B4-BE49-F238E27FC236}">
                <a16:creationId xmlns:a16="http://schemas.microsoft.com/office/drawing/2014/main" id="{15CB0706-688A-500F-480D-5B10BC4C4AD8}"/>
              </a:ext>
            </a:extLst>
          </p:cNvPr>
          <p:cNvSpPr txBox="1">
            <a:spLocks noChangeArrowheads="1"/>
          </p:cNvSpPr>
          <p:nvPr/>
        </p:nvSpPr>
        <p:spPr bwMode="auto">
          <a:xfrm>
            <a:off x="539750" y="2599678"/>
            <a:ext cx="8064500" cy="133337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275"/>
              </a:lnSpc>
            </a:pPr>
            <a:r>
              <a:rPr lang="en-US" altLang="it-IT">
                <a:latin typeface="Comic Sans MS" panose="030F0902030302020204" pitchFamily="66" charset="0"/>
              </a:rPr>
              <a:t>Despite the chronicity of the atherosclerotic pathology, the thrombotic complications occur suddenly and often without any warning signs.</a:t>
            </a:r>
            <a:endParaRPr lang="en-US" altLang="it-IT" b="1">
              <a:latin typeface="Comic Sans MS" panose="030F0902030302020204" pitchFamily="66" charset="0"/>
            </a:endParaRPr>
          </a:p>
        </p:txBody>
      </p:sp>
      <p:sp>
        <p:nvSpPr>
          <p:cNvPr id="6" name="Freccia giù 5">
            <a:extLst>
              <a:ext uri="{FF2B5EF4-FFF2-40B4-BE49-F238E27FC236}">
                <a16:creationId xmlns:a16="http://schemas.microsoft.com/office/drawing/2014/main" id="{4E87F842-4871-C95E-2B45-3CF11556AEDC}"/>
              </a:ext>
            </a:extLst>
          </p:cNvPr>
          <p:cNvSpPr/>
          <p:nvPr/>
        </p:nvSpPr>
        <p:spPr>
          <a:xfrm>
            <a:off x="3328476" y="4005064"/>
            <a:ext cx="2448272" cy="360040"/>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7" name="CasellaDiTesto 6">
            <a:extLst>
              <a:ext uri="{FF2B5EF4-FFF2-40B4-BE49-F238E27FC236}">
                <a16:creationId xmlns:a16="http://schemas.microsoft.com/office/drawing/2014/main" id="{C28E8A77-C532-55BA-C771-8FA3F67906E0}"/>
              </a:ext>
            </a:extLst>
          </p:cNvPr>
          <p:cNvSpPr txBox="1">
            <a:spLocks noChangeArrowheads="1"/>
          </p:cNvSpPr>
          <p:nvPr/>
        </p:nvSpPr>
        <p:spPr bwMode="auto">
          <a:xfrm>
            <a:off x="539552" y="4437112"/>
            <a:ext cx="8064500" cy="175015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275"/>
              </a:lnSpc>
            </a:pPr>
            <a:r>
              <a:rPr lang="en-US" altLang="it-IT">
                <a:latin typeface="Comic Sans MS" panose="030F0902030302020204" pitchFamily="66" charset="0"/>
              </a:rPr>
              <a:t>When the formation of a thrombus overlaps the atherosclerotic plaque (eroded or with ruptures), this can precipitate the situation causing potentially fatal clinical events such as myocardial infarction or stroke.</a:t>
            </a:r>
            <a:endParaRPr lang="en-US" altLang="it-IT" b="1">
              <a:latin typeface="Comic Sans MS" panose="030F0902030302020204" pitchFamily="66" charset="0"/>
            </a:endParaRPr>
          </a:p>
        </p:txBody>
      </p:sp>
    </p:spTree>
    <p:extLst>
      <p:ext uri="{BB962C8B-B14F-4D97-AF65-F5344CB8AC3E}">
        <p14:creationId xmlns:p14="http://schemas.microsoft.com/office/powerpoint/2010/main" val="426156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Immagine 2" descr="Schermata 2017-10-24 alle 13.27.23.png">
            <a:extLst>
              <a:ext uri="{FF2B5EF4-FFF2-40B4-BE49-F238E27FC236}">
                <a16:creationId xmlns:a16="http://schemas.microsoft.com/office/drawing/2014/main" id="{810BDF1D-F921-D946-885D-8D1A56CDC9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013" y="578644"/>
            <a:ext cx="6616700" cy="51546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45058" name="Immagine 3" descr="Schermata 2017-10-24 alle 13.27.55.png">
            <a:extLst>
              <a:ext uri="{FF2B5EF4-FFF2-40B4-BE49-F238E27FC236}">
                <a16:creationId xmlns:a16="http://schemas.microsoft.com/office/drawing/2014/main" id="{A111D2E5-39F3-E64D-9DBA-FDA4478903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013" y="5891213"/>
            <a:ext cx="3024187" cy="3825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5059" name="CasellaDiTesto 4">
            <a:extLst>
              <a:ext uri="{FF2B5EF4-FFF2-40B4-BE49-F238E27FC236}">
                <a16:creationId xmlns:a16="http://schemas.microsoft.com/office/drawing/2014/main" id="{E50F6692-8CA4-1A47-BBC3-D30C6E38F659}"/>
              </a:ext>
            </a:extLst>
          </p:cNvPr>
          <p:cNvSpPr txBox="1">
            <a:spLocks noChangeArrowheads="1"/>
          </p:cNvSpPr>
          <p:nvPr/>
        </p:nvSpPr>
        <p:spPr bwMode="auto">
          <a:xfrm>
            <a:off x="5651500" y="4941888"/>
            <a:ext cx="3384550" cy="1214692"/>
          </a:xfrm>
          <a:prstGeom prst="rect">
            <a:avLst/>
          </a:prstGeom>
          <a:solidFill>
            <a:srgbClr val="FFC836"/>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it-IT" altLang="it-IT" sz="2000" b="1">
                <a:latin typeface="Comic Sans MS" panose="030F0902030302020204" pitchFamily="66" charset="0"/>
              </a:rPr>
              <a:t>FIBROTIC PLAQUE</a:t>
            </a:r>
          </a:p>
          <a:p>
            <a:pPr algn="ctr" eaLnBrk="1" hangingPunct="1">
              <a:lnSpc>
                <a:spcPts val="3000"/>
              </a:lnSpc>
            </a:pPr>
            <a:endParaRPr lang="it-IT" altLang="it-IT" sz="2000" b="1">
              <a:latin typeface="Comic Sans MS" panose="030F0902030302020204" pitchFamily="66" charset="0"/>
            </a:endParaRPr>
          </a:p>
          <a:p>
            <a:pPr algn="ctr" eaLnBrk="1" hangingPunct="1">
              <a:lnSpc>
                <a:spcPts val="3000"/>
              </a:lnSpc>
            </a:pPr>
            <a:r>
              <a:rPr lang="it-IT" altLang="it-IT" sz="2000" b="1">
                <a:solidFill>
                  <a:srgbClr val="800000"/>
                </a:solidFill>
                <a:latin typeface="Comic Sans MS" panose="030F0902030302020204" pitchFamily="66" charset="0"/>
              </a:rPr>
              <a:t>CHRONIC PATHOLOGY</a:t>
            </a:r>
          </a:p>
        </p:txBody>
      </p:sp>
      <p:cxnSp>
        <p:nvCxnSpPr>
          <p:cNvPr id="7" name="Connettore 2 6">
            <a:extLst>
              <a:ext uri="{FF2B5EF4-FFF2-40B4-BE49-F238E27FC236}">
                <a16:creationId xmlns:a16="http://schemas.microsoft.com/office/drawing/2014/main" id="{04B9D135-40A0-D548-81CA-1A59EEE886B1}"/>
              </a:ext>
            </a:extLst>
          </p:cNvPr>
          <p:cNvCxnSpPr>
            <a:cxnSpLocks noChangeShapeType="1"/>
            <a:stCxn id="45059" idx="1"/>
          </p:cNvCxnSpPr>
          <p:nvPr/>
        </p:nvCxnSpPr>
        <p:spPr bwMode="auto">
          <a:xfrm flipH="1" flipV="1">
            <a:off x="3563938" y="4292600"/>
            <a:ext cx="2087562" cy="1256634"/>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5061" name="CasellaDiTesto 7">
            <a:extLst>
              <a:ext uri="{FF2B5EF4-FFF2-40B4-BE49-F238E27FC236}">
                <a16:creationId xmlns:a16="http://schemas.microsoft.com/office/drawing/2014/main" id="{C5E52F48-C600-4046-B767-0CB64C9F0766}"/>
              </a:ext>
            </a:extLst>
          </p:cNvPr>
          <p:cNvSpPr txBox="1">
            <a:spLocks noChangeArrowheads="1"/>
          </p:cNvSpPr>
          <p:nvPr/>
        </p:nvSpPr>
        <p:spPr bwMode="auto">
          <a:xfrm>
            <a:off x="5940425" y="1916113"/>
            <a:ext cx="3095625" cy="1619250"/>
          </a:xfrm>
          <a:prstGeom prst="rect">
            <a:avLst/>
          </a:prstGeom>
          <a:solidFill>
            <a:srgbClr val="FFC836"/>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it-IT" altLang="it-IT" sz="2000" b="1">
                <a:latin typeface="Comic Sans MS" panose="030F0902030302020204" pitchFamily="66" charset="0"/>
              </a:rPr>
              <a:t>THROMBOTIC OVERLAP</a:t>
            </a:r>
          </a:p>
          <a:p>
            <a:pPr algn="ctr" eaLnBrk="1" hangingPunct="1">
              <a:lnSpc>
                <a:spcPts val="3000"/>
              </a:lnSpc>
            </a:pPr>
            <a:endParaRPr lang="it-IT" altLang="it-IT" sz="2000" b="1">
              <a:latin typeface="Comic Sans MS" panose="030F0902030302020204" pitchFamily="66" charset="0"/>
            </a:endParaRPr>
          </a:p>
          <a:p>
            <a:pPr algn="ctr" eaLnBrk="1" hangingPunct="1">
              <a:lnSpc>
                <a:spcPts val="3000"/>
              </a:lnSpc>
            </a:pPr>
            <a:r>
              <a:rPr lang="it-IT" altLang="it-IT" sz="2000" b="1">
                <a:solidFill>
                  <a:srgbClr val="C00000"/>
                </a:solidFill>
                <a:latin typeface="Comic Sans MS" panose="030F0902030302020204" pitchFamily="66" charset="0"/>
              </a:rPr>
              <a:t>ACUTE EVENT</a:t>
            </a:r>
          </a:p>
        </p:txBody>
      </p:sp>
      <p:cxnSp>
        <p:nvCxnSpPr>
          <p:cNvPr id="10" name="Connettore 2 9">
            <a:extLst>
              <a:ext uri="{FF2B5EF4-FFF2-40B4-BE49-F238E27FC236}">
                <a16:creationId xmlns:a16="http://schemas.microsoft.com/office/drawing/2014/main" id="{46DD68E9-BEE7-B549-A376-8DEE94431AE1}"/>
              </a:ext>
            </a:extLst>
          </p:cNvPr>
          <p:cNvCxnSpPr>
            <a:cxnSpLocks noChangeShapeType="1"/>
            <a:stCxn id="45061" idx="1"/>
          </p:cNvCxnSpPr>
          <p:nvPr/>
        </p:nvCxnSpPr>
        <p:spPr bwMode="auto">
          <a:xfrm flipH="1" flipV="1">
            <a:off x="4211638" y="1989138"/>
            <a:ext cx="1728787" cy="73660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Freccia su 13">
            <a:extLst>
              <a:ext uri="{FF2B5EF4-FFF2-40B4-BE49-F238E27FC236}">
                <a16:creationId xmlns:a16="http://schemas.microsoft.com/office/drawing/2014/main" id="{11494396-3242-AA4C-9D0D-FCE7E071A4B5}"/>
              </a:ext>
            </a:extLst>
          </p:cNvPr>
          <p:cNvSpPr/>
          <p:nvPr/>
        </p:nvSpPr>
        <p:spPr>
          <a:xfrm flipV="1">
            <a:off x="6932791" y="2773864"/>
            <a:ext cx="1008112" cy="367104"/>
          </a:xfrm>
          <a:prstGeom prst="up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5" name="Freccia su 14">
            <a:extLst>
              <a:ext uri="{FF2B5EF4-FFF2-40B4-BE49-F238E27FC236}">
                <a16:creationId xmlns:a16="http://schemas.microsoft.com/office/drawing/2014/main" id="{0BDB1119-E376-EF48-A251-091180D3946E}"/>
              </a:ext>
            </a:extLst>
          </p:cNvPr>
          <p:cNvSpPr/>
          <p:nvPr/>
        </p:nvSpPr>
        <p:spPr>
          <a:xfrm flipV="1">
            <a:off x="6948264" y="5373216"/>
            <a:ext cx="1008112" cy="367104"/>
          </a:xfrm>
          <a:prstGeom prst="up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45069" name="CasellaDiTesto 10">
            <a:extLst>
              <a:ext uri="{FF2B5EF4-FFF2-40B4-BE49-F238E27FC236}">
                <a16:creationId xmlns:a16="http://schemas.microsoft.com/office/drawing/2014/main" id="{07D7F6D1-831B-D34D-913D-B0FE366C8415}"/>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
        <p:nvSpPr>
          <p:cNvPr id="2" name="CasellaDiTesto 5">
            <a:extLst>
              <a:ext uri="{FF2B5EF4-FFF2-40B4-BE49-F238E27FC236}">
                <a16:creationId xmlns:a16="http://schemas.microsoft.com/office/drawing/2014/main" id="{A842B685-FF21-33DD-4CED-3E32DB48356E}"/>
              </a:ext>
            </a:extLst>
          </p:cNvPr>
          <p:cNvSpPr txBox="1">
            <a:spLocks noChangeArrowheads="1"/>
          </p:cNvSpPr>
          <p:nvPr/>
        </p:nvSpPr>
        <p:spPr bwMode="auto">
          <a:xfrm>
            <a:off x="107951" y="134938"/>
            <a:ext cx="8809036" cy="910186"/>
          </a:xfrm>
          <a:prstGeom prst="rect">
            <a:avLst/>
          </a:prstGeom>
          <a:solidFill>
            <a:schemeClr val="bg1"/>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275"/>
              </a:lnSpc>
            </a:pPr>
            <a:r>
              <a:rPr lang="en-US" altLang="it-IT">
                <a:latin typeface="Comic Sans MS" panose="030F0902030302020204" pitchFamily="66" charset="0"/>
              </a:rPr>
              <a:t>This apparent paradox can be traced back to the transition</a:t>
            </a:r>
          </a:p>
          <a:p>
            <a:pPr algn="ctr" eaLnBrk="1" hangingPunct="1">
              <a:lnSpc>
                <a:spcPts val="3275"/>
              </a:lnSpc>
            </a:pPr>
            <a:r>
              <a:rPr lang="en-US" altLang="it-IT">
                <a:latin typeface="Comic Sans MS" panose="030F0902030302020204" pitchFamily="66" charset="0"/>
              </a:rPr>
              <a:t>STABLE PLAQUE               VULNERABLE PLAQUE</a:t>
            </a:r>
            <a:endParaRPr lang="en-US" altLang="it-IT" b="1">
              <a:latin typeface="Comic Sans MS" panose="030F0902030302020204" pitchFamily="66" charset="0"/>
            </a:endParaRPr>
          </a:p>
        </p:txBody>
      </p:sp>
      <p:sp>
        <p:nvSpPr>
          <p:cNvPr id="3" name="Freccia destra 2">
            <a:extLst>
              <a:ext uri="{FF2B5EF4-FFF2-40B4-BE49-F238E27FC236}">
                <a16:creationId xmlns:a16="http://schemas.microsoft.com/office/drawing/2014/main" id="{855124D7-1D29-9B9F-DED0-E5F0F24E6C5C}"/>
              </a:ext>
            </a:extLst>
          </p:cNvPr>
          <p:cNvSpPr/>
          <p:nvPr/>
        </p:nvSpPr>
        <p:spPr>
          <a:xfrm>
            <a:off x="3643737" y="692696"/>
            <a:ext cx="934872" cy="191686"/>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Tree>
    <p:extLst>
      <p:ext uri="{BB962C8B-B14F-4D97-AF65-F5344CB8AC3E}">
        <p14:creationId xmlns:p14="http://schemas.microsoft.com/office/powerpoint/2010/main" val="2871528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2">
            <a:extLst>
              <a:ext uri="{FF2B5EF4-FFF2-40B4-BE49-F238E27FC236}">
                <a16:creationId xmlns:a16="http://schemas.microsoft.com/office/drawing/2014/main" id="{F59F7623-86B9-3441-8E30-2797A62BE5EB}"/>
              </a:ext>
            </a:extLst>
          </p:cNvPr>
          <p:cNvSpPr txBox="1">
            <a:spLocks noChangeArrowheads="1"/>
          </p:cNvSpPr>
          <p:nvPr/>
        </p:nvSpPr>
        <p:spPr bwMode="auto">
          <a:xfrm>
            <a:off x="179958" y="225652"/>
            <a:ext cx="8784530" cy="9711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600"/>
              </a:lnSpc>
            </a:pPr>
            <a:r>
              <a:rPr lang="en-GB" altLang="it-IT" sz="2200" dirty="0">
                <a:latin typeface="Comic Sans MS" panose="030F0902030302020204" pitchFamily="66" charset="0"/>
              </a:rPr>
              <a:t>The incidence of the main causes of death varies in relation to the level of economic development of the areas considered</a:t>
            </a:r>
          </a:p>
        </p:txBody>
      </p:sp>
      <p:sp>
        <p:nvSpPr>
          <p:cNvPr id="3" name="CasellaDiTesto 1">
            <a:extLst>
              <a:ext uri="{FF2B5EF4-FFF2-40B4-BE49-F238E27FC236}">
                <a16:creationId xmlns:a16="http://schemas.microsoft.com/office/drawing/2014/main" id="{8EE5EBDA-1013-B743-8705-6860C8A27B87}"/>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dirty="0">
                <a:solidFill>
                  <a:schemeClr val="bg1"/>
                </a:solidFill>
                <a:latin typeface="Comic Sans MS" panose="030F0902030302020204" pitchFamily="66" charset="0"/>
              </a:rPr>
              <a:t>FISIOPATOLOGIA - CUORE</a:t>
            </a:r>
          </a:p>
        </p:txBody>
      </p:sp>
      <p:pic>
        <p:nvPicPr>
          <p:cNvPr id="5" name="Immagine 4">
            <a:extLst>
              <a:ext uri="{FF2B5EF4-FFF2-40B4-BE49-F238E27FC236}">
                <a16:creationId xmlns:a16="http://schemas.microsoft.com/office/drawing/2014/main" id="{12D6192B-2A64-DE43-B299-70ED4E403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1059" y="1549120"/>
            <a:ext cx="4047405" cy="4258277"/>
          </a:xfrm>
          <a:prstGeom prst="rect">
            <a:avLst/>
          </a:prstGeom>
          <a:ln w="28575">
            <a:solidFill>
              <a:srgbClr val="FF0000"/>
            </a:solidFill>
          </a:ln>
        </p:spPr>
      </p:pic>
      <p:pic>
        <p:nvPicPr>
          <p:cNvPr id="7" name="Immagine 6">
            <a:extLst>
              <a:ext uri="{FF2B5EF4-FFF2-40B4-BE49-F238E27FC236}">
                <a16:creationId xmlns:a16="http://schemas.microsoft.com/office/drawing/2014/main" id="{A6A82A12-5E24-3A42-96EB-46F077D79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17" y="1547500"/>
            <a:ext cx="4069487" cy="4258277"/>
          </a:xfrm>
          <a:prstGeom prst="rect">
            <a:avLst/>
          </a:prstGeom>
          <a:ln w="28575">
            <a:solidFill>
              <a:srgbClr val="FF0000"/>
            </a:solidFill>
          </a:ln>
        </p:spPr>
      </p:pic>
      <p:sp>
        <p:nvSpPr>
          <p:cNvPr id="8" name="Rettangolo 7">
            <a:extLst>
              <a:ext uri="{FF2B5EF4-FFF2-40B4-BE49-F238E27FC236}">
                <a16:creationId xmlns:a16="http://schemas.microsoft.com/office/drawing/2014/main" id="{254ABF70-7782-0749-9FA5-CC7F76A56ABF}"/>
              </a:ext>
            </a:extLst>
          </p:cNvPr>
          <p:cNvSpPr/>
          <p:nvPr/>
        </p:nvSpPr>
        <p:spPr>
          <a:xfrm>
            <a:off x="4932040" y="2134989"/>
            <a:ext cx="1440160" cy="28803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ttangolo 8">
            <a:extLst>
              <a:ext uri="{FF2B5EF4-FFF2-40B4-BE49-F238E27FC236}">
                <a16:creationId xmlns:a16="http://schemas.microsoft.com/office/drawing/2014/main" id="{46C03AB2-F152-8540-A072-582242269CA2}"/>
              </a:ext>
            </a:extLst>
          </p:cNvPr>
          <p:cNvSpPr/>
          <p:nvPr/>
        </p:nvSpPr>
        <p:spPr>
          <a:xfrm>
            <a:off x="481237" y="2639045"/>
            <a:ext cx="1210443" cy="28803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1" name="Connettore 2 10">
            <a:extLst>
              <a:ext uri="{FF2B5EF4-FFF2-40B4-BE49-F238E27FC236}">
                <a16:creationId xmlns:a16="http://schemas.microsoft.com/office/drawing/2014/main" id="{8AD82F20-C3C4-6E4B-9E19-53EECDDB2C62}"/>
              </a:ext>
            </a:extLst>
          </p:cNvPr>
          <p:cNvCxnSpPr/>
          <p:nvPr/>
        </p:nvCxnSpPr>
        <p:spPr>
          <a:xfrm flipV="1">
            <a:off x="1691680" y="2144281"/>
            <a:ext cx="3240360" cy="50405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03B82687-0790-0E46-BC55-77AFE9935B09}"/>
              </a:ext>
            </a:extLst>
          </p:cNvPr>
          <p:cNvSpPr>
            <a:spLocks noChangeArrowheads="1"/>
          </p:cNvSpPr>
          <p:nvPr/>
        </p:nvSpPr>
        <p:spPr bwMode="auto">
          <a:xfrm>
            <a:off x="4715694" y="2121049"/>
            <a:ext cx="360362" cy="315912"/>
          </a:xfrm>
          <a:prstGeom prst="ellipse">
            <a:avLst/>
          </a:prstGeom>
          <a:solidFill>
            <a:srgbClr val="FFC836"/>
          </a:solidFill>
          <a:ln w="19050">
            <a:solidFill>
              <a:srgbClr val="FF0000"/>
            </a:solidFill>
            <a:round/>
            <a:headEnd/>
            <a:tailEnd/>
          </a:ln>
          <a:effectLst>
            <a:outerShdw blurRad="40000" dist="23000" dir="5400000" rotWithShape="0">
              <a:srgbClr val="808080">
                <a:alpha val="34999"/>
              </a:srgbClr>
            </a:outerShdw>
          </a:effectLst>
        </p:spPr>
        <p:txBody>
          <a:bodyPr anchor="ctr"/>
          <a:lstStyle/>
          <a:p>
            <a:pPr algn="ctr">
              <a:defRPr/>
            </a:pPr>
            <a:r>
              <a:rPr lang="it-IT" sz="1600" b="1" dirty="0">
                <a:solidFill>
                  <a:srgbClr val="000000"/>
                </a:solidFill>
                <a:latin typeface="Comic Sans MS"/>
                <a:ea typeface="+mn-ea"/>
                <a:cs typeface="Comic Sans MS"/>
              </a:rPr>
              <a:t>1</a:t>
            </a:r>
          </a:p>
        </p:txBody>
      </p:sp>
      <p:sp>
        <p:nvSpPr>
          <p:cNvPr id="13" name="Ovale 12">
            <a:extLst>
              <a:ext uri="{FF2B5EF4-FFF2-40B4-BE49-F238E27FC236}">
                <a16:creationId xmlns:a16="http://schemas.microsoft.com/office/drawing/2014/main" id="{B5AA3C7B-B71B-B948-BAED-BA44CAF46B62}"/>
              </a:ext>
            </a:extLst>
          </p:cNvPr>
          <p:cNvSpPr>
            <a:spLocks noChangeArrowheads="1"/>
          </p:cNvSpPr>
          <p:nvPr/>
        </p:nvSpPr>
        <p:spPr bwMode="auto">
          <a:xfrm>
            <a:off x="251198" y="2567037"/>
            <a:ext cx="360362" cy="315913"/>
          </a:xfrm>
          <a:prstGeom prst="ellipse">
            <a:avLst/>
          </a:prstGeom>
          <a:solidFill>
            <a:srgbClr val="FFC836"/>
          </a:solidFill>
          <a:ln w="19050">
            <a:solidFill>
              <a:srgbClr val="FF0000"/>
            </a:solidFill>
            <a:round/>
            <a:headEnd/>
            <a:tailEnd/>
          </a:ln>
          <a:effectLst>
            <a:outerShdw blurRad="40000" dist="23000" dir="5400000" rotWithShape="0">
              <a:srgbClr val="808080">
                <a:alpha val="34999"/>
              </a:srgbClr>
            </a:outerShdw>
          </a:effectLst>
        </p:spPr>
        <p:txBody>
          <a:bodyPr anchor="ctr"/>
          <a:lstStyle/>
          <a:p>
            <a:pPr algn="ctr">
              <a:defRPr/>
            </a:pPr>
            <a:r>
              <a:rPr lang="it-IT" sz="1600" b="1" dirty="0">
                <a:solidFill>
                  <a:srgbClr val="000000"/>
                </a:solidFill>
                <a:latin typeface="Comic Sans MS"/>
                <a:ea typeface="+mn-ea"/>
                <a:cs typeface="Comic Sans MS"/>
              </a:rPr>
              <a:t>3</a:t>
            </a:r>
          </a:p>
        </p:txBody>
      </p:sp>
      <p:sp>
        <p:nvSpPr>
          <p:cNvPr id="10" name="CasellaDiTesto 9">
            <a:extLst>
              <a:ext uri="{FF2B5EF4-FFF2-40B4-BE49-F238E27FC236}">
                <a16:creationId xmlns:a16="http://schemas.microsoft.com/office/drawing/2014/main" id="{4AB97D2B-B7EC-7143-57F5-E7A836F4E53E}"/>
              </a:ext>
            </a:extLst>
          </p:cNvPr>
          <p:cNvSpPr txBox="1"/>
          <p:nvPr/>
        </p:nvSpPr>
        <p:spPr>
          <a:xfrm>
            <a:off x="481237" y="5867980"/>
            <a:ext cx="3514699" cy="369332"/>
          </a:xfrm>
          <a:prstGeom prst="rect">
            <a:avLst/>
          </a:prstGeom>
          <a:noFill/>
        </p:spPr>
        <p:txBody>
          <a:bodyPr wrap="square" rtlCol="0">
            <a:spAutoFit/>
          </a:bodyPr>
          <a:lstStyle/>
          <a:p>
            <a:pPr algn="ctr"/>
            <a:r>
              <a:rPr lang="en-GB" dirty="0">
                <a:latin typeface="Comic Sans MS" panose="030F0902030302020204" pitchFamily="66" charset="0"/>
              </a:rPr>
              <a:t>Low-income countries</a:t>
            </a:r>
          </a:p>
        </p:txBody>
      </p:sp>
      <p:sp>
        <p:nvSpPr>
          <p:cNvPr id="14" name="CasellaDiTesto 13">
            <a:extLst>
              <a:ext uri="{FF2B5EF4-FFF2-40B4-BE49-F238E27FC236}">
                <a16:creationId xmlns:a16="http://schemas.microsoft.com/office/drawing/2014/main" id="{31B8E6BF-34C6-DAD9-5177-1B118F1641F9}"/>
              </a:ext>
            </a:extLst>
          </p:cNvPr>
          <p:cNvSpPr txBox="1"/>
          <p:nvPr/>
        </p:nvSpPr>
        <p:spPr>
          <a:xfrm>
            <a:off x="4945733" y="5867980"/>
            <a:ext cx="3514699" cy="369332"/>
          </a:xfrm>
          <a:prstGeom prst="rect">
            <a:avLst/>
          </a:prstGeom>
          <a:noFill/>
        </p:spPr>
        <p:txBody>
          <a:bodyPr wrap="square" rtlCol="0">
            <a:spAutoFit/>
          </a:bodyPr>
          <a:lstStyle/>
          <a:p>
            <a:pPr algn="ctr"/>
            <a:r>
              <a:rPr lang="en-GB" dirty="0">
                <a:latin typeface="Comic Sans MS" panose="030F0902030302020204" pitchFamily="66" charset="0"/>
              </a:rPr>
              <a:t>Upper-middle-income countries</a:t>
            </a:r>
          </a:p>
        </p:txBody>
      </p:sp>
    </p:spTree>
    <p:extLst>
      <p:ext uri="{BB962C8B-B14F-4D97-AF65-F5344CB8AC3E}">
        <p14:creationId xmlns:p14="http://schemas.microsoft.com/office/powerpoint/2010/main" val="2317343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CasellaDiTesto 2">
            <a:extLst>
              <a:ext uri="{FF2B5EF4-FFF2-40B4-BE49-F238E27FC236}">
                <a16:creationId xmlns:a16="http://schemas.microsoft.com/office/drawing/2014/main" id="{F911EDCC-15DD-E246-AA79-65BEA2A623AB}"/>
              </a:ext>
            </a:extLst>
          </p:cNvPr>
          <p:cNvSpPr txBox="1">
            <a:spLocks noChangeArrowheads="1"/>
          </p:cNvSpPr>
          <p:nvPr/>
        </p:nvSpPr>
        <p:spPr bwMode="auto">
          <a:xfrm>
            <a:off x="638175" y="127000"/>
            <a:ext cx="7894638" cy="923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275"/>
              </a:lnSpc>
            </a:pPr>
            <a:r>
              <a:rPr lang="en-US" altLang="it-IT">
                <a:latin typeface="Comic Sans MS" panose="030F0902030302020204" pitchFamily="66" charset="0"/>
              </a:rPr>
              <a:t>One of the main characteristics of a vulnerable plaque is the </a:t>
            </a:r>
            <a:r>
              <a:rPr lang="en-US" altLang="it-IT" b="1">
                <a:solidFill>
                  <a:srgbClr val="FF0000"/>
                </a:solidFill>
                <a:latin typeface="Comic Sans MS" panose="030F0902030302020204" pitchFamily="66" charset="0"/>
              </a:rPr>
              <a:t>thinning of the fibrous cap</a:t>
            </a:r>
          </a:p>
        </p:txBody>
      </p:sp>
      <p:pic>
        <p:nvPicPr>
          <p:cNvPr id="203778" name="Immagine 3" descr="Schermata 2017-05-31 alle 13.54.06.png">
            <a:extLst>
              <a:ext uri="{FF2B5EF4-FFF2-40B4-BE49-F238E27FC236}">
                <a16:creationId xmlns:a16="http://schemas.microsoft.com/office/drawing/2014/main" id="{D8B31CDF-A6BB-E541-8068-6279A7180A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257300"/>
            <a:ext cx="3397250" cy="31988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03779" name="Immagine 5" descr="Schermata 2017-05-31 alle 13.56.14.png">
            <a:extLst>
              <a:ext uri="{FF2B5EF4-FFF2-40B4-BE49-F238E27FC236}">
                <a16:creationId xmlns:a16="http://schemas.microsoft.com/office/drawing/2014/main" id="{6946E36E-A743-8646-B6FF-F074DC2E60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1063" y="1296988"/>
            <a:ext cx="3043237" cy="2603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3780" name="CasellaDiTesto 6">
            <a:extLst>
              <a:ext uri="{FF2B5EF4-FFF2-40B4-BE49-F238E27FC236}">
                <a16:creationId xmlns:a16="http://schemas.microsoft.com/office/drawing/2014/main" id="{FCE2BE83-4904-6E47-B4B3-B68D8CDADE62}"/>
              </a:ext>
            </a:extLst>
          </p:cNvPr>
          <p:cNvSpPr txBox="1">
            <a:spLocks noChangeArrowheads="1"/>
          </p:cNvSpPr>
          <p:nvPr/>
        </p:nvSpPr>
        <p:spPr bwMode="auto">
          <a:xfrm>
            <a:off x="250824" y="4581525"/>
            <a:ext cx="3775075" cy="153843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875"/>
              </a:lnSpc>
            </a:pPr>
            <a:r>
              <a:rPr lang="en-US" altLang="it-IT" sz="1600">
                <a:latin typeface="Comic Sans MS" panose="030F0902030302020204" pitchFamily="66" charset="0"/>
              </a:rPr>
              <a:t>A thickness of the fibrous cap &lt; 55 </a:t>
            </a:r>
            <a:r>
              <a:rPr lang="en-US" altLang="it-IT" sz="1600" err="1">
                <a:latin typeface="Comic Sans MS" panose="030F0902030302020204" pitchFamily="66" charset="0"/>
              </a:rPr>
              <a:t>μm</a:t>
            </a:r>
            <a:r>
              <a:rPr lang="en-US" altLang="it-IT" sz="1600">
                <a:latin typeface="Comic Sans MS" panose="030F0902030302020204" pitchFamily="66" charset="0"/>
              </a:rPr>
              <a:t> represents the best morphological indicator of possible rupture of the atherosclerotic plaque</a:t>
            </a:r>
          </a:p>
        </p:txBody>
      </p:sp>
      <p:pic>
        <p:nvPicPr>
          <p:cNvPr id="203781" name="Immagine 3" descr="Schermata 2017-10-24 alle 13.41.35.png">
            <a:extLst>
              <a:ext uri="{FF2B5EF4-FFF2-40B4-BE49-F238E27FC236}">
                <a16:creationId xmlns:a16="http://schemas.microsoft.com/office/drawing/2014/main" id="{CB6B013D-F8C6-6145-9E74-8CF4009FCD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25900" y="1268413"/>
            <a:ext cx="4794250" cy="31686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03782" name="CasellaDiTesto 6">
            <a:extLst>
              <a:ext uri="{FF2B5EF4-FFF2-40B4-BE49-F238E27FC236}">
                <a16:creationId xmlns:a16="http://schemas.microsoft.com/office/drawing/2014/main" id="{926F36F5-AF41-F042-B8A8-5A3B6EA3FC47}"/>
              </a:ext>
            </a:extLst>
          </p:cNvPr>
          <p:cNvSpPr txBox="1">
            <a:spLocks noChangeArrowheads="1"/>
          </p:cNvSpPr>
          <p:nvPr/>
        </p:nvSpPr>
        <p:spPr bwMode="auto">
          <a:xfrm>
            <a:off x="4667250" y="4581525"/>
            <a:ext cx="3625850" cy="154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875"/>
              </a:lnSpc>
              <a:buFont typeface="Wingdings" pitchFamily="2" charset="2"/>
              <a:buChar char="§"/>
            </a:pPr>
            <a:r>
              <a:rPr lang="en-US" altLang="it-IT" sz="2000">
                <a:latin typeface="Comic Sans MS" panose="030F0902030302020204" pitchFamily="66" charset="0"/>
              </a:rPr>
              <a:t>Thin fibrous cap</a:t>
            </a:r>
          </a:p>
          <a:p>
            <a:pPr algn="ctr" eaLnBrk="1" hangingPunct="1">
              <a:lnSpc>
                <a:spcPts val="2875"/>
              </a:lnSpc>
              <a:buFont typeface="Wingdings" pitchFamily="2" charset="2"/>
              <a:buChar char="§"/>
            </a:pPr>
            <a:r>
              <a:rPr lang="en-US" altLang="it-IT" sz="2000">
                <a:latin typeface="Comic Sans MS" panose="030F0902030302020204" pitchFamily="66" charset="0"/>
              </a:rPr>
              <a:t>Large core lipid</a:t>
            </a:r>
          </a:p>
          <a:p>
            <a:pPr algn="ctr" eaLnBrk="1" hangingPunct="1">
              <a:lnSpc>
                <a:spcPts val="2875"/>
              </a:lnSpc>
              <a:buFont typeface="Wingdings" pitchFamily="2" charset="2"/>
              <a:buChar char="§"/>
            </a:pPr>
            <a:r>
              <a:rPr lang="en-US" altLang="it-IT" sz="2000">
                <a:latin typeface="Comic Sans MS" panose="030F0902030302020204" pitchFamily="66" charset="0"/>
              </a:rPr>
              <a:t>Numerous macrophages</a:t>
            </a:r>
          </a:p>
          <a:p>
            <a:pPr algn="ctr" eaLnBrk="1" hangingPunct="1">
              <a:lnSpc>
                <a:spcPts val="2875"/>
              </a:lnSpc>
              <a:buFont typeface="Wingdings" pitchFamily="2" charset="2"/>
              <a:buChar char="§"/>
            </a:pPr>
            <a:r>
              <a:rPr lang="en-US" altLang="it-IT" sz="2000">
                <a:latin typeface="Comic Sans MS" panose="030F0902030302020204" pitchFamily="66" charset="0"/>
              </a:rPr>
              <a:t>Moderate stenosis</a:t>
            </a:r>
          </a:p>
        </p:txBody>
      </p:sp>
      <p:sp>
        <p:nvSpPr>
          <p:cNvPr id="203783" name="CasellaDiTesto 1">
            <a:extLst>
              <a:ext uri="{FF2B5EF4-FFF2-40B4-BE49-F238E27FC236}">
                <a16:creationId xmlns:a16="http://schemas.microsoft.com/office/drawing/2014/main" id="{988A68F3-5D77-B848-9C66-32B6E4F4F4CB}"/>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
        <p:nvSpPr>
          <p:cNvPr id="9" name="Rettangolo 8">
            <a:extLst>
              <a:ext uri="{FF2B5EF4-FFF2-40B4-BE49-F238E27FC236}">
                <a16:creationId xmlns:a16="http://schemas.microsoft.com/office/drawing/2014/main" id="{3170A9E5-0029-8E4E-A8E2-A1EC9EDD572C}"/>
              </a:ext>
            </a:extLst>
          </p:cNvPr>
          <p:cNvSpPr>
            <a:spLocks noChangeArrowheads="1"/>
          </p:cNvSpPr>
          <p:nvPr/>
        </p:nvSpPr>
        <p:spPr bwMode="auto">
          <a:xfrm>
            <a:off x="4427538" y="1125538"/>
            <a:ext cx="1584325" cy="358775"/>
          </a:xfrm>
          <a:prstGeom prst="rect">
            <a:avLst/>
          </a:prstGeom>
          <a:solidFill>
            <a:srgbClr val="000090">
              <a:alpha val="20000"/>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Capture30-01-2007-16.12.3925-09-2007-9.41.23.jpg">
            <a:extLst>
              <a:ext uri="{FF2B5EF4-FFF2-40B4-BE49-F238E27FC236}">
                <a16:creationId xmlns:a16="http://schemas.microsoft.com/office/drawing/2014/main" id="{C5D069B6-D108-D3AA-FFE0-9A731789C0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5488" y="2728913"/>
            <a:ext cx="4500562" cy="34575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 name="Immagine 1" descr="Schermata 2016-03-23 alle 15.11.09.png">
            <a:extLst>
              <a:ext uri="{FF2B5EF4-FFF2-40B4-BE49-F238E27FC236}">
                <a16:creationId xmlns:a16="http://schemas.microsoft.com/office/drawing/2014/main" id="{778DE5EC-DE75-44A3-D35C-11A5AD2D9B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706688"/>
            <a:ext cx="4751388" cy="34798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 name="CasellaDiTesto 1">
            <a:extLst>
              <a:ext uri="{FF2B5EF4-FFF2-40B4-BE49-F238E27FC236}">
                <a16:creationId xmlns:a16="http://schemas.microsoft.com/office/drawing/2014/main" id="{5E490DAD-DE54-07FD-5408-D1EF7556E58B}"/>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
        <p:nvSpPr>
          <p:cNvPr id="5" name="CasellaDiTesto 4">
            <a:extLst>
              <a:ext uri="{FF2B5EF4-FFF2-40B4-BE49-F238E27FC236}">
                <a16:creationId xmlns:a16="http://schemas.microsoft.com/office/drawing/2014/main" id="{56C5300A-65CD-986F-2A97-6345F5F9F8B7}"/>
              </a:ext>
            </a:extLst>
          </p:cNvPr>
          <p:cNvSpPr txBox="1"/>
          <p:nvPr/>
        </p:nvSpPr>
        <p:spPr>
          <a:xfrm>
            <a:off x="323528" y="495846"/>
            <a:ext cx="3024336" cy="1384995"/>
          </a:xfrm>
          <a:prstGeom prst="rect">
            <a:avLst/>
          </a:prstGeom>
          <a:noFill/>
          <a:ln w="28575">
            <a:solidFill>
              <a:srgbClr val="FF0000"/>
            </a:solidFill>
          </a:ln>
        </p:spPr>
        <p:txBody>
          <a:bodyPr wrap="square" rtlCol="0">
            <a:spAutoFit/>
          </a:bodyPr>
          <a:lstStyle/>
          <a:p>
            <a:pPr algn="ctr"/>
            <a:r>
              <a:rPr lang="en-US" sz="2800">
                <a:latin typeface="Comic Sans MS" panose="030F0902030302020204" pitchFamily="66" charset="0"/>
              </a:rPr>
              <a:t>Erosion and rupture of the fibrous cap</a:t>
            </a:r>
          </a:p>
        </p:txBody>
      </p:sp>
      <p:sp>
        <p:nvSpPr>
          <p:cNvPr id="6" name="CasellaDiTesto 5">
            <a:extLst>
              <a:ext uri="{FF2B5EF4-FFF2-40B4-BE49-F238E27FC236}">
                <a16:creationId xmlns:a16="http://schemas.microsoft.com/office/drawing/2014/main" id="{D3F9F111-399A-07EB-DD73-F3A51BE57F2E}"/>
              </a:ext>
            </a:extLst>
          </p:cNvPr>
          <p:cNvSpPr txBox="1"/>
          <p:nvPr/>
        </p:nvSpPr>
        <p:spPr>
          <a:xfrm>
            <a:off x="4768385" y="116632"/>
            <a:ext cx="4124095" cy="2246769"/>
          </a:xfrm>
          <a:prstGeom prst="rect">
            <a:avLst/>
          </a:prstGeom>
          <a:noFill/>
          <a:ln w="28575">
            <a:solidFill>
              <a:srgbClr val="FF0000"/>
            </a:solidFill>
          </a:ln>
        </p:spPr>
        <p:txBody>
          <a:bodyPr wrap="square" rtlCol="0">
            <a:spAutoFit/>
          </a:bodyPr>
          <a:lstStyle/>
          <a:p>
            <a:pPr algn="ctr"/>
            <a:r>
              <a:rPr lang="en-US" sz="2800">
                <a:latin typeface="Comic Sans MS" panose="030F0902030302020204" pitchFamily="66" charset="0"/>
              </a:rPr>
              <a:t>Plasma coagulation factors are exposed to the pro-coagulant material present in the plaque nucleus</a:t>
            </a:r>
          </a:p>
        </p:txBody>
      </p:sp>
      <p:sp>
        <p:nvSpPr>
          <p:cNvPr id="7" name="Freccia destra 6">
            <a:extLst>
              <a:ext uri="{FF2B5EF4-FFF2-40B4-BE49-F238E27FC236}">
                <a16:creationId xmlns:a16="http://schemas.microsoft.com/office/drawing/2014/main" id="{8C51ECAA-B2F0-4D93-EE06-339C8A759F82}"/>
              </a:ext>
            </a:extLst>
          </p:cNvPr>
          <p:cNvSpPr/>
          <p:nvPr/>
        </p:nvSpPr>
        <p:spPr>
          <a:xfrm>
            <a:off x="3563888" y="548680"/>
            <a:ext cx="1008112" cy="1148542"/>
          </a:xfrm>
          <a:prstGeom prst="rightArrow">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489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CasellaDiTesto 1">
            <a:extLst>
              <a:ext uri="{FF2B5EF4-FFF2-40B4-BE49-F238E27FC236}">
                <a16:creationId xmlns:a16="http://schemas.microsoft.com/office/drawing/2014/main" id="{46BD5315-D097-8846-BE95-994F170DA3CC}"/>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204802" name="Immagine 2" descr="Schermata 2019-10-22 alle 08.21.17.png">
            <a:extLst>
              <a:ext uri="{FF2B5EF4-FFF2-40B4-BE49-F238E27FC236}">
                <a16:creationId xmlns:a16="http://schemas.microsoft.com/office/drawing/2014/main" id="{CA9EE4C4-6912-BF48-A18F-18794FB080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95275"/>
            <a:ext cx="6769100" cy="59420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04803" name="Immagine 3" descr="Schermata 2019-10-22 alle 08.21.33.png">
            <a:extLst>
              <a:ext uri="{FF2B5EF4-FFF2-40B4-BE49-F238E27FC236}">
                <a16:creationId xmlns:a16="http://schemas.microsoft.com/office/drawing/2014/main" id="{1098F195-59D2-944D-B41B-C15A6AE71F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4325" y="5429250"/>
            <a:ext cx="2300288" cy="5921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4804" name="CasellaDiTesto 4">
            <a:extLst>
              <a:ext uri="{FF2B5EF4-FFF2-40B4-BE49-F238E27FC236}">
                <a16:creationId xmlns:a16="http://schemas.microsoft.com/office/drawing/2014/main" id="{A7EA697A-FCEE-B240-80FD-DFFC60BCB546}"/>
              </a:ext>
            </a:extLst>
          </p:cNvPr>
          <p:cNvSpPr txBox="1">
            <a:spLocks noChangeArrowheads="1"/>
          </p:cNvSpPr>
          <p:nvPr/>
        </p:nvSpPr>
        <p:spPr bwMode="auto">
          <a:xfrm>
            <a:off x="7254875" y="727075"/>
            <a:ext cx="1638300" cy="523220"/>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Thinning of the fibrous cap</a:t>
            </a:r>
          </a:p>
        </p:txBody>
      </p:sp>
      <p:cxnSp>
        <p:nvCxnSpPr>
          <p:cNvPr id="7" name="Connettore 2 6">
            <a:extLst>
              <a:ext uri="{FF2B5EF4-FFF2-40B4-BE49-F238E27FC236}">
                <a16:creationId xmlns:a16="http://schemas.microsoft.com/office/drawing/2014/main" id="{1976819D-5E3B-1441-81BC-640C2D4AAD47}"/>
              </a:ext>
            </a:extLst>
          </p:cNvPr>
          <p:cNvCxnSpPr>
            <a:cxnSpLocks noChangeShapeType="1"/>
            <a:stCxn id="204804" idx="1"/>
          </p:cNvCxnSpPr>
          <p:nvPr/>
        </p:nvCxnSpPr>
        <p:spPr bwMode="auto">
          <a:xfrm flipH="1">
            <a:off x="4572000" y="988685"/>
            <a:ext cx="2682875" cy="211487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4806" name="CasellaDiTesto 8">
            <a:extLst>
              <a:ext uri="{FF2B5EF4-FFF2-40B4-BE49-F238E27FC236}">
                <a16:creationId xmlns:a16="http://schemas.microsoft.com/office/drawing/2014/main" id="{B4D5F53D-2AD4-1246-94EF-DA85FE3E2312}"/>
              </a:ext>
            </a:extLst>
          </p:cNvPr>
          <p:cNvSpPr txBox="1">
            <a:spLocks noChangeArrowheads="1"/>
          </p:cNvSpPr>
          <p:nvPr/>
        </p:nvSpPr>
        <p:spPr bwMode="auto">
          <a:xfrm>
            <a:off x="7331075" y="3082925"/>
            <a:ext cx="1489075" cy="738664"/>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400" b="1">
                <a:latin typeface="Comic Sans MS" panose="030F0902030302020204" pitchFamily="66" charset="0"/>
              </a:rPr>
              <a:t>Partially necrotic large lipid core</a:t>
            </a:r>
          </a:p>
        </p:txBody>
      </p:sp>
      <p:cxnSp>
        <p:nvCxnSpPr>
          <p:cNvPr id="11" name="Connettore 2 10">
            <a:extLst>
              <a:ext uri="{FF2B5EF4-FFF2-40B4-BE49-F238E27FC236}">
                <a16:creationId xmlns:a16="http://schemas.microsoft.com/office/drawing/2014/main" id="{4CF0ADBF-BBE3-5C41-92CA-B2A8E256CD7A}"/>
              </a:ext>
            </a:extLst>
          </p:cNvPr>
          <p:cNvCxnSpPr>
            <a:cxnSpLocks noChangeShapeType="1"/>
            <a:stCxn id="204806" idx="1"/>
          </p:cNvCxnSpPr>
          <p:nvPr/>
        </p:nvCxnSpPr>
        <p:spPr bwMode="auto">
          <a:xfrm flipH="1">
            <a:off x="4716463" y="3452257"/>
            <a:ext cx="2614612" cy="80224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4808" name="CasellaDiTesto 11">
            <a:extLst>
              <a:ext uri="{FF2B5EF4-FFF2-40B4-BE49-F238E27FC236}">
                <a16:creationId xmlns:a16="http://schemas.microsoft.com/office/drawing/2014/main" id="{88AE4C8D-91D6-1E43-816E-EBABEF1533FB}"/>
              </a:ext>
            </a:extLst>
          </p:cNvPr>
          <p:cNvSpPr txBox="1">
            <a:spLocks noChangeArrowheads="1"/>
          </p:cNvSpPr>
          <p:nvPr/>
        </p:nvSpPr>
        <p:spPr bwMode="auto">
          <a:xfrm>
            <a:off x="323850" y="115888"/>
            <a:ext cx="3736975" cy="401637"/>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000" b="1">
                <a:latin typeface="Comic Sans MS" panose="030F0902030302020204" pitchFamily="66" charset="0"/>
              </a:rPr>
              <a:t>THE VULNERABLE PLAQUE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2">
            <a:extLst>
              <a:ext uri="{FF2B5EF4-FFF2-40B4-BE49-F238E27FC236}">
                <a16:creationId xmlns:a16="http://schemas.microsoft.com/office/drawing/2014/main" id="{BB2E5FCA-1DFE-C34D-B9C9-A01746CD745B}"/>
              </a:ext>
            </a:extLst>
          </p:cNvPr>
          <p:cNvSpPr txBox="1">
            <a:spLocks noChangeArrowheads="1"/>
          </p:cNvSpPr>
          <p:nvPr/>
        </p:nvSpPr>
        <p:spPr bwMode="auto">
          <a:xfrm>
            <a:off x="646900" y="115888"/>
            <a:ext cx="7921513" cy="400110"/>
          </a:xfrm>
          <a:prstGeom prst="rect">
            <a:avLst/>
          </a:prstGeom>
          <a:solidFill>
            <a:srgbClr val="000090">
              <a:alpha val="10196"/>
            </a:srgbClr>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000">
                <a:latin typeface="Comic Sans MS" panose="030F0902030302020204" pitchFamily="66" charset="0"/>
              </a:rPr>
              <a:t>MECHANISMS OF EROSION OF THE FIBROUS CAP</a:t>
            </a:r>
          </a:p>
        </p:txBody>
      </p:sp>
      <p:sp>
        <p:nvSpPr>
          <p:cNvPr id="3" name="CasellaDiTesto 1">
            <a:extLst>
              <a:ext uri="{FF2B5EF4-FFF2-40B4-BE49-F238E27FC236}">
                <a16:creationId xmlns:a16="http://schemas.microsoft.com/office/drawing/2014/main" id="{7B4D0169-BFCF-4E4E-804C-130F95BC1E9A}"/>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
        <p:nvSpPr>
          <p:cNvPr id="4" name="CasellaDiTesto 2">
            <a:extLst>
              <a:ext uri="{FF2B5EF4-FFF2-40B4-BE49-F238E27FC236}">
                <a16:creationId xmlns:a16="http://schemas.microsoft.com/office/drawing/2014/main" id="{2A280C0A-7B05-6648-943B-E65161F025B4}"/>
              </a:ext>
            </a:extLst>
          </p:cNvPr>
          <p:cNvSpPr txBox="1">
            <a:spLocks noChangeArrowheads="1"/>
          </p:cNvSpPr>
          <p:nvPr/>
        </p:nvSpPr>
        <p:spPr bwMode="auto">
          <a:xfrm>
            <a:off x="719864" y="807514"/>
            <a:ext cx="7704272" cy="5847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600">
                <a:latin typeface="Comic Sans MS" panose="030F0902030302020204" pitchFamily="66" charset="0"/>
              </a:rPr>
              <a:t>Presence of abundant cholesterol in the lipid core along with macrophages, foam cells, and debris that accumulate following their death</a:t>
            </a:r>
          </a:p>
        </p:txBody>
      </p:sp>
      <p:sp>
        <p:nvSpPr>
          <p:cNvPr id="5" name="CasellaDiTesto 3">
            <a:extLst>
              <a:ext uri="{FF2B5EF4-FFF2-40B4-BE49-F238E27FC236}">
                <a16:creationId xmlns:a16="http://schemas.microsoft.com/office/drawing/2014/main" id="{919E475C-0D9E-AC4D-8EA3-3C0A06DABB07}"/>
              </a:ext>
            </a:extLst>
          </p:cNvPr>
          <p:cNvSpPr txBox="1">
            <a:spLocks noChangeArrowheads="1"/>
          </p:cNvSpPr>
          <p:nvPr/>
        </p:nvSpPr>
        <p:spPr bwMode="auto">
          <a:xfrm>
            <a:off x="2483966" y="1777256"/>
            <a:ext cx="4032250" cy="5842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600">
                <a:latin typeface="Comic Sans MS" panose="030F0902030302020204" pitchFamily="66" charset="0"/>
              </a:rPr>
              <a:t>Persistence of the inflammatory process and release of cytokines</a:t>
            </a:r>
          </a:p>
        </p:txBody>
      </p:sp>
      <p:sp>
        <p:nvSpPr>
          <p:cNvPr id="6" name="Freccia giù 5">
            <a:extLst>
              <a:ext uri="{FF2B5EF4-FFF2-40B4-BE49-F238E27FC236}">
                <a16:creationId xmlns:a16="http://schemas.microsoft.com/office/drawing/2014/main" id="{62C50A6D-1821-C343-9314-2CA102DC3A8B}"/>
              </a:ext>
            </a:extLst>
          </p:cNvPr>
          <p:cNvSpPr/>
          <p:nvPr/>
        </p:nvSpPr>
        <p:spPr>
          <a:xfrm>
            <a:off x="3981540" y="1412776"/>
            <a:ext cx="950623" cy="29492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7" name="CasellaDiTesto 3">
            <a:extLst>
              <a:ext uri="{FF2B5EF4-FFF2-40B4-BE49-F238E27FC236}">
                <a16:creationId xmlns:a16="http://schemas.microsoft.com/office/drawing/2014/main" id="{7F243607-D68F-9846-890A-9AC13F72C69A}"/>
              </a:ext>
            </a:extLst>
          </p:cNvPr>
          <p:cNvSpPr txBox="1">
            <a:spLocks noChangeArrowheads="1"/>
          </p:cNvSpPr>
          <p:nvPr/>
        </p:nvSpPr>
        <p:spPr bwMode="auto">
          <a:xfrm>
            <a:off x="646900" y="2852936"/>
            <a:ext cx="2678113" cy="5842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600">
                <a:latin typeface="Comic Sans MS" panose="030F0902030302020204" pitchFamily="66" charset="0"/>
              </a:rPr>
              <a:t>Call of T lymphocytes and production of INF-ϒ</a:t>
            </a:r>
          </a:p>
        </p:txBody>
      </p:sp>
      <p:sp>
        <p:nvSpPr>
          <p:cNvPr id="8" name="CasellaDiTesto 4">
            <a:extLst>
              <a:ext uri="{FF2B5EF4-FFF2-40B4-BE49-F238E27FC236}">
                <a16:creationId xmlns:a16="http://schemas.microsoft.com/office/drawing/2014/main" id="{EF741B8E-BBA6-0A42-8E53-325CAEE13DDF}"/>
              </a:ext>
            </a:extLst>
          </p:cNvPr>
          <p:cNvSpPr txBox="1">
            <a:spLocks noChangeArrowheads="1"/>
          </p:cNvSpPr>
          <p:nvPr/>
        </p:nvSpPr>
        <p:spPr bwMode="auto">
          <a:xfrm>
            <a:off x="323528" y="3933056"/>
            <a:ext cx="3332438" cy="5847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600">
                <a:latin typeface="Comic Sans MS" panose="030F0902030302020204" pitchFamily="66" charset="0"/>
              </a:rPr>
              <a:t>Inhibition of collagen synthesis and muscle cell proliferation</a:t>
            </a:r>
          </a:p>
        </p:txBody>
      </p:sp>
      <p:sp>
        <p:nvSpPr>
          <p:cNvPr id="9" name="CasellaDiTesto 4">
            <a:extLst>
              <a:ext uri="{FF2B5EF4-FFF2-40B4-BE49-F238E27FC236}">
                <a16:creationId xmlns:a16="http://schemas.microsoft.com/office/drawing/2014/main" id="{29A7AA77-1E44-C348-BA66-9B30D5AEEC6A}"/>
              </a:ext>
            </a:extLst>
          </p:cNvPr>
          <p:cNvSpPr txBox="1">
            <a:spLocks noChangeArrowheads="1"/>
          </p:cNvSpPr>
          <p:nvPr/>
        </p:nvSpPr>
        <p:spPr bwMode="auto">
          <a:xfrm>
            <a:off x="4788024" y="2780928"/>
            <a:ext cx="4032250" cy="83099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600">
                <a:latin typeface="Comic Sans MS" panose="030F0902030302020204" pitchFamily="66" charset="0"/>
              </a:rPr>
              <a:t>Macrophages are activated to produce metalloproteinases (MMPs) and other proteases capable of degrading collagen</a:t>
            </a:r>
          </a:p>
        </p:txBody>
      </p:sp>
      <p:cxnSp>
        <p:nvCxnSpPr>
          <p:cNvPr id="11" name="Connettore 2 10">
            <a:extLst>
              <a:ext uri="{FF2B5EF4-FFF2-40B4-BE49-F238E27FC236}">
                <a16:creationId xmlns:a16="http://schemas.microsoft.com/office/drawing/2014/main" id="{E6BA6BE8-E71F-E547-929D-267E01679019}"/>
              </a:ext>
            </a:extLst>
          </p:cNvPr>
          <p:cNvCxnSpPr>
            <a:stCxn id="5" idx="2"/>
            <a:endCxn id="7" idx="0"/>
          </p:cNvCxnSpPr>
          <p:nvPr/>
        </p:nvCxnSpPr>
        <p:spPr>
          <a:xfrm flipH="1">
            <a:off x="1985957" y="2361456"/>
            <a:ext cx="2514134" cy="4914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0AF8D2BD-B259-B641-94AD-3722C9FF68EF}"/>
              </a:ext>
            </a:extLst>
          </p:cNvPr>
          <p:cNvCxnSpPr>
            <a:stCxn id="5" idx="2"/>
            <a:endCxn id="9" idx="0"/>
          </p:cNvCxnSpPr>
          <p:nvPr/>
        </p:nvCxnSpPr>
        <p:spPr>
          <a:xfrm>
            <a:off x="4500091" y="2361456"/>
            <a:ext cx="2304058" cy="4194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Freccia giù 13">
            <a:extLst>
              <a:ext uri="{FF2B5EF4-FFF2-40B4-BE49-F238E27FC236}">
                <a16:creationId xmlns:a16="http://schemas.microsoft.com/office/drawing/2014/main" id="{21E248A0-CCCC-C542-8726-737BDF681423}"/>
              </a:ext>
            </a:extLst>
          </p:cNvPr>
          <p:cNvSpPr/>
          <p:nvPr/>
        </p:nvSpPr>
        <p:spPr>
          <a:xfrm>
            <a:off x="1510644" y="3544509"/>
            <a:ext cx="950623" cy="29492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5" name="CasellaDiTesto 5">
            <a:extLst>
              <a:ext uri="{FF2B5EF4-FFF2-40B4-BE49-F238E27FC236}">
                <a16:creationId xmlns:a16="http://schemas.microsoft.com/office/drawing/2014/main" id="{79C61DFF-3775-C346-A3C2-71BBE5CC39CE}"/>
              </a:ext>
            </a:extLst>
          </p:cNvPr>
          <p:cNvSpPr txBox="1">
            <a:spLocks noChangeArrowheads="1"/>
          </p:cNvSpPr>
          <p:nvPr/>
        </p:nvSpPr>
        <p:spPr bwMode="auto">
          <a:xfrm>
            <a:off x="4860131" y="4405500"/>
            <a:ext cx="2678112" cy="585787"/>
          </a:xfrm>
          <a:prstGeom prst="rect">
            <a:avLst/>
          </a:prstGeom>
          <a:solidFill>
            <a:schemeClr val="accent1">
              <a:lumMod val="60000"/>
              <a:lumOff val="40000"/>
            </a:scheme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600">
                <a:latin typeface="Comic Sans MS" panose="030F0902030302020204" pitchFamily="66" charset="0"/>
              </a:rPr>
              <a:t>Degradation of the fibrous cap</a:t>
            </a:r>
          </a:p>
        </p:txBody>
      </p:sp>
      <p:sp>
        <p:nvSpPr>
          <p:cNvPr id="16" name="CasellaDiTesto 6">
            <a:extLst>
              <a:ext uri="{FF2B5EF4-FFF2-40B4-BE49-F238E27FC236}">
                <a16:creationId xmlns:a16="http://schemas.microsoft.com/office/drawing/2014/main" id="{D06D4B13-1290-E843-82A0-1726FF97E0EC}"/>
              </a:ext>
            </a:extLst>
          </p:cNvPr>
          <p:cNvSpPr txBox="1">
            <a:spLocks noChangeArrowheads="1"/>
          </p:cNvSpPr>
          <p:nvPr/>
        </p:nvSpPr>
        <p:spPr bwMode="auto">
          <a:xfrm>
            <a:off x="4860130" y="5407212"/>
            <a:ext cx="2880221" cy="584775"/>
          </a:xfrm>
          <a:prstGeom prst="rect">
            <a:avLst/>
          </a:prstGeom>
          <a:solidFill>
            <a:schemeClr val="accent1">
              <a:lumMod val="60000"/>
              <a:lumOff val="40000"/>
            </a:schemeClr>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1600">
                <a:latin typeface="Comic Sans MS" panose="030F0902030302020204" pitchFamily="66" charset="0"/>
              </a:rPr>
              <a:t>Exposure of thrombogenic factors (FT)</a:t>
            </a:r>
          </a:p>
        </p:txBody>
      </p:sp>
      <p:sp>
        <p:nvSpPr>
          <p:cNvPr id="17" name="Freccia giù 16">
            <a:extLst>
              <a:ext uri="{FF2B5EF4-FFF2-40B4-BE49-F238E27FC236}">
                <a16:creationId xmlns:a16="http://schemas.microsoft.com/office/drawing/2014/main" id="{CBA2478B-B9AA-0F44-8BEA-BDEF335870D4}"/>
              </a:ext>
            </a:extLst>
          </p:cNvPr>
          <p:cNvSpPr/>
          <p:nvPr/>
        </p:nvSpPr>
        <p:spPr>
          <a:xfrm>
            <a:off x="5702905" y="5109125"/>
            <a:ext cx="950623" cy="243740"/>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cxnSp>
        <p:nvCxnSpPr>
          <p:cNvPr id="19" name="Connettore 2 18">
            <a:extLst>
              <a:ext uri="{FF2B5EF4-FFF2-40B4-BE49-F238E27FC236}">
                <a16:creationId xmlns:a16="http://schemas.microsoft.com/office/drawing/2014/main" id="{28AB6B0F-785B-0740-B13E-F07E980C9806}"/>
              </a:ext>
            </a:extLst>
          </p:cNvPr>
          <p:cNvCxnSpPr>
            <a:stCxn id="8" idx="3"/>
            <a:endCxn id="15" idx="1"/>
          </p:cNvCxnSpPr>
          <p:nvPr/>
        </p:nvCxnSpPr>
        <p:spPr>
          <a:xfrm>
            <a:off x="3655966" y="4225444"/>
            <a:ext cx="1204165" cy="4729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25298493-5707-0045-83EE-B648857747DC}"/>
              </a:ext>
            </a:extLst>
          </p:cNvPr>
          <p:cNvCxnSpPr>
            <a:stCxn id="9" idx="2"/>
            <a:endCxn id="15" idx="0"/>
          </p:cNvCxnSpPr>
          <p:nvPr/>
        </p:nvCxnSpPr>
        <p:spPr>
          <a:xfrm flipH="1">
            <a:off x="6199187" y="3611925"/>
            <a:ext cx="604962" cy="7935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7">
            <a:extLst>
              <a:ext uri="{FF2B5EF4-FFF2-40B4-BE49-F238E27FC236}">
                <a16:creationId xmlns:a16="http://schemas.microsoft.com/office/drawing/2014/main" id="{FC27FB90-173B-E845-9DFD-E164955E8029}"/>
              </a:ext>
            </a:extLst>
          </p:cNvPr>
          <p:cNvSpPr txBox="1">
            <a:spLocks noChangeArrowheads="1"/>
          </p:cNvSpPr>
          <p:nvPr/>
        </p:nvSpPr>
        <p:spPr bwMode="auto">
          <a:xfrm>
            <a:off x="1033586" y="5313402"/>
            <a:ext cx="2676525" cy="707886"/>
          </a:xfrm>
          <a:prstGeom prst="rect">
            <a:avLst/>
          </a:prstGeom>
          <a:solidFill>
            <a:srgbClr val="FFC000"/>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000" b="1">
                <a:latin typeface="Comic Sans MS" panose="030F0902030302020204" pitchFamily="66" charset="0"/>
              </a:rPr>
              <a:t>THROMBUS FORMATION</a:t>
            </a:r>
          </a:p>
        </p:txBody>
      </p:sp>
      <p:sp>
        <p:nvSpPr>
          <p:cNvPr id="23" name="Freccia giù 22">
            <a:extLst>
              <a:ext uri="{FF2B5EF4-FFF2-40B4-BE49-F238E27FC236}">
                <a16:creationId xmlns:a16="http://schemas.microsoft.com/office/drawing/2014/main" id="{07A98633-2A61-C740-8E0E-5F5AEFF37AAF}"/>
              </a:ext>
            </a:extLst>
          </p:cNvPr>
          <p:cNvSpPr/>
          <p:nvPr/>
        </p:nvSpPr>
        <p:spPr>
          <a:xfrm rot="5400000">
            <a:off x="3954586" y="5187479"/>
            <a:ext cx="647700" cy="101917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Tree>
    <p:extLst>
      <p:ext uri="{BB962C8B-B14F-4D97-AF65-F5344CB8AC3E}">
        <p14:creationId xmlns:p14="http://schemas.microsoft.com/office/powerpoint/2010/main" val="3719142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7" name="Immagine 1" descr="Schermata 2016-10-19 alle 12.32.58.png">
            <a:extLst>
              <a:ext uri="{FF2B5EF4-FFF2-40B4-BE49-F238E27FC236}">
                <a16:creationId xmlns:a16="http://schemas.microsoft.com/office/drawing/2014/main" id="{197E69A2-BBDA-BB4C-8FA7-4CA6A7A387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676275"/>
            <a:ext cx="2879725" cy="31448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08898" name="CasellaDiTesto 2">
            <a:extLst>
              <a:ext uri="{FF2B5EF4-FFF2-40B4-BE49-F238E27FC236}">
                <a16:creationId xmlns:a16="http://schemas.microsoft.com/office/drawing/2014/main" id="{1A5D4ABB-3C33-BE40-B068-37E61DF45D8D}"/>
              </a:ext>
            </a:extLst>
          </p:cNvPr>
          <p:cNvSpPr txBox="1">
            <a:spLocks noChangeArrowheads="1"/>
          </p:cNvSpPr>
          <p:nvPr/>
        </p:nvSpPr>
        <p:spPr bwMode="auto">
          <a:xfrm>
            <a:off x="3203574" y="1052513"/>
            <a:ext cx="1872481" cy="27699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200" b="1">
                <a:latin typeface="Comic Sans MS" panose="030F0902030302020204" pitchFamily="66" charset="0"/>
              </a:rPr>
              <a:t>L = ARTERIAL LUMEN</a:t>
            </a:r>
          </a:p>
        </p:txBody>
      </p:sp>
      <p:sp>
        <p:nvSpPr>
          <p:cNvPr id="208899" name="CasellaDiTesto 3">
            <a:extLst>
              <a:ext uri="{FF2B5EF4-FFF2-40B4-BE49-F238E27FC236}">
                <a16:creationId xmlns:a16="http://schemas.microsoft.com/office/drawing/2014/main" id="{A798D381-E155-2E4C-BD32-24666927AE2D}"/>
              </a:ext>
            </a:extLst>
          </p:cNvPr>
          <p:cNvSpPr txBox="1">
            <a:spLocks noChangeArrowheads="1"/>
          </p:cNvSpPr>
          <p:nvPr/>
        </p:nvSpPr>
        <p:spPr bwMode="auto">
          <a:xfrm>
            <a:off x="3347864" y="1566863"/>
            <a:ext cx="1623282" cy="27699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200" b="1">
                <a:latin typeface="Comic Sans MS" panose="030F0902030302020204" pitchFamily="66" charset="0"/>
              </a:rPr>
              <a:t>F = FIBROUS CAP</a:t>
            </a:r>
          </a:p>
        </p:txBody>
      </p:sp>
      <p:sp>
        <p:nvSpPr>
          <p:cNvPr id="208900" name="CasellaDiTesto 4">
            <a:extLst>
              <a:ext uri="{FF2B5EF4-FFF2-40B4-BE49-F238E27FC236}">
                <a16:creationId xmlns:a16="http://schemas.microsoft.com/office/drawing/2014/main" id="{DCAD540F-F6CB-7648-8F09-93294C9B0A8D}"/>
              </a:ext>
            </a:extLst>
          </p:cNvPr>
          <p:cNvSpPr txBox="1">
            <a:spLocks noChangeArrowheads="1"/>
          </p:cNvSpPr>
          <p:nvPr/>
        </p:nvSpPr>
        <p:spPr bwMode="auto">
          <a:xfrm>
            <a:off x="3203575" y="2071688"/>
            <a:ext cx="1728788" cy="276999"/>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200" b="1">
                <a:latin typeface="Comic Sans MS" panose="030F0902030302020204" pitchFamily="66" charset="0"/>
              </a:rPr>
              <a:t>C = LIPIDIC CORE </a:t>
            </a:r>
          </a:p>
        </p:txBody>
      </p:sp>
      <p:cxnSp>
        <p:nvCxnSpPr>
          <p:cNvPr id="7" name="Connettore 2 6">
            <a:extLst>
              <a:ext uri="{FF2B5EF4-FFF2-40B4-BE49-F238E27FC236}">
                <a16:creationId xmlns:a16="http://schemas.microsoft.com/office/drawing/2014/main" id="{967859FD-2DC8-6543-9A97-F884EF2D424A}"/>
              </a:ext>
            </a:extLst>
          </p:cNvPr>
          <p:cNvCxnSpPr>
            <a:cxnSpLocks noChangeShapeType="1"/>
            <a:stCxn id="208898" idx="1"/>
          </p:cNvCxnSpPr>
          <p:nvPr/>
        </p:nvCxnSpPr>
        <p:spPr bwMode="auto">
          <a:xfrm flipH="1">
            <a:off x="1692275" y="1191013"/>
            <a:ext cx="1511299" cy="653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Connettore 2 8">
            <a:extLst>
              <a:ext uri="{FF2B5EF4-FFF2-40B4-BE49-F238E27FC236}">
                <a16:creationId xmlns:a16="http://schemas.microsoft.com/office/drawing/2014/main" id="{25EC0F84-0E01-7144-A659-0F9D82FC7735}"/>
              </a:ext>
            </a:extLst>
          </p:cNvPr>
          <p:cNvCxnSpPr>
            <a:cxnSpLocks noChangeShapeType="1"/>
            <a:stCxn id="208899" idx="1"/>
          </p:cNvCxnSpPr>
          <p:nvPr/>
        </p:nvCxnSpPr>
        <p:spPr bwMode="auto">
          <a:xfrm flipH="1">
            <a:off x="1855249" y="1705363"/>
            <a:ext cx="1492615" cy="7155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Connettore 2 10">
            <a:extLst>
              <a:ext uri="{FF2B5EF4-FFF2-40B4-BE49-F238E27FC236}">
                <a16:creationId xmlns:a16="http://schemas.microsoft.com/office/drawing/2014/main" id="{694190B1-56BD-6A4B-8E4A-709018C3BA1E}"/>
              </a:ext>
            </a:extLst>
          </p:cNvPr>
          <p:cNvCxnSpPr>
            <a:cxnSpLocks noChangeShapeType="1"/>
            <a:stCxn id="208900" idx="1"/>
          </p:cNvCxnSpPr>
          <p:nvPr/>
        </p:nvCxnSpPr>
        <p:spPr bwMode="auto">
          <a:xfrm flipH="1">
            <a:off x="2124075" y="2210188"/>
            <a:ext cx="1079500" cy="57111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8904" name="CasellaDiTesto 11">
            <a:extLst>
              <a:ext uri="{FF2B5EF4-FFF2-40B4-BE49-F238E27FC236}">
                <a16:creationId xmlns:a16="http://schemas.microsoft.com/office/drawing/2014/main" id="{BC1FDF51-BEDD-A245-90A5-EBC1ACD45329}"/>
              </a:ext>
            </a:extLst>
          </p:cNvPr>
          <p:cNvSpPr txBox="1">
            <a:spLocks noChangeArrowheads="1"/>
          </p:cNvSpPr>
          <p:nvPr/>
        </p:nvSpPr>
        <p:spPr bwMode="auto">
          <a:xfrm>
            <a:off x="331788" y="241300"/>
            <a:ext cx="2727325" cy="307975"/>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HISTOLOGY OF ATHEROMA</a:t>
            </a:r>
          </a:p>
        </p:txBody>
      </p:sp>
      <p:pic>
        <p:nvPicPr>
          <p:cNvPr id="208905" name="Picture 2">
            <a:extLst>
              <a:ext uri="{FF2B5EF4-FFF2-40B4-BE49-F238E27FC236}">
                <a16:creationId xmlns:a16="http://schemas.microsoft.com/office/drawing/2014/main" id="{EB5A2DB7-95E7-2C4F-A160-BD369FFB4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15888"/>
            <a:ext cx="3384550" cy="35147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08906" name="Picture 2">
            <a:extLst>
              <a:ext uri="{FF2B5EF4-FFF2-40B4-BE49-F238E27FC236}">
                <a16:creationId xmlns:a16="http://schemas.microsoft.com/office/drawing/2014/main" id="{977AC721-402F-7541-8CB0-5A618F50E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673350"/>
            <a:ext cx="3384550" cy="35147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08907" name="CasellaDiTesto 14">
            <a:extLst>
              <a:ext uri="{FF2B5EF4-FFF2-40B4-BE49-F238E27FC236}">
                <a16:creationId xmlns:a16="http://schemas.microsoft.com/office/drawing/2014/main" id="{D2557132-34B9-9F44-BA21-E8165C0D099A}"/>
              </a:ext>
            </a:extLst>
          </p:cNvPr>
          <p:cNvSpPr txBox="1">
            <a:spLocks noChangeArrowheads="1"/>
          </p:cNvSpPr>
          <p:nvPr/>
        </p:nvSpPr>
        <p:spPr bwMode="auto">
          <a:xfrm>
            <a:off x="5805488" y="188913"/>
            <a:ext cx="2727325" cy="307975"/>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ATHEROMA RUPTURE</a:t>
            </a:r>
          </a:p>
        </p:txBody>
      </p:sp>
      <p:sp>
        <p:nvSpPr>
          <p:cNvPr id="208908" name="CasellaDiTesto 15">
            <a:extLst>
              <a:ext uri="{FF2B5EF4-FFF2-40B4-BE49-F238E27FC236}">
                <a16:creationId xmlns:a16="http://schemas.microsoft.com/office/drawing/2014/main" id="{3C73B138-3761-A242-8E7B-CDC4B48BBB41}"/>
              </a:ext>
            </a:extLst>
          </p:cNvPr>
          <p:cNvSpPr txBox="1">
            <a:spLocks noChangeArrowheads="1"/>
          </p:cNvSpPr>
          <p:nvPr/>
        </p:nvSpPr>
        <p:spPr bwMode="auto">
          <a:xfrm>
            <a:off x="1599898" y="5641975"/>
            <a:ext cx="3928078" cy="523875"/>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THROMBOTIC OVERLAPPING FROM FOCAL RUPTURE OF THE FIBROUS CAP</a:t>
            </a:r>
          </a:p>
        </p:txBody>
      </p:sp>
      <p:sp>
        <p:nvSpPr>
          <p:cNvPr id="208909" name="CasellaDiTesto 1">
            <a:extLst>
              <a:ext uri="{FF2B5EF4-FFF2-40B4-BE49-F238E27FC236}">
                <a16:creationId xmlns:a16="http://schemas.microsoft.com/office/drawing/2014/main" id="{2BA8A5B5-E4C6-1746-AF4D-D448F8C15688}"/>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E8F609-160B-B74D-9DA7-FC8B3F892A66}"/>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ATEROSCLEROSI</a:t>
            </a:r>
          </a:p>
        </p:txBody>
      </p:sp>
      <p:pic>
        <p:nvPicPr>
          <p:cNvPr id="4" name="Immagine 3">
            <a:extLst>
              <a:ext uri="{FF2B5EF4-FFF2-40B4-BE49-F238E27FC236}">
                <a16:creationId xmlns:a16="http://schemas.microsoft.com/office/drawing/2014/main" id="{2B5CEC9D-C355-304D-A464-15C7E7427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268760"/>
            <a:ext cx="8640960" cy="4153355"/>
          </a:xfrm>
          <a:prstGeom prst="rect">
            <a:avLst/>
          </a:prstGeom>
          <a:ln w="28575">
            <a:solidFill>
              <a:srgbClr val="FF0000"/>
            </a:solidFill>
          </a:ln>
        </p:spPr>
      </p:pic>
      <p:sp>
        <p:nvSpPr>
          <p:cNvPr id="6" name="CasellaDiTesto 5">
            <a:extLst>
              <a:ext uri="{FF2B5EF4-FFF2-40B4-BE49-F238E27FC236}">
                <a16:creationId xmlns:a16="http://schemas.microsoft.com/office/drawing/2014/main" id="{90722E7C-ABFA-AC44-AE67-8FC094CA7CB8}"/>
              </a:ext>
            </a:extLst>
          </p:cNvPr>
          <p:cNvSpPr txBox="1"/>
          <p:nvPr/>
        </p:nvSpPr>
        <p:spPr>
          <a:xfrm>
            <a:off x="1266177" y="175949"/>
            <a:ext cx="6546183" cy="948795"/>
          </a:xfrm>
          <a:prstGeom prst="rect">
            <a:avLst/>
          </a:prstGeom>
          <a:noFill/>
          <a:ln w="28575">
            <a:solidFill>
              <a:srgbClr val="FF0000"/>
            </a:solidFill>
          </a:ln>
        </p:spPr>
        <p:txBody>
          <a:bodyPr wrap="square" rtlCol="0">
            <a:spAutoFit/>
          </a:bodyPr>
          <a:lstStyle/>
          <a:p>
            <a:pPr algn="ctr">
              <a:lnSpc>
                <a:spcPts val="3080"/>
              </a:lnSpc>
            </a:pPr>
            <a:r>
              <a:rPr lang="it-IT" sz="2400">
                <a:latin typeface="Comic Sans MS" panose="030F0902030302020204" pitchFamily="66" charset="0"/>
              </a:rPr>
              <a:t>NATURAL HISTORY AND MAIN COMPLICATIONS OF ATHEROSCLEROSIS</a:t>
            </a:r>
          </a:p>
        </p:txBody>
      </p:sp>
      <p:sp>
        <p:nvSpPr>
          <p:cNvPr id="7" name="CasellaDiTesto 6">
            <a:extLst>
              <a:ext uri="{FF2B5EF4-FFF2-40B4-BE49-F238E27FC236}">
                <a16:creationId xmlns:a16="http://schemas.microsoft.com/office/drawing/2014/main" id="{E73723F5-70A5-F040-BAEA-8E4A52AA5113}"/>
              </a:ext>
            </a:extLst>
          </p:cNvPr>
          <p:cNvSpPr txBox="1"/>
          <p:nvPr/>
        </p:nvSpPr>
        <p:spPr>
          <a:xfrm>
            <a:off x="432730" y="5589240"/>
            <a:ext cx="1725812" cy="523220"/>
          </a:xfrm>
          <a:prstGeom prst="rect">
            <a:avLst/>
          </a:prstGeom>
          <a:noFill/>
          <a:ln w="28575">
            <a:solidFill>
              <a:srgbClr val="FF0000"/>
            </a:solidFill>
          </a:ln>
        </p:spPr>
        <p:txBody>
          <a:bodyPr wrap="square" rtlCol="0">
            <a:spAutoFit/>
          </a:bodyPr>
          <a:lstStyle/>
          <a:p>
            <a:pPr algn="ctr"/>
            <a:r>
              <a:rPr lang="it-IT" sz="1400">
                <a:latin typeface="Comic Sans MS" panose="030F0902030302020204" pitchFamily="66" charset="0"/>
              </a:rPr>
              <a:t>FIRST/SECOND</a:t>
            </a:r>
          </a:p>
          <a:p>
            <a:pPr algn="ctr"/>
            <a:r>
              <a:rPr lang="it-IT" sz="1400">
                <a:latin typeface="Comic Sans MS" panose="030F0902030302020204" pitchFamily="66" charset="0"/>
              </a:rPr>
              <a:t>DECADE</a:t>
            </a:r>
          </a:p>
        </p:txBody>
      </p:sp>
      <p:sp>
        <p:nvSpPr>
          <p:cNvPr id="8" name="CasellaDiTesto 7">
            <a:extLst>
              <a:ext uri="{FF2B5EF4-FFF2-40B4-BE49-F238E27FC236}">
                <a16:creationId xmlns:a16="http://schemas.microsoft.com/office/drawing/2014/main" id="{D655EDEF-3A61-BA48-80BD-E7C87434C35C}"/>
              </a:ext>
            </a:extLst>
          </p:cNvPr>
          <p:cNvSpPr txBox="1"/>
          <p:nvPr/>
        </p:nvSpPr>
        <p:spPr>
          <a:xfrm>
            <a:off x="2339752" y="5589240"/>
            <a:ext cx="1869828" cy="523220"/>
          </a:xfrm>
          <a:prstGeom prst="rect">
            <a:avLst/>
          </a:prstGeom>
          <a:noFill/>
          <a:ln w="28575">
            <a:solidFill>
              <a:srgbClr val="FF0000"/>
            </a:solidFill>
          </a:ln>
        </p:spPr>
        <p:txBody>
          <a:bodyPr wrap="square" rtlCol="0">
            <a:spAutoFit/>
          </a:bodyPr>
          <a:lstStyle/>
          <a:p>
            <a:pPr algn="ctr"/>
            <a:r>
              <a:rPr lang="it-IT" sz="1400">
                <a:latin typeface="Comic Sans MS" panose="030F0902030302020204" pitchFamily="66" charset="0"/>
              </a:rPr>
              <a:t>FROM THE THIRD</a:t>
            </a:r>
          </a:p>
          <a:p>
            <a:pPr algn="ctr"/>
            <a:r>
              <a:rPr lang="it-IT" sz="1400">
                <a:latin typeface="Comic Sans MS" panose="030F0902030302020204" pitchFamily="66" charset="0"/>
              </a:rPr>
              <a:t>DECADE</a:t>
            </a:r>
          </a:p>
        </p:txBody>
      </p:sp>
      <p:sp>
        <p:nvSpPr>
          <p:cNvPr id="9" name="CasellaDiTesto 8">
            <a:extLst>
              <a:ext uri="{FF2B5EF4-FFF2-40B4-BE49-F238E27FC236}">
                <a16:creationId xmlns:a16="http://schemas.microsoft.com/office/drawing/2014/main" id="{9E37A185-A99C-E540-9F39-FA9773EE9035}"/>
              </a:ext>
            </a:extLst>
          </p:cNvPr>
          <p:cNvSpPr txBox="1"/>
          <p:nvPr/>
        </p:nvSpPr>
        <p:spPr>
          <a:xfrm>
            <a:off x="4358356" y="5589240"/>
            <a:ext cx="4534124" cy="523220"/>
          </a:xfrm>
          <a:prstGeom prst="rect">
            <a:avLst/>
          </a:prstGeom>
          <a:noFill/>
          <a:ln w="28575">
            <a:solidFill>
              <a:srgbClr val="FF0000"/>
            </a:solidFill>
          </a:ln>
        </p:spPr>
        <p:txBody>
          <a:bodyPr wrap="square" rtlCol="0">
            <a:spAutoFit/>
          </a:bodyPr>
          <a:lstStyle/>
          <a:p>
            <a:pPr algn="ctr"/>
            <a:r>
              <a:rPr lang="it-IT" sz="1400">
                <a:latin typeface="Comic Sans MS" panose="030F0902030302020204" pitchFamily="66" charset="0"/>
              </a:rPr>
              <a:t>FROM THE FOURTH</a:t>
            </a:r>
          </a:p>
          <a:p>
            <a:pPr algn="ctr"/>
            <a:r>
              <a:rPr lang="it-IT" sz="1400">
                <a:latin typeface="Comic Sans MS" panose="030F0902030302020204" pitchFamily="66" charset="0"/>
              </a:rPr>
              <a:t>DECADE</a:t>
            </a:r>
          </a:p>
        </p:txBody>
      </p:sp>
    </p:spTree>
    <p:extLst>
      <p:ext uri="{BB962C8B-B14F-4D97-AF65-F5344CB8AC3E}">
        <p14:creationId xmlns:p14="http://schemas.microsoft.com/office/powerpoint/2010/main" val="3450437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4" descr="foto trombosi coronaria con infarto">
            <a:extLst>
              <a:ext uri="{FF2B5EF4-FFF2-40B4-BE49-F238E27FC236}">
                <a16:creationId xmlns:a16="http://schemas.microsoft.com/office/drawing/2014/main" id="{5082CCF9-85BC-FA4B-A8EA-398AE9D9C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260350"/>
            <a:ext cx="3956050" cy="58324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6082" name="Line 5">
            <a:extLst>
              <a:ext uri="{FF2B5EF4-FFF2-40B4-BE49-F238E27FC236}">
                <a16:creationId xmlns:a16="http://schemas.microsoft.com/office/drawing/2014/main" id="{71CC0541-B880-BB41-9176-E03CD89EE0F5}"/>
              </a:ext>
            </a:extLst>
          </p:cNvPr>
          <p:cNvSpPr>
            <a:spLocks noChangeShapeType="1"/>
          </p:cNvSpPr>
          <p:nvPr/>
        </p:nvSpPr>
        <p:spPr bwMode="auto">
          <a:xfrm flipH="1">
            <a:off x="2916238" y="1052513"/>
            <a:ext cx="2808287" cy="1584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46083" name="Text Box 6">
            <a:extLst>
              <a:ext uri="{FF2B5EF4-FFF2-40B4-BE49-F238E27FC236}">
                <a16:creationId xmlns:a16="http://schemas.microsoft.com/office/drawing/2014/main" id="{298A23CD-3D50-E04C-BA74-29EB6D8335A2}"/>
              </a:ext>
            </a:extLst>
          </p:cNvPr>
          <p:cNvSpPr txBox="1">
            <a:spLocks noChangeArrowheads="1"/>
          </p:cNvSpPr>
          <p:nvPr/>
        </p:nvSpPr>
        <p:spPr bwMode="auto">
          <a:xfrm>
            <a:off x="5841999" y="836613"/>
            <a:ext cx="2403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GB" altLang="it-IT" sz="1800">
                <a:solidFill>
                  <a:srgbClr val="000000"/>
                </a:solidFill>
                <a:latin typeface="Comic Sans MS" panose="030F0902030302020204" pitchFamily="66" charset="0"/>
              </a:rPr>
              <a:t>Coronary thrombosis</a:t>
            </a:r>
          </a:p>
        </p:txBody>
      </p:sp>
      <p:sp>
        <p:nvSpPr>
          <p:cNvPr id="46084" name="Rectangle 7">
            <a:extLst>
              <a:ext uri="{FF2B5EF4-FFF2-40B4-BE49-F238E27FC236}">
                <a16:creationId xmlns:a16="http://schemas.microsoft.com/office/drawing/2014/main" id="{FA38027D-C359-AF47-92D5-2DCD85B2F770}"/>
              </a:ext>
            </a:extLst>
          </p:cNvPr>
          <p:cNvSpPr>
            <a:spLocks noChangeArrowheads="1"/>
          </p:cNvSpPr>
          <p:nvPr/>
        </p:nvSpPr>
        <p:spPr bwMode="auto">
          <a:xfrm>
            <a:off x="5795963" y="836613"/>
            <a:ext cx="2449512" cy="403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it-IT" altLang="it-IT" sz="1800">
              <a:solidFill>
                <a:srgbClr val="000000"/>
              </a:solidFill>
            </a:endParaRPr>
          </a:p>
        </p:txBody>
      </p:sp>
      <p:sp>
        <p:nvSpPr>
          <p:cNvPr id="46085" name="Line 8">
            <a:extLst>
              <a:ext uri="{FF2B5EF4-FFF2-40B4-BE49-F238E27FC236}">
                <a16:creationId xmlns:a16="http://schemas.microsoft.com/office/drawing/2014/main" id="{B8F7CF47-D099-9F4F-8411-BD4E752EC5B0}"/>
              </a:ext>
            </a:extLst>
          </p:cNvPr>
          <p:cNvSpPr>
            <a:spLocks noChangeShapeType="1"/>
          </p:cNvSpPr>
          <p:nvPr/>
        </p:nvSpPr>
        <p:spPr bwMode="auto">
          <a:xfrm rot="319815" flipH="1" flipV="1">
            <a:off x="3095625" y="5094288"/>
            <a:ext cx="3333750" cy="615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46086" name="Text Box 9">
            <a:extLst>
              <a:ext uri="{FF2B5EF4-FFF2-40B4-BE49-F238E27FC236}">
                <a16:creationId xmlns:a16="http://schemas.microsoft.com/office/drawing/2014/main" id="{8D2CC1B5-4626-2E48-9F64-0129C6ECA5AD}"/>
              </a:ext>
            </a:extLst>
          </p:cNvPr>
          <p:cNvSpPr txBox="1">
            <a:spLocks noChangeArrowheads="1"/>
          </p:cNvSpPr>
          <p:nvPr/>
        </p:nvSpPr>
        <p:spPr bwMode="auto">
          <a:xfrm>
            <a:off x="6732588" y="5624513"/>
            <a:ext cx="2015876" cy="40011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it-IT" altLang="it-IT" sz="2000">
                <a:solidFill>
                  <a:srgbClr val="000000"/>
                </a:solidFill>
                <a:latin typeface="Comic Sans MS" panose="030F0902030302020204" pitchFamily="66" charset="0"/>
              </a:rPr>
              <a:t>INFARCTION</a:t>
            </a:r>
          </a:p>
        </p:txBody>
      </p:sp>
      <p:pic>
        <p:nvPicPr>
          <p:cNvPr id="46087" name="Picture 11" descr="infarto miocardio 2">
            <a:extLst>
              <a:ext uri="{FF2B5EF4-FFF2-40B4-BE49-F238E27FC236}">
                <a16:creationId xmlns:a16="http://schemas.microsoft.com/office/drawing/2014/main" id="{94364507-CB0B-CA44-B83C-478FFC9FA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265363"/>
            <a:ext cx="4103687" cy="267493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6088" name="Line 12">
            <a:extLst>
              <a:ext uri="{FF2B5EF4-FFF2-40B4-BE49-F238E27FC236}">
                <a16:creationId xmlns:a16="http://schemas.microsoft.com/office/drawing/2014/main" id="{6155222F-F9C1-EC46-BB05-9FB50C642AD8}"/>
              </a:ext>
            </a:extLst>
          </p:cNvPr>
          <p:cNvSpPr>
            <a:spLocks noChangeShapeType="1"/>
          </p:cNvSpPr>
          <p:nvPr/>
        </p:nvSpPr>
        <p:spPr bwMode="auto">
          <a:xfrm flipH="1" flipV="1">
            <a:off x="6732588" y="2708275"/>
            <a:ext cx="719137" cy="26654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2" name="Ovale 1">
            <a:extLst>
              <a:ext uri="{FF2B5EF4-FFF2-40B4-BE49-F238E27FC236}">
                <a16:creationId xmlns:a16="http://schemas.microsoft.com/office/drawing/2014/main" id="{BBE1AA0C-25B3-2049-B491-0085FAF1788C}"/>
              </a:ext>
            </a:extLst>
          </p:cNvPr>
          <p:cNvSpPr>
            <a:spLocks noChangeArrowheads="1"/>
          </p:cNvSpPr>
          <p:nvPr/>
        </p:nvSpPr>
        <p:spPr bwMode="auto">
          <a:xfrm>
            <a:off x="2051050" y="2276475"/>
            <a:ext cx="893763" cy="1177925"/>
          </a:xfrm>
          <a:prstGeom prst="ellipse">
            <a:avLst/>
          </a:prstGeom>
          <a:noFill/>
          <a:ln w="28575">
            <a:solidFill>
              <a:schemeClr val="bg1"/>
            </a:solidFill>
            <a:round/>
            <a:headEnd/>
            <a:tailEnd/>
          </a:ln>
          <a:effectLst>
            <a:outerShdw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it-IT">
              <a:solidFill>
                <a:schemeClr val="lt1"/>
              </a:solidFill>
              <a:latin typeface="+mn-lt"/>
              <a:ea typeface="+mn-ea"/>
            </a:endParaRPr>
          </a:p>
        </p:txBody>
      </p:sp>
      <p:sp>
        <p:nvSpPr>
          <p:cNvPr id="46090" name="CasellaDiTesto 10">
            <a:extLst>
              <a:ext uri="{FF2B5EF4-FFF2-40B4-BE49-F238E27FC236}">
                <a16:creationId xmlns:a16="http://schemas.microsoft.com/office/drawing/2014/main" id="{4B81EAC6-D86A-7E49-A1E5-BA2A618F7F02}"/>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Immagine 2" descr="Capture30-01-2007-16.12.3925-09-2007-9.41.23.jpg">
            <a:extLst>
              <a:ext uri="{FF2B5EF4-FFF2-40B4-BE49-F238E27FC236}">
                <a16:creationId xmlns:a16="http://schemas.microsoft.com/office/drawing/2014/main" id="{D0A73CE9-F170-5541-9D44-4BFF6AF576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5888"/>
            <a:ext cx="2601912" cy="33702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8130" name="Text Box 3">
            <a:extLst>
              <a:ext uri="{FF2B5EF4-FFF2-40B4-BE49-F238E27FC236}">
                <a16:creationId xmlns:a16="http://schemas.microsoft.com/office/drawing/2014/main" id="{A2574FD8-B44D-3846-8522-56F797865972}"/>
              </a:ext>
            </a:extLst>
          </p:cNvPr>
          <p:cNvSpPr txBox="1">
            <a:spLocks noChangeArrowheads="1"/>
          </p:cNvSpPr>
          <p:nvPr/>
        </p:nvSpPr>
        <p:spPr bwMode="auto">
          <a:xfrm>
            <a:off x="2916238" y="115888"/>
            <a:ext cx="3671887" cy="2185987"/>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it-IT" sz="1600">
                <a:solidFill>
                  <a:srgbClr val="000000"/>
                </a:solidFill>
                <a:latin typeface="Comic Sans MS" panose="030F0902030302020204" pitchFamily="66" charset="0"/>
              </a:rPr>
              <a:t>CORONARY ANGIOGRAPHY</a:t>
            </a:r>
          </a:p>
          <a:p>
            <a:pPr eaLnBrk="1" hangingPunct="1">
              <a:spcBef>
                <a:spcPct val="50000"/>
              </a:spcBef>
            </a:pPr>
            <a:r>
              <a:rPr lang="en-US" altLang="it-IT" sz="1600">
                <a:solidFill>
                  <a:srgbClr val="000000"/>
                </a:solidFill>
                <a:latin typeface="Comic Sans MS" panose="030F0902030302020204" pitchFamily="66" charset="0"/>
              </a:rPr>
              <a:t>L = Left main trunk</a:t>
            </a:r>
          </a:p>
          <a:p>
            <a:pPr eaLnBrk="1" hangingPunct="1">
              <a:spcBef>
                <a:spcPct val="50000"/>
              </a:spcBef>
            </a:pPr>
            <a:r>
              <a:rPr lang="en-US" altLang="it-IT" sz="1600">
                <a:solidFill>
                  <a:srgbClr val="000000"/>
                </a:solidFill>
                <a:latin typeface="Comic Sans MS" panose="030F0902030302020204" pitchFamily="66" charset="0"/>
              </a:rPr>
              <a:t>A= Anterior descending</a:t>
            </a:r>
          </a:p>
          <a:p>
            <a:pPr eaLnBrk="1" hangingPunct="1">
              <a:spcBef>
                <a:spcPct val="50000"/>
              </a:spcBef>
            </a:pPr>
            <a:r>
              <a:rPr lang="en-US" altLang="it-IT" sz="1600">
                <a:solidFill>
                  <a:srgbClr val="000000"/>
                </a:solidFill>
                <a:latin typeface="Comic Sans MS" panose="030F0902030302020204" pitchFamily="66" charset="0"/>
              </a:rPr>
              <a:t>C= Circumflex</a:t>
            </a:r>
          </a:p>
          <a:p>
            <a:pPr eaLnBrk="1" hangingPunct="1">
              <a:spcBef>
                <a:spcPct val="50000"/>
              </a:spcBef>
            </a:pPr>
            <a:r>
              <a:rPr lang="en-US" altLang="it-IT" sz="1600">
                <a:solidFill>
                  <a:srgbClr val="000000"/>
                </a:solidFill>
                <a:latin typeface="Comic Sans MS" panose="030F0902030302020204" pitchFamily="66" charset="0"/>
              </a:rPr>
              <a:t>R= Right coronary</a:t>
            </a:r>
          </a:p>
          <a:p>
            <a:pPr eaLnBrk="1" hangingPunct="1">
              <a:spcBef>
                <a:spcPct val="50000"/>
              </a:spcBef>
            </a:pPr>
            <a:r>
              <a:rPr lang="en-US" altLang="it-IT" sz="1600">
                <a:solidFill>
                  <a:srgbClr val="000000"/>
                </a:solidFill>
                <a:latin typeface="Comic Sans MS" panose="030F0902030302020204" pitchFamily="66" charset="0"/>
              </a:rPr>
              <a:t>P=Posterior descending</a:t>
            </a:r>
          </a:p>
        </p:txBody>
      </p:sp>
      <p:pic>
        <p:nvPicPr>
          <p:cNvPr id="48131" name="Immagine 1">
            <a:extLst>
              <a:ext uri="{FF2B5EF4-FFF2-40B4-BE49-F238E27FC236}">
                <a16:creationId xmlns:a16="http://schemas.microsoft.com/office/drawing/2014/main" id="{71B617EA-1B46-BA49-A16D-99707B05CE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682875"/>
            <a:ext cx="7110413" cy="35544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6" name="Connettore 2 5">
            <a:extLst>
              <a:ext uri="{FF2B5EF4-FFF2-40B4-BE49-F238E27FC236}">
                <a16:creationId xmlns:a16="http://schemas.microsoft.com/office/drawing/2014/main" id="{5383DC2F-2D6F-2045-8855-564DFC7BF674}"/>
              </a:ext>
            </a:extLst>
          </p:cNvPr>
          <p:cNvCxnSpPr>
            <a:cxnSpLocks noChangeShapeType="1"/>
          </p:cNvCxnSpPr>
          <p:nvPr/>
        </p:nvCxnSpPr>
        <p:spPr bwMode="auto">
          <a:xfrm flipH="1" flipV="1">
            <a:off x="2555875" y="4365625"/>
            <a:ext cx="647700" cy="287338"/>
          </a:xfrm>
          <a:prstGeom prst="straightConnector1">
            <a:avLst/>
          </a:prstGeom>
          <a:noFill/>
          <a:ln w="381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8133" name="CasellaDiTesto 6">
            <a:extLst>
              <a:ext uri="{FF2B5EF4-FFF2-40B4-BE49-F238E27FC236}">
                <a16:creationId xmlns:a16="http://schemas.microsoft.com/office/drawing/2014/main" id="{B133AF8E-4A25-5946-BB20-7B031439EB69}"/>
              </a:ext>
            </a:extLst>
          </p:cNvPr>
          <p:cNvSpPr txBox="1">
            <a:spLocks noChangeArrowheads="1"/>
          </p:cNvSpPr>
          <p:nvPr/>
        </p:nvSpPr>
        <p:spPr bwMode="auto">
          <a:xfrm>
            <a:off x="1889125" y="5888038"/>
            <a:ext cx="3435350"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200" b="1">
                <a:latin typeface="Comic Sans MS" panose="030F0902030302020204" pitchFamily="66" charset="0"/>
              </a:rPr>
              <a:t>RIGHT CORONARY ARTERY OCCLUSION</a:t>
            </a:r>
          </a:p>
        </p:txBody>
      </p:sp>
      <p:sp>
        <p:nvSpPr>
          <p:cNvPr id="48134" name="CasellaDiTesto 10">
            <a:extLst>
              <a:ext uri="{FF2B5EF4-FFF2-40B4-BE49-F238E27FC236}">
                <a16:creationId xmlns:a16="http://schemas.microsoft.com/office/drawing/2014/main" id="{6552ECC8-B77F-4C44-87FB-A2C5F8885C6F}"/>
              </a:ext>
            </a:extLst>
          </p:cNvPr>
          <p:cNvSpPr txBox="1">
            <a:spLocks noChangeArrowheads="1"/>
          </p:cNvSpPr>
          <p:nvPr/>
        </p:nvSpPr>
        <p:spPr bwMode="auto">
          <a:xfrm>
            <a:off x="5551488" y="5873750"/>
            <a:ext cx="3311525"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200" b="1">
                <a:latin typeface="Comic Sans MS" panose="030F0902030302020204" pitchFamily="66" charset="0"/>
              </a:rPr>
              <a:t>REPERFUSION AFTER ANGIOPLASTY</a:t>
            </a:r>
          </a:p>
        </p:txBody>
      </p:sp>
      <p:sp>
        <p:nvSpPr>
          <p:cNvPr id="48135" name="CasellaDiTesto 10">
            <a:extLst>
              <a:ext uri="{FF2B5EF4-FFF2-40B4-BE49-F238E27FC236}">
                <a16:creationId xmlns:a16="http://schemas.microsoft.com/office/drawing/2014/main" id="{EB3AE81E-FB37-9948-9255-5F59129C9BBF}"/>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descr="mc13">
            <a:extLst>
              <a:ext uri="{FF2B5EF4-FFF2-40B4-BE49-F238E27FC236}">
                <a16:creationId xmlns:a16="http://schemas.microsoft.com/office/drawing/2014/main" id="{BC5FC380-661F-B54D-B77B-78BCD969E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88913"/>
            <a:ext cx="7343775" cy="4216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49154" name="Rectangle 4">
            <a:extLst>
              <a:ext uri="{FF2B5EF4-FFF2-40B4-BE49-F238E27FC236}">
                <a16:creationId xmlns:a16="http://schemas.microsoft.com/office/drawing/2014/main" id="{85114C11-E4F8-7140-BE5D-8E34A3010580}"/>
              </a:ext>
            </a:extLst>
          </p:cNvPr>
          <p:cNvSpPr txBox="1">
            <a:spLocks noChangeArrowheads="1"/>
          </p:cNvSpPr>
          <p:nvPr/>
        </p:nvSpPr>
        <p:spPr bwMode="auto">
          <a:xfrm>
            <a:off x="674688" y="4584700"/>
            <a:ext cx="7789862" cy="15811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ts val="2600"/>
              </a:lnSpc>
              <a:spcBef>
                <a:spcPct val="20000"/>
              </a:spcBef>
              <a:buFontTx/>
              <a:buChar char="•"/>
            </a:pPr>
            <a:r>
              <a:rPr lang="en-US" altLang="it-IT" sz="1800">
                <a:solidFill>
                  <a:srgbClr val="000000"/>
                </a:solidFill>
                <a:latin typeface="Comic Sans MS" panose="030F0902030302020204" pitchFamily="66" charset="0"/>
              </a:rPr>
              <a:t>In about 50% of infarcts there is involvement of the anterior descending artery</a:t>
            </a:r>
          </a:p>
          <a:p>
            <a:pPr eaLnBrk="1" hangingPunct="1">
              <a:lnSpc>
                <a:spcPts val="2600"/>
              </a:lnSpc>
              <a:spcBef>
                <a:spcPct val="20000"/>
              </a:spcBef>
              <a:buFontTx/>
              <a:buChar char="•"/>
            </a:pPr>
            <a:r>
              <a:rPr lang="en-US" altLang="it-IT" sz="1800">
                <a:solidFill>
                  <a:srgbClr val="000000"/>
                </a:solidFill>
                <a:latin typeface="Comic Sans MS" panose="030F0902030302020204" pitchFamily="66" charset="0"/>
              </a:rPr>
              <a:t>About 1/3 involves the right coronary artery</a:t>
            </a:r>
          </a:p>
          <a:p>
            <a:pPr eaLnBrk="1" hangingPunct="1">
              <a:lnSpc>
                <a:spcPts val="2600"/>
              </a:lnSpc>
              <a:spcBef>
                <a:spcPct val="20000"/>
              </a:spcBef>
              <a:buFontTx/>
              <a:buChar char="•"/>
            </a:pPr>
            <a:r>
              <a:rPr lang="en-US" altLang="it-IT" sz="1800">
                <a:solidFill>
                  <a:srgbClr val="000000"/>
                </a:solidFill>
                <a:latin typeface="Comic Sans MS" panose="030F0902030302020204" pitchFamily="66" charset="0"/>
              </a:rPr>
              <a:t>The remainder are due to occlusion of the circumflex artery</a:t>
            </a:r>
          </a:p>
        </p:txBody>
      </p:sp>
      <p:sp>
        <p:nvSpPr>
          <p:cNvPr id="5" name="Rettangolo 4">
            <a:extLst>
              <a:ext uri="{FF2B5EF4-FFF2-40B4-BE49-F238E27FC236}">
                <a16:creationId xmlns:a16="http://schemas.microsoft.com/office/drawing/2014/main" id="{FE64D907-3E36-3640-B6D8-55E29D3833A7}"/>
              </a:ext>
            </a:extLst>
          </p:cNvPr>
          <p:cNvSpPr/>
          <p:nvPr/>
        </p:nvSpPr>
        <p:spPr>
          <a:xfrm>
            <a:off x="6788150" y="2470150"/>
            <a:ext cx="1384300" cy="325438"/>
          </a:xfrm>
          <a:prstGeom prst="rect">
            <a:avLst/>
          </a:prstGeom>
          <a:solidFill>
            <a:srgbClr val="FF0000">
              <a:alpha val="20000"/>
            </a:srgbClr>
          </a:solidFill>
          <a:ln w="28575" cmpd="sng">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cxnSp>
        <p:nvCxnSpPr>
          <p:cNvPr id="7" name="Connettore 2 6">
            <a:extLst>
              <a:ext uri="{FF2B5EF4-FFF2-40B4-BE49-F238E27FC236}">
                <a16:creationId xmlns:a16="http://schemas.microsoft.com/office/drawing/2014/main" id="{AC9ADE48-7A5C-444C-B368-EF29D9EDFFCA}"/>
              </a:ext>
            </a:extLst>
          </p:cNvPr>
          <p:cNvCxnSpPr/>
          <p:nvPr/>
        </p:nvCxnSpPr>
        <p:spPr>
          <a:xfrm flipH="1">
            <a:off x="5867400" y="3068638"/>
            <a:ext cx="865188" cy="1444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157" name="CasellaDiTesto 10">
            <a:extLst>
              <a:ext uri="{FF2B5EF4-FFF2-40B4-BE49-F238E27FC236}">
                <a16:creationId xmlns:a16="http://schemas.microsoft.com/office/drawing/2014/main" id="{4084B285-0FEE-944A-9F79-3909D5B384AD}"/>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5" descr="mc13">
            <a:extLst>
              <a:ext uri="{FF2B5EF4-FFF2-40B4-BE49-F238E27FC236}">
                <a16:creationId xmlns:a16="http://schemas.microsoft.com/office/drawing/2014/main" id="{AC1EF1E6-DB0A-B74B-BA0E-070D57696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025" y="188913"/>
            <a:ext cx="5257800" cy="42021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0178" name="Rectangle 7">
            <a:extLst>
              <a:ext uri="{FF2B5EF4-FFF2-40B4-BE49-F238E27FC236}">
                <a16:creationId xmlns:a16="http://schemas.microsoft.com/office/drawing/2014/main" id="{FFEE753F-169C-434F-8FF9-B8EE80AECF31}"/>
              </a:ext>
            </a:extLst>
          </p:cNvPr>
          <p:cNvSpPr txBox="1">
            <a:spLocks noChangeArrowheads="1"/>
          </p:cNvSpPr>
          <p:nvPr/>
        </p:nvSpPr>
        <p:spPr bwMode="auto">
          <a:xfrm>
            <a:off x="457200" y="4456113"/>
            <a:ext cx="8229600" cy="18145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ts val="2400"/>
              </a:lnSpc>
              <a:spcBef>
                <a:spcPct val="20000"/>
              </a:spcBef>
              <a:buFontTx/>
              <a:buChar char="•"/>
            </a:pPr>
            <a:r>
              <a:rPr lang="it-IT" altLang="it-IT" sz="2000" noProof="1">
                <a:solidFill>
                  <a:srgbClr val="000000"/>
                </a:solidFill>
                <a:latin typeface="Comic Sans MS" panose="030F0902030302020204" pitchFamily="66" charset="0"/>
              </a:rPr>
              <a:t>The innermost layers are the first to die</a:t>
            </a:r>
          </a:p>
          <a:p>
            <a:pPr marL="0" indent="0" eaLnBrk="1" hangingPunct="1">
              <a:lnSpc>
                <a:spcPts val="2400"/>
              </a:lnSpc>
              <a:spcBef>
                <a:spcPct val="20000"/>
              </a:spcBef>
            </a:pPr>
            <a:r>
              <a:rPr lang="it-IT" altLang="it-IT" sz="2000" noProof="1">
                <a:solidFill>
                  <a:srgbClr val="000000"/>
                </a:solidFill>
                <a:latin typeface="Comic Sans MS" panose="030F0902030302020204" pitchFamily="66" charset="0"/>
              </a:rPr>
              <a:t>- Subendocardial infarction</a:t>
            </a:r>
          </a:p>
          <a:p>
            <a:pPr eaLnBrk="1" hangingPunct="1">
              <a:lnSpc>
                <a:spcPts val="2400"/>
              </a:lnSpc>
              <a:spcBef>
                <a:spcPct val="20000"/>
              </a:spcBef>
              <a:buFontTx/>
              <a:buChar char="•"/>
            </a:pPr>
            <a:r>
              <a:rPr lang="it-IT" altLang="it-IT" sz="2000" noProof="1">
                <a:solidFill>
                  <a:srgbClr val="000000"/>
                </a:solidFill>
                <a:latin typeface="Comic Sans MS" panose="030F0902030302020204" pitchFamily="66" charset="0"/>
              </a:rPr>
              <a:t>In 3-6 hours, the dimensions can increase and affect the entire thickness of the ventricular wall        </a:t>
            </a:r>
          </a:p>
          <a:p>
            <a:pPr marL="0" indent="0" eaLnBrk="1" hangingPunct="1">
              <a:lnSpc>
                <a:spcPts val="2400"/>
              </a:lnSpc>
              <a:spcBef>
                <a:spcPct val="20000"/>
              </a:spcBef>
            </a:pPr>
            <a:r>
              <a:rPr lang="it-IT" altLang="it-IT" sz="2000" noProof="1">
                <a:solidFill>
                  <a:srgbClr val="000000"/>
                </a:solidFill>
                <a:latin typeface="Comic Sans MS" panose="030F0902030302020204" pitchFamily="66" charset="0"/>
              </a:rPr>
              <a:t>- Transmural infarction</a:t>
            </a:r>
            <a:endParaRPr lang="it-IT" altLang="it-IT" sz="2000" b="1" noProof="1">
              <a:solidFill>
                <a:srgbClr val="FF0000"/>
              </a:solidFill>
              <a:latin typeface="Comic Sans MS" panose="030F0902030302020204" pitchFamily="66" charset="0"/>
              <a:cs typeface="Arial" panose="020B0604020202020204" pitchFamily="34" charset="0"/>
            </a:endParaRPr>
          </a:p>
        </p:txBody>
      </p:sp>
      <p:sp>
        <p:nvSpPr>
          <p:cNvPr id="50179" name="CasellaDiTesto 10">
            <a:extLst>
              <a:ext uri="{FF2B5EF4-FFF2-40B4-BE49-F238E27FC236}">
                <a16:creationId xmlns:a16="http://schemas.microsoft.com/office/drawing/2014/main" id="{4FA2D2FF-BFE2-6A4E-AE3B-56D2298E3EB1}"/>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5766269-17B0-F661-C35D-DDB9E24F9BF4}"/>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dirty="0">
                <a:solidFill>
                  <a:schemeClr val="bg1"/>
                </a:solidFill>
                <a:latin typeface="Comic Sans MS" panose="030F0902030302020204" pitchFamily="66" charset="0"/>
              </a:rPr>
              <a:t>FISIOPATOLOGIA - CUORE</a:t>
            </a:r>
          </a:p>
        </p:txBody>
      </p:sp>
      <p:pic>
        <p:nvPicPr>
          <p:cNvPr id="4" name="Immagine 3">
            <a:extLst>
              <a:ext uri="{FF2B5EF4-FFF2-40B4-BE49-F238E27FC236}">
                <a16:creationId xmlns:a16="http://schemas.microsoft.com/office/drawing/2014/main" id="{35E658EB-D4A5-5A32-52D1-FC3AA1A28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84627"/>
            <a:ext cx="7209834" cy="5576127"/>
          </a:xfrm>
          <a:prstGeom prst="rect">
            <a:avLst/>
          </a:prstGeom>
          <a:ln w="28575">
            <a:solidFill>
              <a:srgbClr val="FF0000"/>
            </a:solidFill>
          </a:ln>
        </p:spPr>
      </p:pic>
      <p:pic>
        <p:nvPicPr>
          <p:cNvPr id="6" name="Immagine 5">
            <a:extLst>
              <a:ext uri="{FF2B5EF4-FFF2-40B4-BE49-F238E27FC236}">
                <a16:creationId xmlns:a16="http://schemas.microsoft.com/office/drawing/2014/main" id="{0EA97ABB-714E-033B-CBFF-185491006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5868125"/>
            <a:ext cx="4057551" cy="351272"/>
          </a:xfrm>
          <a:prstGeom prst="rect">
            <a:avLst/>
          </a:prstGeom>
          <a:ln w="28575">
            <a:solidFill>
              <a:srgbClr val="FF0000"/>
            </a:solidFill>
          </a:ln>
        </p:spPr>
      </p:pic>
      <p:cxnSp>
        <p:nvCxnSpPr>
          <p:cNvPr id="8" name="Connettore 2 7">
            <a:extLst>
              <a:ext uri="{FF2B5EF4-FFF2-40B4-BE49-F238E27FC236}">
                <a16:creationId xmlns:a16="http://schemas.microsoft.com/office/drawing/2014/main" id="{8607FC94-AE6E-1CD3-2C6A-5A1996F34416}"/>
              </a:ext>
            </a:extLst>
          </p:cNvPr>
          <p:cNvCxnSpPr/>
          <p:nvPr/>
        </p:nvCxnSpPr>
        <p:spPr>
          <a:xfrm flipH="1">
            <a:off x="2555776" y="4365104"/>
            <a:ext cx="216024" cy="2880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946C48DD-6913-8A5C-E469-EEFA95C65B7F}"/>
              </a:ext>
            </a:extLst>
          </p:cNvPr>
          <p:cNvCxnSpPr/>
          <p:nvPr/>
        </p:nvCxnSpPr>
        <p:spPr>
          <a:xfrm flipH="1">
            <a:off x="3635896" y="4293096"/>
            <a:ext cx="216024" cy="2880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D51D2663-C532-F4DC-144E-B5BD54150FEB}"/>
              </a:ext>
            </a:extLst>
          </p:cNvPr>
          <p:cNvCxnSpPr/>
          <p:nvPr/>
        </p:nvCxnSpPr>
        <p:spPr>
          <a:xfrm flipH="1">
            <a:off x="5508104" y="4509120"/>
            <a:ext cx="216024" cy="2880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295FE600-72B2-759E-7DDB-75E5D9B962EF}"/>
              </a:ext>
            </a:extLst>
          </p:cNvPr>
          <p:cNvCxnSpPr/>
          <p:nvPr/>
        </p:nvCxnSpPr>
        <p:spPr>
          <a:xfrm flipH="1">
            <a:off x="6804248" y="4797152"/>
            <a:ext cx="216024" cy="2880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1B3AE307-3BEB-59BC-05A2-44AB64E9A06C}"/>
              </a:ext>
            </a:extLst>
          </p:cNvPr>
          <p:cNvCxnSpPr/>
          <p:nvPr/>
        </p:nvCxnSpPr>
        <p:spPr>
          <a:xfrm flipH="1">
            <a:off x="3851920" y="2348880"/>
            <a:ext cx="216024" cy="2880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A8EC100B-57C0-22D4-74B5-CBD2B63BDE59}"/>
              </a:ext>
            </a:extLst>
          </p:cNvPr>
          <p:cNvCxnSpPr/>
          <p:nvPr/>
        </p:nvCxnSpPr>
        <p:spPr>
          <a:xfrm flipH="1">
            <a:off x="5868144" y="1916832"/>
            <a:ext cx="216024" cy="2880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54375749-E16F-2264-33A6-41BEBE0790AD}"/>
              </a:ext>
            </a:extLst>
          </p:cNvPr>
          <p:cNvCxnSpPr/>
          <p:nvPr/>
        </p:nvCxnSpPr>
        <p:spPr>
          <a:xfrm flipH="1">
            <a:off x="6444208" y="1340768"/>
            <a:ext cx="216024" cy="2880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38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Immagine 2">
            <a:extLst>
              <a:ext uri="{FF2B5EF4-FFF2-40B4-BE49-F238E27FC236}">
                <a16:creationId xmlns:a16="http://schemas.microsoft.com/office/drawing/2014/main" id="{4C15087B-01FC-0046-8CEF-D83F552D16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925" y="1347788"/>
            <a:ext cx="8312150" cy="46021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1202" name="CasellaDiTesto 3">
            <a:extLst>
              <a:ext uri="{FF2B5EF4-FFF2-40B4-BE49-F238E27FC236}">
                <a16:creationId xmlns:a16="http://schemas.microsoft.com/office/drawing/2014/main" id="{F7595710-3D00-A44C-98D2-EA1AF7BA45C8}"/>
              </a:ext>
            </a:extLst>
          </p:cNvPr>
          <p:cNvSpPr txBox="1">
            <a:spLocks noChangeArrowheads="1"/>
          </p:cNvSpPr>
          <p:nvPr/>
        </p:nvSpPr>
        <p:spPr bwMode="auto">
          <a:xfrm>
            <a:off x="611188" y="188913"/>
            <a:ext cx="7848600" cy="9731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475"/>
              </a:lnSpc>
            </a:pPr>
            <a:r>
              <a:rPr lang="it-IT" altLang="it-IT">
                <a:latin typeface="Comic Sans MS" panose="030F0902030302020204" pitchFamily="66" charset="0"/>
              </a:rPr>
              <a:t>The location and </a:t>
            </a:r>
            <a:r>
              <a:rPr lang="it-IT" altLang="it-IT" err="1">
                <a:latin typeface="Comic Sans MS" panose="030F0902030302020204" pitchFamily="66" charset="0"/>
              </a:rPr>
              <a:t>extent</a:t>
            </a:r>
            <a:r>
              <a:rPr lang="it-IT" altLang="it-IT">
                <a:latin typeface="Comic Sans MS" panose="030F0902030302020204" pitchFamily="66" charset="0"/>
              </a:rPr>
              <a:t> of the </a:t>
            </a:r>
            <a:r>
              <a:rPr lang="it-IT" altLang="it-IT" err="1">
                <a:latin typeface="Comic Sans MS" panose="030F0902030302020204" pitchFamily="66" charset="0"/>
              </a:rPr>
              <a:t>infarct</a:t>
            </a:r>
            <a:r>
              <a:rPr lang="it-IT" altLang="it-IT">
                <a:latin typeface="Comic Sans MS" panose="030F0902030302020204" pitchFamily="66" charset="0"/>
              </a:rPr>
              <a:t> </a:t>
            </a:r>
            <a:r>
              <a:rPr lang="it-IT" altLang="it-IT" err="1">
                <a:latin typeface="Comic Sans MS" panose="030F0902030302020204" pitchFamily="66" charset="0"/>
              </a:rPr>
              <a:t>depend</a:t>
            </a:r>
            <a:r>
              <a:rPr lang="it-IT" altLang="it-IT">
                <a:latin typeface="Comic Sans MS" panose="030F0902030302020204" pitchFamily="66" charset="0"/>
              </a:rPr>
              <a:t> on the location and nature of the </a:t>
            </a:r>
            <a:r>
              <a:rPr lang="it-IT" altLang="it-IT" err="1">
                <a:latin typeface="Comic Sans MS" panose="030F0902030302020204" pitchFamily="66" charset="0"/>
              </a:rPr>
              <a:t>decreased</a:t>
            </a:r>
            <a:r>
              <a:rPr lang="it-IT" altLang="it-IT">
                <a:latin typeface="Comic Sans MS" panose="030F0902030302020204" pitchFamily="66" charset="0"/>
              </a:rPr>
              <a:t> </a:t>
            </a:r>
            <a:r>
              <a:rPr lang="it-IT" altLang="it-IT" err="1">
                <a:latin typeface="Comic Sans MS" panose="030F0902030302020204" pitchFamily="66" charset="0"/>
              </a:rPr>
              <a:t>perfusion</a:t>
            </a:r>
            <a:endParaRPr lang="it-IT" altLang="it-IT">
              <a:latin typeface="Comic Sans MS" panose="030F0902030302020204" pitchFamily="66" charset="0"/>
            </a:endParaRPr>
          </a:p>
        </p:txBody>
      </p:sp>
      <p:sp>
        <p:nvSpPr>
          <p:cNvPr id="51203" name="CasellaDiTesto 10">
            <a:extLst>
              <a:ext uri="{FF2B5EF4-FFF2-40B4-BE49-F238E27FC236}">
                <a16:creationId xmlns:a16="http://schemas.microsoft.com/office/drawing/2014/main" id="{E44FE2A6-A71B-664D-9675-1C3E07116A95}"/>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8B43E16D-851B-1D48-9E1A-C428BF0449C4}"/>
              </a:ext>
            </a:extLst>
          </p:cNvPr>
          <p:cNvSpPr txBox="1">
            <a:spLocks noChangeArrowheads="1"/>
          </p:cNvSpPr>
          <p:nvPr/>
        </p:nvSpPr>
        <p:spPr bwMode="auto">
          <a:xfrm>
            <a:off x="2056556" y="260350"/>
            <a:ext cx="4819750" cy="939800"/>
          </a:xfrm>
          <a:prstGeom prst="rect">
            <a:avLst/>
          </a:prstGeom>
          <a:solidFill>
            <a:srgbClr val="000090">
              <a:alpha val="10196"/>
            </a:srgbClr>
          </a:solidFill>
          <a:ln w="28575">
            <a:solidFill>
              <a:srgbClr val="FF0000"/>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800">
                <a:latin typeface="Comic Sans MS" panose="030F0902030302020204" pitchFamily="66" charset="0"/>
              </a:rPr>
              <a:t>Morphological changes in myocardial infarction</a:t>
            </a:r>
          </a:p>
        </p:txBody>
      </p:sp>
      <p:sp>
        <p:nvSpPr>
          <p:cNvPr id="5" name="Rectangle 3">
            <a:extLst>
              <a:ext uri="{FF2B5EF4-FFF2-40B4-BE49-F238E27FC236}">
                <a16:creationId xmlns:a16="http://schemas.microsoft.com/office/drawing/2014/main" id="{2564BF9A-4380-DE46-A8CF-D1B55170B843}"/>
              </a:ext>
            </a:extLst>
          </p:cNvPr>
          <p:cNvSpPr txBox="1">
            <a:spLocks noChangeArrowheads="1"/>
          </p:cNvSpPr>
          <p:nvPr/>
        </p:nvSpPr>
        <p:spPr>
          <a:xfrm>
            <a:off x="1524000" y="1533525"/>
            <a:ext cx="5999163" cy="4254500"/>
          </a:xfrm>
          <a:prstGeom prst="rect">
            <a:avLst/>
          </a:prstGeom>
          <a:ln w="28575" cmpd="sng">
            <a:solidFill>
              <a:srgbClr val="FF0000"/>
            </a:solidFill>
          </a:ln>
        </p:spPr>
        <p:txBody>
          <a:bodyPr/>
          <a:lstStyle/>
          <a:p>
            <a:pPr algn="ctr">
              <a:lnSpc>
                <a:spcPts val="4000"/>
              </a:lnSpc>
              <a:spcBef>
                <a:spcPct val="20000"/>
              </a:spcBef>
              <a:defRPr/>
            </a:pPr>
            <a:r>
              <a:rPr lang="en-US" sz="3600" b="1" kern="0" noProof="1">
                <a:solidFill>
                  <a:srgbClr val="000000"/>
                </a:solidFill>
                <a:latin typeface="Comic Sans MS" pitchFamily="66" charset="0"/>
                <a:ea typeface="+mn-ea"/>
              </a:rPr>
              <a:t>EVOLUTION</a:t>
            </a:r>
            <a:endParaRPr lang="en-US" sz="3600" kern="0" noProof="1">
              <a:solidFill>
                <a:srgbClr val="000000"/>
              </a:solidFill>
              <a:latin typeface="Comic Sans MS" pitchFamily="66" charset="0"/>
              <a:ea typeface="+mn-ea"/>
            </a:endParaRPr>
          </a:p>
          <a:p>
            <a:pPr algn="ctr">
              <a:lnSpc>
                <a:spcPts val="4000"/>
              </a:lnSpc>
              <a:spcBef>
                <a:spcPct val="20000"/>
              </a:spcBef>
              <a:defRPr/>
            </a:pPr>
            <a:endParaRPr lang="en-US" sz="3600" kern="0" noProof="1">
              <a:solidFill>
                <a:srgbClr val="000000"/>
              </a:solidFill>
              <a:latin typeface="Comic Sans MS" pitchFamily="66" charset="0"/>
              <a:ea typeface="+mn-ea"/>
            </a:endParaRPr>
          </a:p>
          <a:p>
            <a:pPr algn="ctr">
              <a:lnSpc>
                <a:spcPts val="4000"/>
              </a:lnSpc>
              <a:spcBef>
                <a:spcPct val="20000"/>
              </a:spcBef>
              <a:defRPr/>
            </a:pPr>
            <a:r>
              <a:rPr lang="en-US" sz="3600" kern="0" noProof="1">
                <a:solidFill>
                  <a:srgbClr val="000000"/>
                </a:solidFill>
                <a:latin typeface="Comic Sans MS" pitchFamily="66" charset="0"/>
                <a:ea typeface="+mn-ea"/>
              </a:rPr>
              <a:t>Coagulative necrosis</a:t>
            </a:r>
          </a:p>
          <a:p>
            <a:pPr algn="ctr">
              <a:lnSpc>
                <a:spcPts val="4000"/>
              </a:lnSpc>
              <a:spcBef>
                <a:spcPct val="20000"/>
              </a:spcBef>
              <a:defRPr/>
            </a:pPr>
            <a:endParaRPr lang="en-US" sz="3600" kern="0" noProof="1">
              <a:solidFill>
                <a:srgbClr val="000000"/>
              </a:solidFill>
              <a:latin typeface="Comic Sans MS" pitchFamily="66" charset="0"/>
              <a:ea typeface="+mn-ea"/>
            </a:endParaRPr>
          </a:p>
          <a:p>
            <a:pPr algn="ctr">
              <a:lnSpc>
                <a:spcPts val="4000"/>
              </a:lnSpc>
              <a:spcBef>
                <a:spcPct val="20000"/>
              </a:spcBef>
              <a:defRPr/>
            </a:pPr>
            <a:r>
              <a:rPr lang="en-US" sz="3600" kern="0" noProof="1">
                <a:solidFill>
                  <a:srgbClr val="000000"/>
                </a:solidFill>
                <a:latin typeface="Comic Sans MS" pitchFamily="66" charset="0"/>
                <a:ea typeface="+mn-ea"/>
              </a:rPr>
              <a:t>Inflammation</a:t>
            </a:r>
          </a:p>
          <a:p>
            <a:pPr algn="ctr">
              <a:lnSpc>
                <a:spcPts val="7820"/>
              </a:lnSpc>
              <a:spcBef>
                <a:spcPct val="20000"/>
              </a:spcBef>
              <a:defRPr/>
            </a:pPr>
            <a:r>
              <a:rPr lang="en-US" sz="3600" kern="0" noProof="1">
                <a:solidFill>
                  <a:srgbClr val="000000"/>
                </a:solidFill>
                <a:latin typeface="Comic Sans MS" pitchFamily="66" charset="0"/>
                <a:ea typeface="+mn-ea"/>
              </a:rPr>
              <a:t>      Reparative processes</a:t>
            </a:r>
          </a:p>
        </p:txBody>
      </p:sp>
      <p:sp>
        <p:nvSpPr>
          <p:cNvPr id="2" name="Freccia circolare a sinistra 1">
            <a:extLst>
              <a:ext uri="{FF2B5EF4-FFF2-40B4-BE49-F238E27FC236}">
                <a16:creationId xmlns:a16="http://schemas.microsoft.com/office/drawing/2014/main" id="{0CECCA33-B388-4B4D-B177-A6EFE13D80D4}"/>
              </a:ext>
            </a:extLst>
          </p:cNvPr>
          <p:cNvSpPr/>
          <p:nvPr/>
        </p:nvSpPr>
        <p:spPr>
          <a:xfrm>
            <a:off x="6714629" y="2996952"/>
            <a:ext cx="737989" cy="1325679"/>
          </a:xfrm>
          <a:prstGeom prst="curvedLef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solidFill>
                <a:schemeClr val="tx1"/>
              </a:solidFill>
            </a:endParaRPr>
          </a:p>
        </p:txBody>
      </p:sp>
      <p:sp>
        <p:nvSpPr>
          <p:cNvPr id="6" name="Freccia circolare a sinistra 5">
            <a:extLst>
              <a:ext uri="{FF2B5EF4-FFF2-40B4-BE49-F238E27FC236}">
                <a16:creationId xmlns:a16="http://schemas.microsoft.com/office/drawing/2014/main" id="{41EE5AF9-F58D-B542-A1B0-0EEF55D8BD6E}"/>
              </a:ext>
            </a:extLst>
          </p:cNvPr>
          <p:cNvSpPr/>
          <p:nvPr/>
        </p:nvSpPr>
        <p:spPr>
          <a:xfrm flipH="1">
            <a:off x="1763986" y="4149080"/>
            <a:ext cx="737989" cy="1296144"/>
          </a:xfrm>
          <a:prstGeom prst="curvedLef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solidFill>
                <a:schemeClr val="tx1"/>
              </a:solidFill>
            </a:endParaRPr>
          </a:p>
        </p:txBody>
      </p:sp>
      <p:sp>
        <p:nvSpPr>
          <p:cNvPr id="52233" name="CasellaDiTesto 10">
            <a:extLst>
              <a:ext uri="{FF2B5EF4-FFF2-40B4-BE49-F238E27FC236}">
                <a16:creationId xmlns:a16="http://schemas.microsoft.com/office/drawing/2014/main" id="{62C800FD-05E6-1F45-889A-924CE17F7E30}"/>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Schermata 2020-09-15 alle 10.49.35.png">
            <a:extLst>
              <a:ext uri="{FF2B5EF4-FFF2-40B4-BE49-F238E27FC236}">
                <a16:creationId xmlns:a16="http://schemas.microsoft.com/office/drawing/2014/main" id="{D0BAAA0D-AD83-ADE5-E7DE-AA4EC30A58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925" y="188640"/>
            <a:ext cx="8312150" cy="3849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 name="CasellaDiTesto 3">
            <a:extLst>
              <a:ext uri="{FF2B5EF4-FFF2-40B4-BE49-F238E27FC236}">
                <a16:creationId xmlns:a16="http://schemas.microsoft.com/office/drawing/2014/main" id="{FFF852E3-2FC6-6F8F-223B-68460DF8F646}"/>
              </a:ext>
            </a:extLst>
          </p:cNvPr>
          <p:cNvSpPr txBox="1">
            <a:spLocks noChangeArrowheads="1"/>
          </p:cNvSpPr>
          <p:nvPr/>
        </p:nvSpPr>
        <p:spPr bwMode="auto">
          <a:xfrm>
            <a:off x="2987675" y="3068638"/>
            <a:ext cx="5257800" cy="307975"/>
          </a:xfrm>
          <a:prstGeom prst="rect">
            <a:avLst/>
          </a:prstGeom>
          <a:solidFill>
            <a:srgbClr val="FFFFFF"/>
          </a:solidFill>
          <a:ln w="28575">
            <a:solidFill>
              <a:srgbClr val="FF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it-IT" sz="1400">
                <a:latin typeface="Comic Sans MS" panose="030F0902030302020204" pitchFamily="66" charset="0"/>
              </a:rPr>
              <a:t>Cell death precedes its morphological appearance</a:t>
            </a:r>
          </a:p>
        </p:txBody>
      </p:sp>
      <p:cxnSp>
        <p:nvCxnSpPr>
          <p:cNvPr id="4" name="Connettore 2 3">
            <a:extLst>
              <a:ext uri="{FF2B5EF4-FFF2-40B4-BE49-F238E27FC236}">
                <a16:creationId xmlns:a16="http://schemas.microsoft.com/office/drawing/2014/main" id="{272A5E48-F778-28EB-2DF9-25BEE9FDBD4A}"/>
              </a:ext>
            </a:extLst>
          </p:cNvPr>
          <p:cNvCxnSpPr>
            <a:cxnSpLocks noChangeShapeType="1"/>
          </p:cNvCxnSpPr>
          <p:nvPr/>
        </p:nvCxnSpPr>
        <p:spPr bwMode="auto">
          <a:xfrm>
            <a:off x="4284663" y="2565400"/>
            <a:ext cx="4103687" cy="0"/>
          </a:xfrm>
          <a:prstGeom prst="straightConnector1">
            <a:avLst/>
          </a:prstGeom>
          <a:noFill/>
          <a:ln w="25400">
            <a:solidFill>
              <a:srgbClr val="000000"/>
            </a:solidFill>
            <a:round/>
            <a:headEnd type="arrow" w="med" len="med"/>
            <a:tailEnd type="arrow" w="med" len="med"/>
          </a:ln>
          <a:effectLst>
            <a:outerShdw blurRad="40000" dist="20000" dir="5400000" rotWithShape="0">
              <a:srgbClr val="808080">
                <a:alpha val="37999"/>
              </a:srgbClr>
            </a:outerShdw>
          </a:effectLst>
        </p:spPr>
      </p:cxnSp>
      <p:sp>
        <p:nvSpPr>
          <p:cNvPr id="5" name="CasellaDiTesto 7">
            <a:extLst>
              <a:ext uri="{FF2B5EF4-FFF2-40B4-BE49-F238E27FC236}">
                <a16:creationId xmlns:a16="http://schemas.microsoft.com/office/drawing/2014/main" id="{053675E3-BAE8-1342-486F-AD9EAEC431DD}"/>
              </a:ext>
            </a:extLst>
          </p:cNvPr>
          <p:cNvSpPr txBox="1">
            <a:spLocks noChangeArrowheads="1"/>
          </p:cNvSpPr>
          <p:nvPr/>
        </p:nvSpPr>
        <p:spPr bwMode="auto">
          <a:xfrm>
            <a:off x="5372100" y="2420938"/>
            <a:ext cx="1144588" cy="307975"/>
          </a:xfrm>
          <a:prstGeom prst="rect">
            <a:avLst/>
          </a:prstGeom>
          <a:solidFill>
            <a:srgbClr val="FFCE13"/>
          </a:solidFill>
          <a:ln w="190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it-IT" altLang="it-IT" sz="1400" b="1">
                <a:latin typeface="Comic Sans MS" panose="030F0902030302020204" pitchFamily="66" charset="0"/>
              </a:rPr>
              <a:t>NECROSIS</a:t>
            </a:r>
          </a:p>
        </p:txBody>
      </p:sp>
      <p:sp>
        <p:nvSpPr>
          <p:cNvPr id="6" name="CasellaDiTesto 3">
            <a:extLst>
              <a:ext uri="{FF2B5EF4-FFF2-40B4-BE49-F238E27FC236}">
                <a16:creationId xmlns:a16="http://schemas.microsoft.com/office/drawing/2014/main" id="{A3100EC6-86F1-3E5F-B25D-024626517D8B}"/>
              </a:ext>
            </a:extLst>
          </p:cNvPr>
          <p:cNvSpPr txBox="1">
            <a:spLocks noChangeArrowheads="1"/>
          </p:cNvSpPr>
          <p:nvPr/>
        </p:nvSpPr>
        <p:spPr bwMode="auto">
          <a:xfrm>
            <a:off x="1470576" y="1304131"/>
            <a:ext cx="1675297" cy="307975"/>
          </a:xfrm>
          <a:prstGeom prst="rect">
            <a:avLst/>
          </a:prstGeom>
          <a:solidFill>
            <a:srgbClr val="FFFFFF"/>
          </a:solidFill>
          <a:ln w="28575">
            <a:solidFill>
              <a:srgbClr val="FF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it-IT" sz="1400">
                <a:latin typeface="Comic Sans MS" panose="030F0902030302020204" pitchFamily="66" charset="0"/>
              </a:rPr>
              <a:t>Point of no return</a:t>
            </a:r>
          </a:p>
        </p:txBody>
      </p:sp>
      <p:cxnSp>
        <p:nvCxnSpPr>
          <p:cNvPr id="7" name="Connettore 2 6">
            <a:extLst>
              <a:ext uri="{FF2B5EF4-FFF2-40B4-BE49-F238E27FC236}">
                <a16:creationId xmlns:a16="http://schemas.microsoft.com/office/drawing/2014/main" id="{E22C95D0-E186-5C89-2485-C19D54280392}"/>
              </a:ext>
            </a:extLst>
          </p:cNvPr>
          <p:cNvCxnSpPr/>
          <p:nvPr/>
        </p:nvCxnSpPr>
        <p:spPr>
          <a:xfrm flipV="1">
            <a:off x="2308224" y="933847"/>
            <a:ext cx="0" cy="370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3">
            <a:extLst>
              <a:ext uri="{FF2B5EF4-FFF2-40B4-BE49-F238E27FC236}">
                <a16:creationId xmlns:a16="http://schemas.microsoft.com/office/drawing/2014/main" id="{180EC9B0-7A5F-B59C-8A80-4C42F605D0B3}"/>
              </a:ext>
            </a:extLst>
          </p:cNvPr>
          <p:cNvSpPr txBox="1">
            <a:spLocks noChangeArrowheads="1"/>
          </p:cNvSpPr>
          <p:nvPr/>
        </p:nvSpPr>
        <p:spPr bwMode="auto">
          <a:xfrm>
            <a:off x="250825" y="4359136"/>
            <a:ext cx="8642350" cy="175111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lnSpc>
                <a:spcPts val="3200"/>
              </a:lnSpc>
              <a:spcBef>
                <a:spcPct val="0"/>
              </a:spcBef>
              <a:buFontTx/>
              <a:buNone/>
            </a:pPr>
            <a:r>
              <a:rPr lang="en-US" altLang="it-IT" sz="2400" b="1">
                <a:solidFill>
                  <a:srgbClr val="FF0000"/>
                </a:solidFill>
                <a:latin typeface="Comic Sans MS" panose="030F0902030302020204" pitchFamily="66" charset="0"/>
              </a:rPr>
              <a:t>NECROSIS</a:t>
            </a:r>
            <a:r>
              <a:rPr lang="en-US" altLang="it-IT" sz="2400" b="1">
                <a:latin typeface="Comic Sans MS" panose="030F0902030302020204" pitchFamily="66" charset="0"/>
              </a:rPr>
              <a:t> </a:t>
            </a:r>
            <a:r>
              <a:rPr lang="en-US" altLang="it-IT" sz="2400" b="1">
                <a:latin typeface="Comic Sans MS" panose="030F0902030302020204" pitchFamily="66" charset="0"/>
                <a:sym typeface="Wingdings" pitchFamily="2" charset="2"/>
              </a:rPr>
              <a:t></a:t>
            </a:r>
            <a:r>
              <a:rPr lang="en-US" altLang="it-IT" sz="2400" b="1">
                <a:latin typeface="Comic Sans MS" panose="030F0902030302020204" pitchFamily="66" charset="0"/>
              </a:rPr>
              <a:t> </a:t>
            </a:r>
            <a:r>
              <a:rPr lang="en-US" altLang="it-IT" sz="2400">
                <a:latin typeface="Comic Sans MS" panose="030F0902030302020204" pitchFamily="66" charset="0"/>
              </a:rPr>
              <a:t>morphological manifestation of accidental cell death that becomes evident a few hours after the cells have undergone irreversible damage. </a:t>
            </a:r>
          </a:p>
          <a:p>
            <a:pPr algn="ctr" eaLnBrk="1" hangingPunct="1">
              <a:lnSpc>
                <a:spcPts val="3200"/>
              </a:lnSpc>
              <a:spcBef>
                <a:spcPct val="0"/>
              </a:spcBef>
              <a:buFontTx/>
              <a:buNone/>
            </a:pPr>
            <a:r>
              <a:rPr lang="en-US" altLang="it-IT" sz="2400">
                <a:latin typeface="Comic Sans MS" panose="030F0902030302020204" pitchFamily="66" charset="0"/>
              </a:rPr>
              <a:t>It simultaneously involves groups of cells within a tissue.</a:t>
            </a:r>
          </a:p>
        </p:txBody>
      </p:sp>
      <p:sp>
        <p:nvSpPr>
          <p:cNvPr id="9" name="CasellaDiTesto 8">
            <a:extLst>
              <a:ext uri="{FF2B5EF4-FFF2-40B4-BE49-F238E27FC236}">
                <a16:creationId xmlns:a16="http://schemas.microsoft.com/office/drawing/2014/main" id="{590E17AB-D0FB-37B2-A1FD-CA6275D35310}"/>
              </a:ext>
            </a:extLst>
          </p:cNvPr>
          <p:cNvSpPr txBox="1"/>
          <p:nvPr/>
        </p:nvSpPr>
        <p:spPr>
          <a:xfrm>
            <a:off x="827584" y="417438"/>
            <a:ext cx="1346036" cy="461665"/>
          </a:xfrm>
          <a:prstGeom prst="rect">
            <a:avLst/>
          </a:prstGeom>
          <a:solidFill>
            <a:schemeClr val="bg1"/>
          </a:solidFill>
          <a:ln>
            <a:solidFill>
              <a:schemeClr val="tx1"/>
            </a:solidFill>
          </a:ln>
        </p:spPr>
        <p:txBody>
          <a:bodyPr wrap="square" rtlCol="0">
            <a:spAutoFit/>
          </a:bodyPr>
          <a:lstStyle/>
          <a:p>
            <a:pPr algn="ctr"/>
            <a:r>
              <a:rPr lang="en-US" sz="1200" b="1">
                <a:latin typeface="Comic Sans MS" panose="030F0902030302020204" pitchFamily="66" charset="0"/>
              </a:rPr>
              <a:t>REVERSIBLE CELL DAMAGE</a:t>
            </a:r>
          </a:p>
        </p:txBody>
      </p:sp>
      <p:sp>
        <p:nvSpPr>
          <p:cNvPr id="10" name="CasellaDiTesto 9">
            <a:extLst>
              <a:ext uri="{FF2B5EF4-FFF2-40B4-BE49-F238E27FC236}">
                <a16:creationId xmlns:a16="http://schemas.microsoft.com/office/drawing/2014/main" id="{C35EC5B0-B745-A40E-0A58-443A1CAC4753}"/>
              </a:ext>
            </a:extLst>
          </p:cNvPr>
          <p:cNvSpPr txBox="1"/>
          <p:nvPr/>
        </p:nvSpPr>
        <p:spPr>
          <a:xfrm>
            <a:off x="2361868" y="447055"/>
            <a:ext cx="1346036" cy="461665"/>
          </a:xfrm>
          <a:prstGeom prst="rect">
            <a:avLst/>
          </a:prstGeom>
          <a:solidFill>
            <a:schemeClr val="bg1"/>
          </a:solidFill>
          <a:ln>
            <a:solidFill>
              <a:schemeClr val="tx1"/>
            </a:solidFill>
          </a:ln>
        </p:spPr>
        <p:txBody>
          <a:bodyPr wrap="square" rtlCol="0">
            <a:spAutoFit/>
          </a:bodyPr>
          <a:lstStyle/>
          <a:p>
            <a:pPr algn="ctr"/>
            <a:r>
              <a:rPr lang="en-US" sz="1200" b="1">
                <a:latin typeface="Comic Sans MS" panose="030F0902030302020204" pitchFamily="66" charset="0"/>
              </a:rPr>
              <a:t>IRREVERSIBLE CELL DAMAGE</a:t>
            </a:r>
          </a:p>
        </p:txBody>
      </p:sp>
      <p:sp>
        <p:nvSpPr>
          <p:cNvPr id="11" name="CasellaDiTesto 10">
            <a:extLst>
              <a:ext uri="{FF2B5EF4-FFF2-40B4-BE49-F238E27FC236}">
                <a16:creationId xmlns:a16="http://schemas.microsoft.com/office/drawing/2014/main" id="{A0050493-3A2A-7F83-6A82-164A7B1CEBDE}"/>
              </a:ext>
            </a:extLst>
          </p:cNvPr>
          <p:cNvSpPr txBox="1"/>
          <p:nvPr/>
        </p:nvSpPr>
        <p:spPr>
          <a:xfrm>
            <a:off x="7031564" y="548680"/>
            <a:ext cx="1223669" cy="400110"/>
          </a:xfrm>
          <a:prstGeom prst="rect">
            <a:avLst/>
          </a:prstGeom>
          <a:solidFill>
            <a:schemeClr val="bg1"/>
          </a:solidFill>
          <a:ln>
            <a:solidFill>
              <a:schemeClr val="tx1"/>
            </a:solidFill>
          </a:ln>
        </p:spPr>
        <p:txBody>
          <a:bodyPr wrap="square" rtlCol="0">
            <a:spAutoFit/>
          </a:bodyPr>
          <a:lstStyle/>
          <a:p>
            <a:pPr algn="ctr"/>
            <a:r>
              <a:rPr lang="en-US" sz="1000" b="1">
                <a:latin typeface="Comic Sans MS" panose="030F0902030302020204" pitchFamily="66" charset="0"/>
              </a:rPr>
              <a:t>MACROSCOPIC ALTERATIONS</a:t>
            </a:r>
          </a:p>
        </p:txBody>
      </p:sp>
      <p:sp>
        <p:nvSpPr>
          <p:cNvPr id="12" name="CasellaDiTesto 11">
            <a:extLst>
              <a:ext uri="{FF2B5EF4-FFF2-40B4-BE49-F238E27FC236}">
                <a16:creationId xmlns:a16="http://schemas.microsoft.com/office/drawing/2014/main" id="{64D97033-24A3-4BE6-4642-EBF3F35FF86B}"/>
              </a:ext>
            </a:extLst>
          </p:cNvPr>
          <p:cNvSpPr txBox="1"/>
          <p:nvPr/>
        </p:nvSpPr>
        <p:spPr>
          <a:xfrm>
            <a:off x="4048678" y="548680"/>
            <a:ext cx="1452636" cy="400110"/>
          </a:xfrm>
          <a:prstGeom prst="rect">
            <a:avLst/>
          </a:prstGeom>
          <a:solidFill>
            <a:schemeClr val="bg1"/>
          </a:solidFill>
          <a:ln>
            <a:solidFill>
              <a:schemeClr val="tx1"/>
            </a:solidFill>
          </a:ln>
        </p:spPr>
        <p:txBody>
          <a:bodyPr wrap="square" rtlCol="0">
            <a:spAutoFit/>
          </a:bodyPr>
          <a:lstStyle/>
          <a:p>
            <a:pPr algn="ctr"/>
            <a:r>
              <a:rPr lang="en-US" sz="1000" b="1">
                <a:latin typeface="Comic Sans MS" panose="030F0902030302020204" pitchFamily="66" charset="0"/>
              </a:rPr>
              <a:t>ULTRASTRUCTURAL ALTERATIONS</a:t>
            </a:r>
          </a:p>
        </p:txBody>
      </p:sp>
      <p:sp>
        <p:nvSpPr>
          <p:cNvPr id="13" name="CasellaDiTesto 12">
            <a:extLst>
              <a:ext uri="{FF2B5EF4-FFF2-40B4-BE49-F238E27FC236}">
                <a16:creationId xmlns:a16="http://schemas.microsoft.com/office/drawing/2014/main" id="{EE1D26C4-EF3D-0536-EAB9-DBD3045D9F6B}"/>
              </a:ext>
            </a:extLst>
          </p:cNvPr>
          <p:cNvSpPr txBox="1"/>
          <p:nvPr/>
        </p:nvSpPr>
        <p:spPr>
          <a:xfrm>
            <a:off x="5603723" y="548680"/>
            <a:ext cx="1200525" cy="400110"/>
          </a:xfrm>
          <a:prstGeom prst="rect">
            <a:avLst/>
          </a:prstGeom>
          <a:solidFill>
            <a:schemeClr val="bg1"/>
          </a:solidFill>
          <a:ln>
            <a:solidFill>
              <a:schemeClr val="tx1"/>
            </a:solidFill>
          </a:ln>
        </p:spPr>
        <p:txBody>
          <a:bodyPr wrap="square" rtlCol="0">
            <a:spAutoFit/>
          </a:bodyPr>
          <a:lstStyle/>
          <a:p>
            <a:pPr algn="ctr"/>
            <a:r>
              <a:rPr lang="en-US" sz="1000" b="1">
                <a:latin typeface="Comic Sans MS" panose="030F0902030302020204" pitchFamily="66" charset="0"/>
              </a:rPr>
              <a:t>TISSUE ALTERATIONS</a:t>
            </a:r>
          </a:p>
        </p:txBody>
      </p:sp>
      <p:sp>
        <p:nvSpPr>
          <p:cNvPr id="14" name="CasellaDiTesto 13">
            <a:extLst>
              <a:ext uri="{FF2B5EF4-FFF2-40B4-BE49-F238E27FC236}">
                <a16:creationId xmlns:a16="http://schemas.microsoft.com/office/drawing/2014/main" id="{796F614A-ECAF-1406-1094-F4AA2449E8CF}"/>
              </a:ext>
            </a:extLst>
          </p:cNvPr>
          <p:cNvSpPr txBox="1"/>
          <p:nvPr/>
        </p:nvSpPr>
        <p:spPr>
          <a:xfrm>
            <a:off x="3452158" y="1311151"/>
            <a:ext cx="759802" cy="461665"/>
          </a:xfrm>
          <a:prstGeom prst="rect">
            <a:avLst/>
          </a:prstGeom>
          <a:solidFill>
            <a:schemeClr val="bg1"/>
          </a:solidFill>
          <a:ln>
            <a:solidFill>
              <a:schemeClr val="tx1"/>
            </a:solidFill>
          </a:ln>
        </p:spPr>
        <p:txBody>
          <a:bodyPr wrap="square" rtlCol="0">
            <a:spAutoFit/>
          </a:bodyPr>
          <a:lstStyle/>
          <a:p>
            <a:pPr algn="ctr"/>
            <a:r>
              <a:rPr lang="en-US" sz="1200" b="1">
                <a:latin typeface="Comic Sans MS" panose="030F0902030302020204" pitchFamily="66" charset="0"/>
              </a:rPr>
              <a:t>CELL </a:t>
            </a:r>
          </a:p>
          <a:p>
            <a:pPr algn="ctr"/>
            <a:r>
              <a:rPr lang="en-US" sz="1200" b="1">
                <a:latin typeface="Comic Sans MS" panose="030F0902030302020204" pitchFamily="66" charset="0"/>
              </a:rPr>
              <a:t>DEATH</a:t>
            </a:r>
          </a:p>
        </p:txBody>
      </p:sp>
    </p:spTree>
    <p:extLst>
      <p:ext uri="{BB962C8B-B14F-4D97-AF65-F5344CB8AC3E}">
        <p14:creationId xmlns:p14="http://schemas.microsoft.com/office/powerpoint/2010/main" val="4081563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CasellaDiTesto 1">
            <a:extLst>
              <a:ext uri="{FF2B5EF4-FFF2-40B4-BE49-F238E27FC236}">
                <a16:creationId xmlns:a16="http://schemas.microsoft.com/office/drawing/2014/main" id="{9FE1923F-E447-9B49-AF68-DB7FAFD2F595}"/>
              </a:ext>
            </a:extLst>
          </p:cNvPr>
          <p:cNvSpPr txBox="1">
            <a:spLocks noChangeArrowheads="1"/>
          </p:cNvSpPr>
          <p:nvPr/>
        </p:nvSpPr>
        <p:spPr bwMode="auto">
          <a:xfrm>
            <a:off x="179388" y="188913"/>
            <a:ext cx="8785225" cy="8302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it-IT" sz="2400" dirty="0">
                <a:solidFill>
                  <a:srgbClr val="000000"/>
                </a:solidFill>
                <a:latin typeface="Comic Sans MS" panose="030F0902030302020204" pitchFamily="66" charset="0"/>
              </a:rPr>
              <a:t>After cell death has occurred, necrotic tissue can undergo two different types of alteration</a:t>
            </a:r>
            <a:endParaRPr lang="en-US" altLang="it-IT" sz="2400" dirty="0">
              <a:latin typeface="Arial" panose="020B0604020202020204" pitchFamily="34" charset="0"/>
            </a:endParaRPr>
          </a:p>
        </p:txBody>
      </p:sp>
      <p:sp>
        <p:nvSpPr>
          <p:cNvPr id="87042" name="CasellaDiTesto 2">
            <a:extLst>
              <a:ext uri="{FF2B5EF4-FFF2-40B4-BE49-F238E27FC236}">
                <a16:creationId xmlns:a16="http://schemas.microsoft.com/office/drawing/2014/main" id="{980ECFD7-AFDC-BF4C-9B8B-056A83C02EA3}"/>
              </a:ext>
            </a:extLst>
          </p:cNvPr>
          <p:cNvSpPr txBox="1">
            <a:spLocks noChangeArrowheads="1"/>
          </p:cNvSpPr>
          <p:nvPr/>
        </p:nvSpPr>
        <p:spPr bwMode="auto">
          <a:xfrm>
            <a:off x="688975" y="1700213"/>
            <a:ext cx="2797175" cy="12001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it-IT" sz="2400" dirty="0">
                <a:solidFill>
                  <a:srgbClr val="000000"/>
                </a:solidFill>
                <a:latin typeface="Comic Sans MS" panose="030F0902030302020204" pitchFamily="66" charset="0"/>
              </a:rPr>
              <a:t>Dead tissue becomes hard and whitish</a:t>
            </a:r>
            <a:endParaRPr lang="en-US" altLang="it-IT" sz="2400" dirty="0">
              <a:latin typeface="Arial" panose="020B0604020202020204" pitchFamily="34" charset="0"/>
            </a:endParaRPr>
          </a:p>
        </p:txBody>
      </p:sp>
      <p:sp>
        <p:nvSpPr>
          <p:cNvPr id="87043" name="CasellaDiTesto 3">
            <a:extLst>
              <a:ext uri="{FF2B5EF4-FFF2-40B4-BE49-F238E27FC236}">
                <a16:creationId xmlns:a16="http://schemas.microsoft.com/office/drawing/2014/main" id="{D48C7778-1E34-7E49-AA8F-D36A37E2A90D}"/>
              </a:ext>
            </a:extLst>
          </p:cNvPr>
          <p:cNvSpPr txBox="1">
            <a:spLocks noChangeArrowheads="1"/>
          </p:cNvSpPr>
          <p:nvPr/>
        </p:nvSpPr>
        <p:spPr bwMode="auto">
          <a:xfrm>
            <a:off x="5591175" y="1700213"/>
            <a:ext cx="2797175" cy="12001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it-IT" sz="2400" dirty="0">
                <a:solidFill>
                  <a:srgbClr val="000000"/>
                </a:solidFill>
                <a:latin typeface="Comic Sans MS" panose="030F0902030302020204" pitchFamily="66" charset="0"/>
              </a:rPr>
              <a:t>Dead tissue disintegrates and liquefies</a:t>
            </a:r>
            <a:endParaRPr lang="en-US" altLang="it-IT" sz="2400" dirty="0">
              <a:latin typeface="Arial" panose="020B0604020202020204" pitchFamily="34" charset="0"/>
            </a:endParaRPr>
          </a:p>
        </p:txBody>
      </p:sp>
      <p:cxnSp>
        <p:nvCxnSpPr>
          <p:cNvPr id="6" name="Connettore 2 5">
            <a:extLst>
              <a:ext uri="{FF2B5EF4-FFF2-40B4-BE49-F238E27FC236}">
                <a16:creationId xmlns:a16="http://schemas.microsoft.com/office/drawing/2014/main" id="{B165A47B-7E4B-4549-8BFB-BE1B42F00305}"/>
              </a:ext>
            </a:extLst>
          </p:cNvPr>
          <p:cNvCxnSpPr>
            <a:cxnSpLocks noChangeShapeType="1"/>
            <a:stCxn id="87041" idx="2"/>
            <a:endCxn id="87042" idx="0"/>
          </p:cNvCxnSpPr>
          <p:nvPr/>
        </p:nvCxnSpPr>
        <p:spPr bwMode="auto">
          <a:xfrm flipH="1">
            <a:off x="2087563" y="1019175"/>
            <a:ext cx="2484437" cy="68103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cxnSp>
        <p:nvCxnSpPr>
          <p:cNvPr id="8" name="Connettore 2 7">
            <a:extLst>
              <a:ext uri="{FF2B5EF4-FFF2-40B4-BE49-F238E27FC236}">
                <a16:creationId xmlns:a16="http://schemas.microsoft.com/office/drawing/2014/main" id="{95699054-583E-2C4C-B363-874B08A61443}"/>
              </a:ext>
            </a:extLst>
          </p:cNvPr>
          <p:cNvCxnSpPr>
            <a:cxnSpLocks noChangeShapeType="1"/>
            <a:stCxn id="87041" idx="2"/>
            <a:endCxn id="87043" idx="0"/>
          </p:cNvCxnSpPr>
          <p:nvPr/>
        </p:nvCxnSpPr>
        <p:spPr bwMode="auto">
          <a:xfrm>
            <a:off x="4572000" y="1019175"/>
            <a:ext cx="2417763" cy="68103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p:spPr>
      </p:cxnSp>
      <p:sp>
        <p:nvSpPr>
          <p:cNvPr id="9" name="Freccia in giù 13">
            <a:extLst>
              <a:ext uri="{FF2B5EF4-FFF2-40B4-BE49-F238E27FC236}">
                <a16:creationId xmlns:a16="http://schemas.microsoft.com/office/drawing/2014/main" id="{ADCB6E9A-4F3E-AB45-BEED-8CE8176BD2EF}"/>
              </a:ext>
            </a:extLst>
          </p:cNvPr>
          <p:cNvSpPr/>
          <p:nvPr/>
        </p:nvSpPr>
        <p:spPr>
          <a:xfrm>
            <a:off x="1217667" y="2996952"/>
            <a:ext cx="1802673" cy="49226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t-IT"/>
          </a:p>
        </p:txBody>
      </p:sp>
      <p:sp>
        <p:nvSpPr>
          <p:cNvPr id="10" name="Freccia in giù 13">
            <a:extLst>
              <a:ext uri="{FF2B5EF4-FFF2-40B4-BE49-F238E27FC236}">
                <a16:creationId xmlns:a16="http://schemas.microsoft.com/office/drawing/2014/main" id="{8C07E30F-FB57-4C42-B638-1B105A39D68D}"/>
              </a:ext>
            </a:extLst>
          </p:cNvPr>
          <p:cNvSpPr/>
          <p:nvPr/>
        </p:nvSpPr>
        <p:spPr>
          <a:xfrm>
            <a:off x="6153703" y="2996952"/>
            <a:ext cx="1802673" cy="49226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t-IT"/>
          </a:p>
        </p:txBody>
      </p:sp>
      <p:sp>
        <p:nvSpPr>
          <p:cNvPr id="87052" name="CasellaDiTesto 10">
            <a:extLst>
              <a:ext uri="{FF2B5EF4-FFF2-40B4-BE49-F238E27FC236}">
                <a16:creationId xmlns:a16="http://schemas.microsoft.com/office/drawing/2014/main" id="{A80FF423-6332-E348-A9A5-40A36C77CDED}"/>
              </a:ext>
            </a:extLst>
          </p:cNvPr>
          <p:cNvSpPr txBox="1">
            <a:spLocks noChangeArrowheads="1"/>
          </p:cNvSpPr>
          <p:nvPr/>
        </p:nvSpPr>
        <p:spPr bwMode="auto">
          <a:xfrm>
            <a:off x="715963" y="3568700"/>
            <a:ext cx="2797175" cy="830997"/>
          </a:xfrm>
          <a:prstGeom prst="rect">
            <a:avLst/>
          </a:prstGeom>
          <a:solidFill>
            <a:srgbClr val="FFCE13"/>
          </a:solidFill>
          <a:ln w="28575">
            <a:solidFill>
              <a:srgbClr val="FF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it-IT" altLang="it-IT" sz="2400" b="1">
                <a:solidFill>
                  <a:srgbClr val="000000"/>
                </a:solidFill>
                <a:latin typeface="Comic Sans MS" panose="030F0902030302020204" pitchFamily="66" charset="0"/>
              </a:rPr>
              <a:t>COAGULATIVE</a:t>
            </a:r>
          </a:p>
          <a:p>
            <a:pPr algn="ctr" eaLnBrk="1" hangingPunct="1">
              <a:spcBef>
                <a:spcPct val="0"/>
              </a:spcBef>
              <a:buFontTx/>
              <a:buNone/>
            </a:pPr>
            <a:r>
              <a:rPr lang="it-IT" altLang="it-IT" sz="2400" b="1">
                <a:solidFill>
                  <a:srgbClr val="000000"/>
                </a:solidFill>
                <a:latin typeface="Comic Sans MS" panose="030F0902030302020204" pitchFamily="66" charset="0"/>
              </a:rPr>
              <a:t>NECROSIS</a:t>
            </a:r>
            <a:endParaRPr lang="it-IT" altLang="it-IT" sz="2400" b="1">
              <a:latin typeface="Arial" panose="020B0604020202020204" pitchFamily="34" charset="0"/>
            </a:endParaRPr>
          </a:p>
        </p:txBody>
      </p:sp>
      <p:sp>
        <p:nvSpPr>
          <p:cNvPr id="87053" name="CasellaDiTesto 11">
            <a:extLst>
              <a:ext uri="{FF2B5EF4-FFF2-40B4-BE49-F238E27FC236}">
                <a16:creationId xmlns:a16="http://schemas.microsoft.com/office/drawing/2014/main" id="{8CAA6776-A5F3-FC44-AC51-977EE207ABC0}"/>
              </a:ext>
            </a:extLst>
          </p:cNvPr>
          <p:cNvSpPr txBox="1">
            <a:spLocks noChangeArrowheads="1"/>
          </p:cNvSpPr>
          <p:nvPr/>
        </p:nvSpPr>
        <p:spPr bwMode="auto">
          <a:xfrm>
            <a:off x="5664200" y="3575050"/>
            <a:ext cx="2795588" cy="830997"/>
          </a:xfrm>
          <a:prstGeom prst="rect">
            <a:avLst/>
          </a:prstGeom>
          <a:solidFill>
            <a:srgbClr val="FFCE13"/>
          </a:solidFill>
          <a:ln w="28575">
            <a:solidFill>
              <a:srgbClr val="FF0000"/>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it-IT" altLang="it-IT" sz="2400" b="1">
                <a:solidFill>
                  <a:srgbClr val="000000"/>
                </a:solidFill>
                <a:latin typeface="Comic Sans MS" panose="030F0902030302020204" pitchFamily="66" charset="0"/>
              </a:rPr>
              <a:t>COLLIQUATIVE</a:t>
            </a:r>
          </a:p>
          <a:p>
            <a:pPr algn="ctr" eaLnBrk="1" hangingPunct="1">
              <a:spcBef>
                <a:spcPct val="0"/>
              </a:spcBef>
              <a:buFontTx/>
              <a:buNone/>
            </a:pPr>
            <a:r>
              <a:rPr lang="it-IT" altLang="it-IT" sz="2400" b="1">
                <a:solidFill>
                  <a:srgbClr val="000000"/>
                </a:solidFill>
                <a:latin typeface="Comic Sans MS" panose="030F0902030302020204" pitchFamily="66" charset="0"/>
              </a:rPr>
              <a:t>NECROSIS</a:t>
            </a:r>
            <a:endParaRPr lang="it-IT" altLang="it-IT" sz="2400" b="1">
              <a:latin typeface="Arial" panose="020B0604020202020204" pitchFamily="34" charset="0"/>
            </a:endParaRPr>
          </a:p>
        </p:txBody>
      </p:sp>
      <p:sp>
        <p:nvSpPr>
          <p:cNvPr id="87054" name="CasellaDiTesto 12">
            <a:extLst>
              <a:ext uri="{FF2B5EF4-FFF2-40B4-BE49-F238E27FC236}">
                <a16:creationId xmlns:a16="http://schemas.microsoft.com/office/drawing/2014/main" id="{02D4BDA9-0572-6A43-9F9F-A96E60A09C4C}"/>
              </a:ext>
            </a:extLst>
          </p:cNvPr>
          <p:cNvSpPr txBox="1">
            <a:spLocks noChangeArrowheads="1"/>
          </p:cNvSpPr>
          <p:nvPr/>
        </p:nvSpPr>
        <p:spPr bwMode="auto">
          <a:xfrm>
            <a:off x="684213" y="5037138"/>
            <a:ext cx="2795587" cy="83099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it-IT" sz="2400" dirty="0">
                <a:solidFill>
                  <a:srgbClr val="000000"/>
                </a:solidFill>
                <a:latin typeface="Comic Sans MS" panose="030F0902030302020204" pitchFamily="66" charset="0"/>
              </a:rPr>
              <a:t>Denaturation of cellular proteins</a:t>
            </a:r>
            <a:endParaRPr lang="en-US" altLang="it-IT" sz="2400" dirty="0">
              <a:latin typeface="Arial" panose="020B0604020202020204" pitchFamily="34" charset="0"/>
            </a:endParaRPr>
          </a:p>
        </p:txBody>
      </p:sp>
      <p:sp>
        <p:nvSpPr>
          <p:cNvPr id="87055" name="CasellaDiTesto 13">
            <a:extLst>
              <a:ext uri="{FF2B5EF4-FFF2-40B4-BE49-F238E27FC236}">
                <a16:creationId xmlns:a16="http://schemas.microsoft.com/office/drawing/2014/main" id="{E60D43E3-1F06-7B4A-9399-40D539E0935C}"/>
              </a:ext>
            </a:extLst>
          </p:cNvPr>
          <p:cNvSpPr txBox="1">
            <a:spLocks noChangeArrowheads="1"/>
          </p:cNvSpPr>
          <p:nvPr/>
        </p:nvSpPr>
        <p:spPr bwMode="auto">
          <a:xfrm>
            <a:off x="5435600" y="5021263"/>
            <a:ext cx="3354388" cy="83099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it-IT" sz="2400" dirty="0">
                <a:solidFill>
                  <a:srgbClr val="000000"/>
                </a:solidFill>
                <a:latin typeface="Comic Sans MS" panose="030F0902030302020204" pitchFamily="66" charset="0"/>
                <a:sym typeface="Wingdings" pitchFamily="2" charset="2"/>
              </a:rPr>
              <a:t>Proteins undergo enzymatic digestion</a:t>
            </a:r>
            <a:endParaRPr lang="en-US" altLang="it-IT" sz="2400" dirty="0">
              <a:latin typeface="Arial" panose="020B0604020202020204" pitchFamily="34" charset="0"/>
            </a:endParaRPr>
          </a:p>
        </p:txBody>
      </p:sp>
      <p:sp>
        <p:nvSpPr>
          <p:cNvPr id="15" name="Freccia in giù 13">
            <a:extLst>
              <a:ext uri="{FF2B5EF4-FFF2-40B4-BE49-F238E27FC236}">
                <a16:creationId xmlns:a16="http://schemas.microsoft.com/office/drawing/2014/main" id="{3498DFBC-B638-174B-9042-DB0EF84A793C}"/>
              </a:ext>
            </a:extLst>
          </p:cNvPr>
          <p:cNvSpPr/>
          <p:nvPr/>
        </p:nvSpPr>
        <p:spPr>
          <a:xfrm flipV="1">
            <a:off x="1228903" y="4469387"/>
            <a:ext cx="1802673" cy="49226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t-IT"/>
          </a:p>
        </p:txBody>
      </p:sp>
      <p:sp>
        <p:nvSpPr>
          <p:cNvPr id="16" name="Freccia in giù 13">
            <a:extLst>
              <a:ext uri="{FF2B5EF4-FFF2-40B4-BE49-F238E27FC236}">
                <a16:creationId xmlns:a16="http://schemas.microsoft.com/office/drawing/2014/main" id="{C090639C-79D2-3F48-A1F1-213AB8619D37}"/>
              </a:ext>
            </a:extLst>
          </p:cNvPr>
          <p:cNvSpPr/>
          <p:nvPr/>
        </p:nvSpPr>
        <p:spPr>
          <a:xfrm flipV="1">
            <a:off x="6228184" y="4488636"/>
            <a:ext cx="1802673" cy="49226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t-IT"/>
          </a:p>
        </p:txBody>
      </p:sp>
      <p:sp>
        <p:nvSpPr>
          <p:cNvPr id="87062" name="CasellaDiTesto 8">
            <a:extLst>
              <a:ext uri="{FF2B5EF4-FFF2-40B4-BE49-F238E27FC236}">
                <a16:creationId xmlns:a16="http://schemas.microsoft.com/office/drawing/2014/main" id="{B029A6C6-010F-CD46-BCE4-46E8B851B0AE}"/>
              </a:ext>
            </a:extLst>
          </p:cNvPr>
          <p:cNvSpPr txBox="1">
            <a:spLocks noChangeArrowheads="1"/>
          </p:cNvSpPr>
          <p:nvPr/>
        </p:nvSpPr>
        <p:spPr bwMode="auto">
          <a:xfrm>
            <a:off x="26988" y="6427788"/>
            <a:ext cx="2281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it-IT" altLang="it-IT" sz="1400">
                <a:solidFill>
                  <a:schemeClr val="bg1"/>
                </a:solidFill>
                <a:latin typeface="Comic Sans MS" panose="030F0902030302020204" pitchFamily="66" charset="0"/>
              </a:rPr>
              <a:t>PATOLOGIA GENERALE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618EACC-F02B-EC54-2ABC-040B70BE27F3}"/>
              </a:ext>
            </a:extLst>
          </p:cNvPr>
          <p:cNvSpPr txBox="1"/>
          <p:nvPr/>
        </p:nvSpPr>
        <p:spPr>
          <a:xfrm>
            <a:off x="1976744" y="116632"/>
            <a:ext cx="5262521" cy="523220"/>
          </a:xfrm>
          <a:prstGeom prst="rect">
            <a:avLst/>
          </a:prstGeom>
          <a:solidFill>
            <a:srgbClr val="FFC000"/>
          </a:solidFill>
          <a:ln w="28575">
            <a:solidFill>
              <a:srgbClr val="FF0000"/>
            </a:solidFill>
          </a:ln>
        </p:spPr>
        <p:txBody>
          <a:bodyPr wrap="square" rtlCol="0">
            <a:spAutoFit/>
          </a:bodyPr>
          <a:lstStyle/>
          <a:p>
            <a:pPr algn="ctr"/>
            <a:r>
              <a:rPr lang="en-US" sz="2800" b="1">
                <a:latin typeface="Comic Sans MS" panose="030F0902030302020204" pitchFamily="66" charset="0"/>
              </a:rPr>
              <a:t>COAGULATIVE NECROSIS</a:t>
            </a:r>
          </a:p>
        </p:txBody>
      </p:sp>
      <p:sp>
        <p:nvSpPr>
          <p:cNvPr id="3" name="CasellaDiTesto 2">
            <a:extLst>
              <a:ext uri="{FF2B5EF4-FFF2-40B4-BE49-F238E27FC236}">
                <a16:creationId xmlns:a16="http://schemas.microsoft.com/office/drawing/2014/main" id="{CE81D43D-E570-29D9-14EC-EB251DC1007B}"/>
              </a:ext>
            </a:extLst>
          </p:cNvPr>
          <p:cNvSpPr txBox="1"/>
          <p:nvPr/>
        </p:nvSpPr>
        <p:spPr>
          <a:xfrm>
            <a:off x="179512" y="764704"/>
            <a:ext cx="4104456" cy="5446619"/>
          </a:xfrm>
          <a:prstGeom prst="rect">
            <a:avLst/>
          </a:prstGeom>
          <a:noFill/>
          <a:ln w="28575">
            <a:solidFill>
              <a:srgbClr val="FF0000"/>
            </a:solidFill>
          </a:ln>
        </p:spPr>
        <p:txBody>
          <a:bodyPr wrap="square" rtlCol="0">
            <a:spAutoFit/>
          </a:bodyPr>
          <a:lstStyle/>
          <a:p>
            <a:pPr marL="342900" indent="-342900" algn="ctr">
              <a:lnSpc>
                <a:spcPts val="3000"/>
              </a:lnSpc>
              <a:buFont typeface="Wingdings" pitchFamily="2" charset="2"/>
              <a:buChar char="§"/>
            </a:pPr>
            <a:r>
              <a:rPr lang="en-US" sz="2000">
                <a:latin typeface="Comic Sans MS" panose="030F0902030302020204" pitchFamily="66" charset="0"/>
              </a:rPr>
              <a:t>Is a type of cell death typically caused by </a:t>
            </a:r>
            <a:r>
              <a:rPr lang="en-US" sz="2000" b="1">
                <a:solidFill>
                  <a:srgbClr val="FF0000"/>
                </a:solidFill>
                <a:latin typeface="Comic Sans MS" panose="030F0902030302020204" pitchFamily="66" charset="0"/>
              </a:rPr>
              <a:t>hypoxia</a:t>
            </a:r>
            <a:r>
              <a:rPr lang="en-US" sz="2000">
                <a:latin typeface="Comic Sans MS" panose="030F0902030302020204" pitchFamily="66" charset="0"/>
              </a:rPr>
              <a:t> or </a:t>
            </a:r>
            <a:r>
              <a:rPr lang="en-US" sz="2000" b="1">
                <a:solidFill>
                  <a:srgbClr val="FF0000"/>
                </a:solidFill>
                <a:latin typeface="Comic Sans MS" panose="030F0902030302020204" pitchFamily="66" charset="0"/>
              </a:rPr>
              <a:t>infarction</a:t>
            </a:r>
            <a:r>
              <a:rPr lang="en-US" sz="2000">
                <a:latin typeface="Comic Sans MS" panose="030F0902030302020204" pitchFamily="66" charset="0"/>
              </a:rPr>
              <a:t>.</a:t>
            </a:r>
          </a:p>
          <a:p>
            <a:pPr marL="342900" indent="-342900" algn="ctr">
              <a:lnSpc>
                <a:spcPts val="3000"/>
              </a:lnSpc>
              <a:buFont typeface="Wingdings" pitchFamily="2" charset="2"/>
              <a:buChar char="§"/>
            </a:pPr>
            <a:endParaRPr lang="en-US" sz="2000">
              <a:latin typeface="Comic Sans MS" panose="030F0902030302020204" pitchFamily="66" charset="0"/>
            </a:endParaRPr>
          </a:p>
          <a:p>
            <a:pPr marL="342900" indent="-342900" algn="ctr">
              <a:lnSpc>
                <a:spcPts val="3000"/>
              </a:lnSpc>
              <a:buFont typeface="Wingdings" pitchFamily="2" charset="2"/>
              <a:buChar char="§"/>
            </a:pPr>
            <a:r>
              <a:rPr lang="en-US" sz="2000">
                <a:latin typeface="Comic Sans MS" panose="030F0902030302020204" pitchFamily="66" charset="0"/>
              </a:rPr>
              <a:t>It is believed that the injury denatures structural proteins as well as lysosomal enzymes thus </a:t>
            </a:r>
            <a:r>
              <a:rPr lang="en-US" sz="2000" b="1">
                <a:solidFill>
                  <a:srgbClr val="FF0000"/>
                </a:solidFill>
                <a:latin typeface="Comic Sans MS" panose="030F0902030302020204" pitchFamily="66" charset="0"/>
              </a:rPr>
              <a:t>blocking</a:t>
            </a:r>
            <a:r>
              <a:rPr lang="en-US" sz="2000">
                <a:latin typeface="Comic Sans MS" panose="030F0902030302020204" pitchFamily="66" charset="0"/>
              </a:rPr>
              <a:t> the proteolysis of the damaged cells</a:t>
            </a:r>
          </a:p>
          <a:p>
            <a:pPr marL="342900" indent="-342900" algn="ctr">
              <a:lnSpc>
                <a:spcPts val="3000"/>
              </a:lnSpc>
              <a:buFont typeface="Wingdings" pitchFamily="2" charset="2"/>
              <a:buChar char="§"/>
            </a:pPr>
            <a:endParaRPr lang="en-US" sz="2000">
              <a:latin typeface="Comic Sans MS" panose="030F0902030302020204" pitchFamily="66" charset="0"/>
            </a:endParaRPr>
          </a:p>
          <a:p>
            <a:pPr marL="342900" indent="-342900" algn="ctr">
              <a:lnSpc>
                <a:spcPts val="3000"/>
              </a:lnSpc>
              <a:buFont typeface="Wingdings" pitchFamily="2" charset="2"/>
              <a:buChar char="§"/>
            </a:pPr>
            <a:r>
              <a:rPr lang="en-US" sz="2000">
                <a:latin typeface="Comic Sans MS" panose="030F0902030302020204" pitchFamily="66" charset="0"/>
              </a:rPr>
              <a:t>In coagulative necrosis the architecture of the dead tissue is </a:t>
            </a:r>
            <a:r>
              <a:rPr lang="en-US" sz="2000" b="1">
                <a:solidFill>
                  <a:srgbClr val="FF0000"/>
                </a:solidFill>
                <a:latin typeface="Comic Sans MS" panose="030F0902030302020204" pitchFamily="66" charset="0"/>
              </a:rPr>
              <a:t>preserved</a:t>
            </a:r>
            <a:r>
              <a:rPr lang="en-US" sz="2000">
                <a:latin typeface="Comic Sans MS" panose="030F0902030302020204" pitchFamily="66" charset="0"/>
              </a:rPr>
              <a:t> for at least a couple of days</a:t>
            </a:r>
          </a:p>
        </p:txBody>
      </p:sp>
      <p:pic>
        <p:nvPicPr>
          <p:cNvPr id="1028" name="Picture 4">
            <a:extLst>
              <a:ext uri="{FF2B5EF4-FFF2-40B4-BE49-F238E27FC236}">
                <a16:creationId xmlns:a16="http://schemas.microsoft.com/office/drawing/2014/main" id="{1628A31C-D4BB-1530-59C7-0FF42DC59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3760891"/>
            <a:ext cx="3258554" cy="2450432"/>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Image 14: Coagulative necrosis - acute myocardial infarct">
            <a:extLst>
              <a:ext uri="{FF2B5EF4-FFF2-40B4-BE49-F238E27FC236}">
                <a16:creationId xmlns:a16="http://schemas.microsoft.com/office/drawing/2014/main" id="{28DD2D84-C03A-BE9D-D7ED-34B5203AE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836712"/>
            <a:ext cx="4021302" cy="2675994"/>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091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a:extLst>
              <a:ext uri="{FF2B5EF4-FFF2-40B4-BE49-F238E27FC236}">
                <a16:creationId xmlns:a16="http://schemas.microsoft.com/office/drawing/2014/main" id="{91805C85-B0DC-4047-A004-A18E192DEB65}"/>
              </a:ext>
            </a:extLst>
          </p:cNvPr>
          <p:cNvSpPr txBox="1">
            <a:spLocks noChangeArrowheads="1"/>
          </p:cNvSpPr>
          <p:nvPr/>
        </p:nvSpPr>
        <p:spPr bwMode="auto">
          <a:xfrm>
            <a:off x="250825" y="116632"/>
            <a:ext cx="8569325" cy="66384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lgn="ctr" eaLnBrk="1" hangingPunct="1">
              <a:lnSpc>
                <a:spcPts val="4400"/>
              </a:lnSpc>
              <a:spcBef>
                <a:spcPct val="20000"/>
              </a:spcBef>
            </a:pPr>
            <a:r>
              <a:rPr lang="it-IT" altLang="it-IT" noProof="1">
                <a:solidFill>
                  <a:srgbClr val="000000"/>
                </a:solidFill>
                <a:latin typeface="Comic Sans MS" panose="030F0902030302020204" pitchFamily="66" charset="0"/>
              </a:rPr>
              <a:t>After 1-3 days, a neutrophilic infiltrate begins to appear.</a:t>
            </a:r>
          </a:p>
        </p:txBody>
      </p:sp>
      <p:pic>
        <p:nvPicPr>
          <p:cNvPr id="55298" name="Picture 2" descr="D:\0061.PCD">
            <a:extLst>
              <a:ext uri="{FF2B5EF4-FFF2-40B4-BE49-F238E27FC236}">
                <a16:creationId xmlns:a16="http://schemas.microsoft.com/office/drawing/2014/main" id="{7E7BC177-F642-9845-82F5-4948113F1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1203" y="1912218"/>
            <a:ext cx="4541837" cy="30289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5300" name="Text Box 3">
            <a:extLst>
              <a:ext uri="{FF2B5EF4-FFF2-40B4-BE49-F238E27FC236}">
                <a16:creationId xmlns:a16="http://schemas.microsoft.com/office/drawing/2014/main" id="{AF15B3A4-AC27-3047-9178-9AF404057FFC}"/>
              </a:ext>
            </a:extLst>
          </p:cNvPr>
          <p:cNvSpPr txBox="1">
            <a:spLocks noChangeArrowheads="1"/>
          </p:cNvSpPr>
          <p:nvPr/>
        </p:nvSpPr>
        <p:spPr bwMode="auto">
          <a:xfrm>
            <a:off x="4798746" y="4461501"/>
            <a:ext cx="3206750" cy="320675"/>
          </a:xfrm>
          <a:prstGeom prst="rect">
            <a:avLst/>
          </a:prstGeom>
          <a:solidFill>
            <a:srgbClr val="FFFFFF"/>
          </a:solidFill>
          <a:ln w="1905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1800"/>
              </a:lnSpc>
            </a:pPr>
            <a:r>
              <a:rPr lang="en-US" altLang="it-IT" sz="1400" b="1">
                <a:solidFill>
                  <a:srgbClr val="000000"/>
                </a:solidFill>
                <a:latin typeface="Comic Sans MS" panose="030F0902030302020204" pitchFamily="66" charset="0"/>
              </a:rPr>
              <a:t>Interstitial infiltrate of neutrophils</a:t>
            </a:r>
          </a:p>
        </p:txBody>
      </p:sp>
      <p:sp>
        <p:nvSpPr>
          <p:cNvPr id="55301" name="CasellaDiTesto 10">
            <a:extLst>
              <a:ext uri="{FF2B5EF4-FFF2-40B4-BE49-F238E27FC236}">
                <a16:creationId xmlns:a16="http://schemas.microsoft.com/office/drawing/2014/main" id="{74C374B9-ADB3-9743-83D0-2E39684D33A9}"/>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
        <p:nvSpPr>
          <p:cNvPr id="2" name="Rettangolo arrotondato 3">
            <a:extLst>
              <a:ext uri="{FF2B5EF4-FFF2-40B4-BE49-F238E27FC236}">
                <a16:creationId xmlns:a16="http://schemas.microsoft.com/office/drawing/2014/main" id="{1E11B10B-0539-2C78-DE4A-D615C8036EF0}"/>
              </a:ext>
            </a:extLst>
          </p:cNvPr>
          <p:cNvSpPr>
            <a:spLocks noChangeArrowheads="1"/>
          </p:cNvSpPr>
          <p:nvPr/>
        </p:nvSpPr>
        <p:spPr bwMode="auto">
          <a:xfrm>
            <a:off x="897731" y="1989465"/>
            <a:ext cx="1622425" cy="719455"/>
          </a:xfrm>
          <a:prstGeom prst="roundRect">
            <a:avLst>
              <a:gd name="adj" fmla="val 16667"/>
            </a:avLst>
          </a:prstGeom>
          <a:solidFill>
            <a:schemeClr val="bg1"/>
          </a:solidFill>
          <a:ln w="28575">
            <a:solidFill>
              <a:srgbClr val="FF0000"/>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it-IT" sz="2000">
                <a:latin typeface="Comic Sans MS"/>
                <a:ea typeface="+mn-ea"/>
                <a:cs typeface="Comic Sans MS"/>
              </a:rPr>
              <a:t>Cell swelling</a:t>
            </a:r>
          </a:p>
        </p:txBody>
      </p:sp>
      <p:sp>
        <p:nvSpPr>
          <p:cNvPr id="3" name="Rettangolo arrotondato 4">
            <a:extLst>
              <a:ext uri="{FF2B5EF4-FFF2-40B4-BE49-F238E27FC236}">
                <a16:creationId xmlns:a16="http://schemas.microsoft.com/office/drawing/2014/main" id="{56FA0CF1-4841-512B-0179-E6C7B36774CB}"/>
              </a:ext>
            </a:extLst>
          </p:cNvPr>
          <p:cNvSpPr>
            <a:spLocks noChangeArrowheads="1"/>
          </p:cNvSpPr>
          <p:nvPr/>
        </p:nvSpPr>
        <p:spPr bwMode="auto">
          <a:xfrm>
            <a:off x="261172" y="3235003"/>
            <a:ext cx="2942676" cy="1274117"/>
          </a:xfrm>
          <a:prstGeom prst="roundRect">
            <a:avLst>
              <a:gd name="adj" fmla="val 16667"/>
            </a:avLst>
          </a:prstGeom>
          <a:solidFill>
            <a:schemeClr val="bg1"/>
          </a:solidFill>
          <a:ln w="28575">
            <a:solidFill>
              <a:srgbClr val="FF0000"/>
            </a:solidFill>
            <a:round/>
            <a:headEnd/>
            <a:tailEnd/>
          </a:ln>
          <a:effectLst>
            <a:outerShdw blurRad="40000" dist="23000" dir="5400000" rotWithShape="0">
              <a:srgbClr val="808080">
                <a:alpha val="34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r>
              <a:rPr lang="en-US" altLang="it-IT" sz="2000">
                <a:latin typeface="Comic Sans MS" panose="030F0902030302020204" pitchFamily="66" charset="0"/>
              </a:rPr>
              <a:t>The cell bursts and releases its components to the outside</a:t>
            </a:r>
          </a:p>
        </p:txBody>
      </p:sp>
      <p:sp>
        <p:nvSpPr>
          <p:cNvPr id="4" name="Rettangolo arrotondato 5">
            <a:extLst>
              <a:ext uri="{FF2B5EF4-FFF2-40B4-BE49-F238E27FC236}">
                <a16:creationId xmlns:a16="http://schemas.microsoft.com/office/drawing/2014/main" id="{AD1C30FE-1E96-794D-159B-21036A57D040}"/>
              </a:ext>
            </a:extLst>
          </p:cNvPr>
          <p:cNvSpPr>
            <a:spLocks noChangeArrowheads="1"/>
          </p:cNvSpPr>
          <p:nvPr/>
        </p:nvSpPr>
        <p:spPr bwMode="auto">
          <a:xfrm>
            <a:off x="429558" y="5085184"/>
            <a:ext cx="2592605" cy="958850"/>
          </a:xfrm>
          <a:prstGeom prst="roundRect">
            <a:avLst>
              <a:gd name="adj" fmla="val 16667"/>
            </a:avLst>
          </a:prstGeom>
          <a:solidFill>
            <a:schemeClr val="bg1"/>
          </a:solidFill>
          <a:ln w="28575">
            <a:solidFill>
              <a:srgbClr val="FF0000"/>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en-US" sz="2000" b="1">
                <a:latin typeface="Comic Sans MS"/>
                <a:ea typeface="+mn-ea"/>
                <a:cs typeface="Comic Sans MS"/>
              </a:rPr>
              <a:t>ACUTE INFLAMMATORY RESPONSE</a:t>
            </a:r>
          </a:p>
        </p:txBody>
      </p:sp>
      <p:sp>
        <p:nvSpPr>
          <p:cNvPr id="5" name="Rettangolo arrotondato 3">
            <a:extLst>
              <a:ext uri="{FF2B5EF4-FFF2-40B4-BE49-F238E27FC236}">
                <a16:creationId xmlns:a16="http://schemas.microsoft.com/office/drawing/2014/main" id="{369FEFE3-AC65-B248-70C9-31DB0DA74261}"/>
              </a:ext>
            </a:extLst>
          </p:cNvPr>
          <p:cNvSpPr>
            <a:spLocks noChangeArrowheads="1"/>
          </p:cNvSpPr>
          <p:nvPr/>
        </p:nvSpPr>
        <p:spPr bwMode="auto">
          <a:xfrm>
            <a:off x="611560" y="980728"/>
            <a:ext cx="2159449" cy="528638"/>
          </a:xfrm>
          <a:prstGeom prst="roundRect">
            <a:avLst>
              <a:gd name="adj" fmla="val 16667"/>
            </a:avLst>
          </a:prstGeom>
          <a:solidFill>
            <a:srgbClr val="FFC000"/>
          </a:solidFill>
          <a:ln w="28575">
            <a:solidFill>
              <a:srgbClr val="FF0000"/>
            </a:solidFill>
            <a:round/>
            <a:headEnd/>
            <a:tailEnd/>
          </a:ln>
          <a:effectLst>
            <a:outerShdw blurRad="40000" dist="23000" dir="5400000" rotWithShape="0">
              <a:srgbClr val="808080">
                <a:alpha val="34999"/>
              </a:srgbClr>
            </a:outerShdw>
          </a:effectLst>
        </p:spPr>
        <p:txBody>
          <a:bodyPr anchor="ctr"/>
          <a:lstStyle/>
          <a:p>
            <a:pPr algn="ctr" eaLnBrk="1" hangingPunct="1">
              <a:defRPr/>
            </a:pPr>
            <a:r>
              <a:rPr lang="it-IT" sz="2800" b="1">
                <a:latin typeface="Comic Sans MS"/>
                <a:ea typeface="+mn-ea"/>
                <a:cs typeface="Comic Sans MS"/>
              </a:rPr>
              <a:t>NECROSIS</a:t>
            </a:r>
          </a:p>
        </p:txBody>
      </p:sp>
      <p:sp>
        <p:nvSpPr>
          <p:cNvPr id="8" name="Freccia in giù 13">
            <a:extLst>
              <a:ext uri="{FF2B5EF4-FFF2-40B4-BE49-F238E27FC236}">
                <a16:creationId xmlns:a16="http://schemas.microsoft.com/office/drawing/2014/main" id="{4B705F67-E4D5-C615-8600-33490D54CA24}"/>
              </a:ext>
            </a:extLst>
          </p:cNvPr>
          <p:cNvSpPr/>
          <p:nvPr/>
        </p:nvSpPr>
        <p:spPr>
          <a:xfrm>
            <a:off x="946377" y="1611174"/>
            <a:ext cx="1489813" cy="30565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t-IT"/>
          </a:p>
        </p:txBody>
      </p:sp>
      <p:sp>
        <p:nvSpPr>
          <p:cNvPr id="9" name="Freccia in giù 13">
            <a:extLst>
              <a:ext uri="{FF2B5EF4-FFF2-40B4-BE49-F238E27FC236}">
                <a16:creationId xmlns:a16="http://schemas.microsoft.com/office/drawing/2014/main" id="{48178D7A-1729-F59F-7D3E-D5E11DFD8097}"/>
              </a:ext>
            </a:extLst>
          </p:cNvPr>
          <p:cNvSpPr/>
          <p:nvPr/>
        </p:nvSpPr>
        <p:spPr>
          <a:xfrm>
            <a:off x="971600" y="4653136"/>
            <a:ext cx="1489813" cy="30565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t-IT"/>
          </a:p>
        </p:txBody>
      </p:sp>
      <p:sp>
        <p:nvSpPr>
          <p:cNvPr id="10" name="Freccia in giù 13">
            <a:extLst>
              <a:ext uri="{FF2B5EF4-FFF2-40B4-BE49-F238E27FC236}">
                <a16:creationId xmlns:a16="http://schemas.microsoft.com/office/drawing/2014/main" id="{5AE2B589-29AB-4640-5D06-1324BA331136}"/>
              </a:ext>
            </a:extLst>
          </p:cNvPr>
          <p:cNvSpPr/>
          <p:nvPr/>
        </p:nvSpPr>
        <p:spPr>
          <a:xfrm>
            <a:off x="993955" y="2780928"/>
            <a:ext cx="1489813" cy="30565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it-IT"/>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3">
            <a:extLst>
              <a:ext uri="{FF2B5EF4-FFF2-40B4-BE49-F238E27FC236}">
                <a16:creationId xmlns:a16="http://schemas.microsoft.com/office/drawing/2014/main" id="{18AE4B39-8FD2-864E-9A75-704F439EE9A2}"/>
              </a:ext>
            </a:extLst>
          </p:cNvPr>
          <p:cNvSpPr txBox="1">
            <a:spLocks noChangeArrowheads="1"/>
          </p:cNvSpPr>
          <p:nvPr/>
        </p:nvSpPr>
        <p:spPr bwMode="auto">
          <a:xfrm>
            <a:off x="250825" y="260350"/>
            <a:ext cx="8569325" cy="1800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4000"/>
              </a:lnSpc>
              <a:spcBef>
                <a:spcPct val="20000"/>
              </a:spcBef>
              <a:buFont typeface="Wingdings" pitchFamily="2" charset="2"/>
              <a:buChar char="q"/>
            </a:pPr>
            <a:r>
              <a:rPr lang="it-IT" altLang="it-IT" noProof="1">
                <a:solidFill>
                  <a:srgbClr val="000000"/>
                </a:solidFill>
                <a:latin typeface="Comic Sans MS" panose="030F0902030302020204" pitchFamily="66" charset="0"/>
              </a:rPr>
              <a:t>In the following weeks, the repair processes begin with the formation of a fibrous scar that progresses from the periphery towards the center of the infarction.</a:t>
            </a:r>
          </a:p>
        </p:txBody>
      </p:sp>
      <p:pic>
        <p:nvPicPr>
          <p:cNvPr id="57346" name="Immagine 4" descr="Schermata 2017-06-06 alle 16.37.10.png">
            <a:extLst>
              <a:ext uri="{FF2B5EF4-FFF2-40B4-BE49-F238E27FC236}">
                <a16:creationId xmlns:a16="http://schemas.microsoft.com/office/drawing/2014/main" id="{51182B87-5FC9-D145-9DB3-6544A44E7E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8113" y="2403475"/>
            <a:ext cx="3314700" cy="3403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7347" name="Immagine 5" descr="Schermata 2017-06-06 alle 16.38.07.png">
            <a:extLst>
              <a:ext uri="{FF2B5EF4-FFF2-40B4-BE49-F238E27FC236}">
                <a16:creationId xmlns:a16="http://schemas.microsoft.com/office/drawing/2014/main" id="{069EF5B2-10AB-2047-B206-3EE1687CB7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450" y="2405063"/>
            <a:ext cx="4418013" cy="34718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8" name="Connettore 2 7">
            <a:extLst>
              <a:ext uri="{FF2B5EF4-FFF2-40B4-BE49-F238E27FC236}">
                <a16:creationId xmlns:a16="http://schemas.microsoft.com/office/drawing/2014/main" id="{1D79FC20-4EE3-DC47-96AD-15D646B83752}"/>
              </a:ext>
            </a:extLst>
          </p:cNvPr>
          <p:cNvCxnSpPr>
            <a:cxnSpLocks noChangeShapeType="1"/>
          </p:cNvCxnSpPr>
          <p:nvPr/>
        </p:nvCxnSpPr>
        <p:spPr bwMode="auto">
          <a:xfrm>
            <a:off x="3779838" y="3284538"/>
            <a:ext cx="1368425" cy="3603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7349" name="CasellaDiTesto 10">
            <a:extLst>
              <a:ext uri="{FF2B5EF4-FFF2-40B4-BE49-F238E27FC236}">
                <a16:creationId xmlns:a16="http://schemas.microsoft.com/office/drawing/2014/main" id="{AB66EDB7-864D-0A40-A5A2-8C79E4599CE0}"/>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yocardial Infarction Flashcards | Quizlet">
            <a:extLst>
              <a:ext uri="{FF2B5EF4-FFF2-40B4-BE49-F238E27FC236}">
                <a16:creationId xmlns:a16="http://schemas.microsoft.com/office/drawing/2014/main" id="{2705E360-1FF1-0576-753E-7F33B42DE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620688"/>
            <a:ext cx="6985000" cy="519684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10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diagramma&#10;&#10;Descrizione generata automaticamente">
            <a:extLst>
              <a:ext uri="{FF2B5EF4-FFF2-40B4-BE49-F238E27FC236}">
                <a16:creationId xmlns:a16="http://schemas.microsoft.com/office/drawing/2014/main" id="{2DAA9A82-DC6E-9BC1-9042-887B2055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260648"/>
            <a:ext cx="6480720" cy="5970304"/>
          </a:xfrm>
          <a:prstGeom prst="rect">
            <a:avLst/>
          </a:prstGeom>
          <a:ln w="28575">
            <a:solidFill>
              <a:srgbClr val="FF0000"/>
            </a:solidFill>
          </a:ln>
        </p:spPr>
      </p:pic>
      <p:sp>
        <p:nvSpPr>
          <p:cNvPr id="5" name="CasellaDiTesto 9">
            <a:extLst>
              <a:ext uri="{FF2B5EF4-FFF2-40B4-BE49-F238E27FC236}">
                <a16:creationId xmlns:a16="http://schemas.microsoft.com/office/drawing/2014/main" id="{A05737AE-6CA6-33B9-39F0-8445C710354E}"/>
              </a:ext>
            </a:extLst>
          </p:cNvPr>
          <p:cNvSpPr txBox="1">
            <a:spLocks noChangeArrowheads="1"/>
          </p:cNvSpPr>
          <p:nvPr/>
        </p:nvSpPr>
        <p:spPr bwMode="auto">
          <a:xfrm>
            <a:off x="4788024" y="1340768"/>
            <a:ext cx="21605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3200" b="1">
                <a:solidFill>
                  <a:srgbClr val="FF0000"/>
                </a:solidFill>
                <a:latin typeface="Comic Sans MS" panose="030F0902030302020204" pitchFamily="66" charset="0"/>
              </a:rPr>
              <a:t>O</a:t>
            </a:r>
            <a:r>
              <a:rPr lang="it-IT" altLang="it-IT" sz="3600" b="1" baseline="-25000">
                <a:solidFill>
                  <a:srgbClr val="FF0000"/>
                </a:solidFill>
                <a:latin typeface="Comic Sans MS" panose="030F0902030302020204" pitchFamily="66" charset="0"/>
              </a:rPr>
              <a:t>2</a:t>
            </a:r>
          </a:p>
        </p:txBody>
      </p:sp>
      <p:sp>
        <p:nvSpPr>
          <p:cNvPr id="6" name="Freccia giù 5">
            <a:extLst>
              <a:ext uri="{FF2B5EF4-FFF2-40B4-BE49-F238E27FC236}">
                <a16:creationId xmlns:a16="http://schemas.microsoft.com/office/drawing/2014/main" id="{D663CDE3-F149-B951-4429-570B9721877A}"/>
              </a:ext>
            </a:extLst>
          </p:cNvPr>
          <p:cNvSpPr>
            <a:spLocks noChangeArrowheads="1"/>
          </p:cNvSpPr>
          <p:nvPr/>
        </p:nvSpPr>
        <p:spPr bwMode="auto">
          <a:xfrm>
            <a:off x="5148735" y="1412206"/>
            <a:ext cx="360362" cy="504825"/>
          </a:xfrm>
          <a:prstGeom prst="downArrow">
            <a:avLst>
              <a:gd name="adj1" fmla="val 50000"/>
              <a:gd name="adj2" fmla="val 49997"/>
            </a:avLst>
          </a:prstGeom>
          <a:solidFill>
            <a:srgbClr val="FF0000"/>
          </a:solidFill>
          <a:ln w="9525">
            <a:solidFill>
              <a:srgbClr val="FF0000"/>
            </a:solidFill>
            <a:miter lim="800000"/>
            <a:headEnd/>
            <a:tailEnd/>
          </a:ln>
          <a:effectLst>
            <a:outerShdw blurRad="40000" dist="23000" dir="5400000" rotWithShape="0">
              <a:srgbClr val="808080">
                <a:alpha val="34998"/>
              </a:srgbClr>
            </a:outerShdw>
          </a:effectLst>
        </p:spPr>
        <p:txBody>
          <a:bodyPr anchor="ctr"/>
          <a:lstStyle/>
          <a:p>
            <a:pPr algn="ctr">
              <a:defRPr/>
            </a:pPr>
            <a:endParaRPr lang="it-IT">
              <a:solidFill>
                <a:schemeClr val="lt1"/>
              </a:solidFill>
              <a:latin typeface="+mn-lt"/>
              <a:ea typeface="+mn-ea"/>
            </a:endParaRPr>
          </a:p>
        </p:txBody>
      </p:sp>
      <p:sp>
        <p:nvSpPr>
          <p:cNvPr id="7" name="Rettangolo 6">
            <a:extLst>
              <a:ext uri="{FF2B5EF4-FFF2-40B4-BE49-F238E27FC236}">
                <a16:creationId xmlns:a16="http://schemas.microsoft.com/office/drawing/2014/main" id="{18B2AC2B-F308-67C9-28A6-612C2EE38A9D}"/>
              </a:ext>
            </a:extLst>
          </p:cNvPr>
          <p:cNvSpPr>
            <a:spLocks noChangeArrowheads="1"/>
          </p:cNvSpPr>
          <p:nvPr/>
        </p:nvSpPr>
        <p:spPr bwMode="auto">
          <a:xfrm>
            <a:off x="4932040" y="1340123"/>
            <a:ext cx="1636568" cy="720725"/>
          </a:xfrm>
          <a:prstGeom prst="rect">
            <a:avLst/>
          </a:prstGeom>
          <a:solidFill>
            <a:srgbClr val="000090">
              <a:alpha val="10196"/>
            </a:srgbClr>
          </a:solidFill>
          <a:ln w="28575">
            <a:solidFill>
              <a:srgbClr val="FF0000"/>
            </a:solidFill>
            <a:miter lim="800000"/>
            <a:headEnd/>
            <a:tailEnd/>
          </a:ln>
          <a:effectLst>
            <a:outerShdw blurRad="40000" dist="23000" dir="5400000" rotWithShape="0">
              <a:srgbClr val="808080">
                <a:alpha val="34998"/>
              </a:srgbClr>
            </a:outerShdw>
          </a:effectLst>
        </p:spPr>
        <p:txBody>
          <a:bodyPr anchor="ctr"/>
          <a:lstStyle/>
          <a:p>
            <a:pPr algn="ctr">
              <a:defRPr/>
            </a:pPr>
            <a:endParaRPr lang="it-IT">
              <a:solidFill>
                <a:schemeClr val="lt1"/>
              </a:solidFill>
              <a:latin typeface="+mn-lt"/>
              <a:ea typeface="+mn-ea"/>
            </a:endParaRPr>
          </a:p>
        </p:txBody>
      </p:sp>
      <p:sp>
        <p:nvSpPr>
          <p:cNvPr id="8" name="CasellaDiTesto 7">
            <a:extLst>
              <a:ext uri="{FF2B5EF4-FFF2-40B4-BE49-F238E27FC236}">
                <a16:creationId xmlns:a16="http://schemas.microsoft.com/office/drawing/2014/main" id="{64E31C78-1A6E-76B4-9B1E-919B593E69F0}"/>
              </a:ext>
            </a:extLst>
          </p:cNvPr>
          <p:cNvSpPr txBox="1"/>
          <p:nvPr/>
        </p:nvSpPr>
        <p:spPr>
          <a:xfrm>
            <a:off x="6156176" y="3645024"/>
            <a:ext cx="2808312" cy="2246769"/>
          </a:xfrm>
          <a:prstGeom prst="rect">
            <a:avLst/>
          </a:prstGeom>
          <a:solidFill>
            <a:srgbClr val="FFC000"/>
          </a:solidFill>
          <a:ln w="28575">
            <a:solidFill>
              <a:srgbClr val="FF0000"/>
            </a:solidFill>
          </a:ln>
        </p:spPr>
        <p:txBody>
          <a:bodyPr wrap="square" rtlCol="0">
            <a:spAutoFit/>
          </a:bodyPr>
          <a:lstStyle/>
          <a:p>
            <a:pPr algn="ctr"/>
            <a:r>
              <a:rPr lang="en-US" sz="2800">
                <a:latin typeface="Comic Sans MS" panose="030F0902030302020204" pitchFamily="66" charset="0"/>
              </a:rPr>
              <a:t>All cellular functions that require energy (ATP) are impaired</a:t>
            </a:r>
          </a:p>
        </p:txBody>
      </p:sp>
      <p:sp>
        <p:nvSpPr>
          <p:cNvPr id="9" name="Freccia curva 8">
            <a:extLst>
              <a:ext uri="{FF2B5EF4-FFF2-40B4-BE49-F238E27FC236}">
                <a16:creationId xmlns:a16="http://schemas.microsoft.com/office/drawing/2014/main" id="{65375318-BFA3-2D2F-6A5F-AEA5011C78B6}"/>
              </a:ext>
            </a:extLst>
          </p:cNvPr>
          <p:cNvSpPr/>
          <p:nvPr/>
        </p:nvSpPr>
        <p:spPr>
          <a:xfrm rot="5400000">
            <a:off x="5509132" y="1342441"/>
            <a:ext cx="720723" cy="3741716"/>
          </a:xfrm>
          <a:prstGeom prst="bentArrow">
            <a:avLst>
              <a:gd name="adj1" fmla="val 25000"/>
              <a:gd name="adj2" fmla="val 25000"/>
              <a:gd name="adj3" fmla="val 25000"/>
              <a:gd name="adj4" fmla="val 46508"/>
            </a:avLst>
          </a:prstGeom>
          <a:solidFill>
            <a:schemeClr val="tx2">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940373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5CF474D0-015A-C648-B549-366FC1FB48D8}"/>
              </a:ext>
            </a:extLst>
          </p:cNvPr>
          <p:cNvGrpSpPr>
            <a:grpSpLocks/>
          </p:cNvGrpSpPr>
          <p:nvPr/>
        </p:nvGrpSpPr>
        <p:grpSpPr bwMode="auto">
          <a:xfrm>
            <a:off x="3059832" y="4111233"/>
            <a:ext cx="5328592" cy="2054373"/>
            <a:chOff x="-531" y="2750"/>
            <a:chExt cx="2089" cy="718"/>
          </a:xfrm>
          <a:solidFill>
            <a:schemeClr val="accent1"/>
          </a:solidFill>
        </p:grpSpPr>
        <p:sp>
          <p:nvSpPr>
            <p:cNvPr id="9" name="Text Box 9">
              <a:extLst>
                <a:ext uri="{FF2B5EF4-FFF2-40B4-BE49-F238E27FC236}">
                  <a16:creationId xmlns:a16="http://schemas.microsoft.com/office/drawing/2014/main" id="{82B06847-3D47-C342-8709-D0D24C9F3F26}"/>
                </a:ext>
              </a:extLst>
            </p:cNvPr>
            <p:cNvSpPr txBox="1">
              <a:spLocks noChangeArrowheads="1"/>
            </p:cNvSpPr>
            <p:nvPr/>
          </p:nvSpPr>
          <p:spPr bwMode="auto">
            <a:xfrm>
              <a:off x="-531" y="2750"/>
              <a:ext cx="2089" cy="718"/>
            </a:xfrm>
            <a:prstGeom prst="rect">
              <a:avLst/>
            </a:prstGeom>
            <a:grpFill/>
            <a:ln w="28575">
              <a:solidFill>
                <a:srgbClr val="FF0000"/>
              </a:solidFill>
              <a:miter lim="800000"/>
              <a:headEnd/>
              <a:tailEnd/>
            </a:ln>
          </p:spPr>
          <p:txBody>
            <a:bodyPr>
              <a:spAutoFit/>
            </a:bodyPr>
            <a:lstStyle/>
            <a:p>
              <a:pPr>
                <a:lnSpc>
                  <a:spcPts val="2560"/>
                </a:lnSpc>
                <a:defRPr/>
              </a:pPr>
              <a:r>
                <a:rPr lang="it-IT" sz="2000" b="1">
                  <a:latin typeface="Comic Sans MS" pitchFamily="66" charset="0"/>
                  <a:ea typeface="+mn-ea"/>
                  <a:cs typeface="Arial" pitchFamily="34" charset="0"/>
                </a:rPr>
                <a:t>Inizio deplezione ATP</a:t>
              </a:r>
            </a:p>
            <a:p>
              <a:pPr>
                <a:lnSpc>
                  <a:spcPts val="2560"/>
                </a:lnSpc>
                <a:defRPr/>
              </a:pPr>
              <a:r>
                <a:rPr lang="it-IT" sz="2000" b="1">
                  <a:latin typeface="Comic Sans MS" pitchFamily="66" charset="0"/>
                  <a:ea typeface="+mn-ea"/>
                  <a:cs typeface="Arial" pitchFamily="34" charset="0"/>
                </a:rPr>
                <a:t>Perdita contrattilità</a:t>
              </a:r>
            </a:p>
            <a:p>
              <a:pPr>
                <a:lnSpc>
                  <a:spcPts val="2560"/>
                </a:lnSpc>
                <a:defRPr/>
              </a:pPr>
              <a:r>
                <a:rPr lang="it-IT" sz="2000" b="1">
                  <a:latin typeface="Comic Sans MS" pitchFamily="66" charset="0"/>
                  <a:ea typeface="+mn-ea"/>
                  <a:cs typeface="Arial" pitchFamily="34" charset="0"/>
                </a:rPr>
                <a:t>Perdita ATP 50%</a:t>
              </a:r>
            </a:p>
            <a:p>
              <a:pPr>
                <a:lnSpc>
                  <a:spcPts val="2560"/>
                </a:lnSpc>
                <a:defRPr/>
              </a:pPr>
              <a:r>
                <a:rPr lang="it-IT" sz="2000" b="1">
                  <a:latin typeface="Comic Sans MS" pitchFamily="66" charset="0"/>
                  <a:ea typeface="+mn-ea"/>
                  <a:cs typeface="Arial" pitchFamily="34" charset="0"/>
                </a:rPr>
                <a:t>	   90%</a:t>
              </a:r>
            </a:p>
            <a:p>
              <a:pPr>
                <a:lnSpc>
                  <a:spcPts val="2560"/>
                </a:lnSpc>
                <a:defRPr/>
              </a:pPr>
              <a:r>
                <a:rPr lang="it-IT" sz="2000" b="1">
                  <a:latin typeface="Comic Sans MS" pitchFamily="66" charset="0"/>
                  <a:ea typeface="+mn-ea"/>
                  <a:cs typeface="Arial" pitchFamily="34" charset="0"/>
                </a:rPr>
                <a:t>Danno irreversibile</a:t>
              </a:r>
            </a:p>
            <a:p>
              <a:pPr>
                <a:lnSpc>
                  <a:spcPts val="2560"/>
                </a:lnSpc>
                <a:defRPr/>
              </a:pPr>
              <a:r>
                <a:rPr lang="it-IT" sz="2000" b="1">
                  <a:latin typeface="Comic Sans MS" pitchFamily="66" charset="0"/>
                  <a:ea typeface="+mn-ea"/>
                  <a:cs typeface="Arial" pitchFamily="34" charset="0"/>
                </a:rPr>
                <a:t>Lesioni microvascolari</a:t>
              </a:r>
            </a:p>
          </p:txBody>
        </p:sp>
        <p:sp>
          <p:nvSpPr>
            <p:cNvPr id="10" name="Text Box 10">
              <a:extLst>
                <a:ext uri="{FF2B5EF4-FFF2-40B4-BE49-F238E27FC236}">
                  <a16:creationId xmlns:a16="http://schemas.microsoft.com/office/drawing/2014/main" id="{D73A6B58-66AC-EA45-8F10-86A14E6721D6}"/>
                </a:ext>
              </a:extLst>
            </p:cNvPr>
            <p:cNvSpPr txBox="1">
              <a:spLocks noChangeArrowheads="1"/>
            </p:cNvSpPr>
            <p:nvPr/>
          </p:nvSpPr>
          <p:spPr bwMode="auto">
            <a:xfrm>
              <a:off x="749" y="2750"/>
              <a:ext cx="805" cy="718"/>
            </a:xfrm>
            <a:prstGeom prst="rect">
              <a:avLst/>
            </a:prstGeom>
            <a:grpFill/>
            <a:ln w="28575">
              <a:solidFill>
                <a:srgbClr val="FF0000"/>
              </a:solidFill>
              <a:miter lim="800000"/>
              <a:headEnd/>
              <a:tailEnd/>
            </a:ln>
          </p:spPr>
          <p:txBody>
            <a:bodyPr>
              <a:spAutoFit/>
            </a:bodyPr>
            <a:lstStyle/>
            <a:p>
              <a:pPr algn="ctr">
                <a:lnSpc>
                  <a:spcPts val="2560"/>
                </a:lnSpc>
                <a:defRPr/>
              </a:pPr>
              <a:r>
                <a:rPr lang="it-IT" sz="2000" b="1">
                  <a:latin typeface="Comic Sans MS" pitchFamily="66" charset="0"/>
                  <a:ea typeface="+mn-ea"/>
                  <a:cs typeface="Arial" pitchFamily="34" charset="0"/>
                </a:rPr>
                <a:t>secondi</a:t>
              </a:r>
            </a:p>
            <a:p>
              <a:pPr algn="ctr">
                <a:lnSpc>
                  <a:spcPts val="2560"/>
                </a:lnSpc>
                <a:defRPr/>
              </a:pPr>
              <a:r>
                <a:rPr lang="it-IT" sz="2000" b="1">
                  <a:latin typeface="Comic Sans MS" pitchFamily="66" charset="0"/>
                  <a:ea typeface="+mn-ea"/>
                  <a:cs typeface="Arial" pitchFamily="34" charset="0"/>
                </a:rPr>
                <a:t>&lt; 2 </a:t>
              </a:r>
              <a:r>
                <a:rPr lang="it-IT" sz="2000" b="1" err="1">
                  <a:latin typeface="Comic Sans MS" pitchFamily="66" charset="0"/>
                  <a:ea typeface="+mn-ea"/>
                  <a:cs typeface="Arial" pitchFamily="34" charset="0"/>
                </a:rPr>
                <a:t>min</a:t>
              </a:r>
              <a:endParaRPr lang="it-IT" sz="2000" b="1">
                <a:latin typeface="Comic Sans MS" pitchFamily="66" charset="0"/>
                <a:ea typeface="+mn-ea"/>
                <a:cs typeface="Arial" pitchFamily="34" charset="0"/>
              </a:endParaRPr>
            </a:p>
            <a:p>
              <a:pPr algn="ctr">
                <a:lnSpc>
                  <a:spcPts val="2560"/>
                </a:lnSpc>
                <a:defRPr/>
              </a:pPr>
              <a:r>
                <a:rPr lang="it-IT" sz="2000" b="1">
                  <a:latin typeface="Comic Sans MS" pitchFamily="66" charset="0"/>
                  <a:ea typeface="+mn-ea"/>
                  <a:cs typeface="Arial" pitchFamily="34" charset="0"/>
                </a:rPr>
                <a:t>10 </a:t>
              </a:r>
              <a:r>
                <a:rPr lang="it-IT" sz="2000" b="1" err="1">
                  <a:latin typeface="Comic Sans MS" pitchFamily="66" charset="0"/>
                  <a:ea typeface="+mn-ea"/>
                  <a:cs typeface="Arial" pitchFamily="34" charset="0"/>
                </a:rPr>
                <a:t>min</a:t>
              </a:r>
              <a:endParaRPr lang="it-IT" sz="2000" b="1">
                <a:latin typeface="Comic Sans MS" pitchFamily="66" charset="0"/>
                <a:ea typeface="+mn-ea"/>
                <a:cs typeface="Arial" pitchFamily="34" charset="0"/>
              </a:endParaRPr>
            </a:p>
            <a:p>
              <a:pPr algn="ctr">
                <a:lnSpc>
                  <a:spcPts val="2560"/>
                </a:lnSpc>
                <a:defRPr/>
              </a:pPr>
              <a:r>
                <a:rPr lang="it-IT" sz="2000" b="1">
                  <a:latin typeface="Comic Sans MS" pitchFamily="66" charset="0"/>
                  <a:ea typeface="+mn-ea"/>
                  <a:cs typeface="Arial" pitchFamily="34" charset="0"/>
                </a:rPr>
                <a:t>40 </a:t>
              </a:r>
              <a:r>
                <a:rPr lang="it-IT" sz="2000" b="1" err="1">
                  <a:latin typeface="Comic Sans MS" pitchFamily="66" charset="0"/>
                  <a:ea typeface="+mn-ea"/>
                  <a:cs typeface="Arial" pitchFamily="34" charset="0"/>
                </a:rPr>
                <a:t>min</a:t>
              </a:r>
              <a:endParaRPr lang="it-IT" sz="2000" b="1">
                <a:latin typeface="Comic Sans MS" pitchFamily="66" charset="0"/>
                <a:ea typeface="+mn-ea"/>
                <a:cs typeface="Arial" pitchFamily="34" charset="0"/>
              </a:endParaRPr>
            </a:p>
            <a:p>
              <a:pPr algn="ctr">
                <a:lnSpc>
                  <a:spcPts val="2560"/>
                </a:lnSpc>
                <a:defRPr/>
              </a:pPr>
              <a:r>
                <a:rPr lang="it-IT" sz="2000" b="1">
                  <a:solidFill>
                    <a:srgbClr val="FF0000"/>
                  </a:solidFill>
                  <a:latin typeface="Comic Sans MS" pitchFamily="66" charset="0"/>
                  <a:ea typeface="+mn-ea"/>
                  <a:cs typeface="Arial" pitchFamily="34" charset="0"/>
                </a:rPr>
                <a:t>20- 40 </a:t>
              </a:r>
              <a:r>
                <a:rPr lang="it-IT" sz="2000" b="1" err="1">
                  <a:solidFill>
                    <a:srgbClr val="FF0000"/>
                  </a:solidFill>
                  <a:latin typeface="Comic Sans MS" pitchFamily="66" charset="0"/>
                  <a:ea typeface="+mn-ea"/>
                  <a:cs typeface="Arial" pitchFamily="34" charset="0"/>
                </a:rPr>
                <a:t>min</a:t>
              </a:r>
              <a:endParaRPr lang="it-IT" sz="2000" b="1">
                <a:latin typeface="Comic Sans MS" pitchFamily="66" charset="0"/>
                <a:ea typeface="+mn-ea"/>
                <a:cs typeface="Arial" pitchFamily="34" charset="0"/>
              </a:endParaRPr>
            </a:p>
            <a:p>
              <a:pPr algn="ctr">
                <a:lnSpc>
                  <a:spcPts val="2560"/>
                </a:lnSpc>
                <a:defRPr/>
              </a:pPr>
              <a:r>
                <a:rPr lang="it-IT" sz="2000" b="1">
                  <a:latin typeface="Comic Sans MS" pitchFamily="66" charset="0"/>
                  <a:ea typeface="+mn-ea"/>
                  <a:cs typeface="Arial" pitchFamily="34" charset="0"/>
                </a:rPr>
                <a:t>&gt; 1 h</a:t>
              </a:r>
            </a:p>
          </p:txBody>
        </p:sp>
      </p:grpSp>
      <p:pic>
        <p:nvPicPr>
          <p:cNvPr id="59394" name="Immagine 2" descr="Schermata 2016-06-03 alle 10.32.57.png">
            <a:extLst>
              <a:ext uri="{FF2B5EF4-FFF2-40B4-BE49-F238E27FC236}">
                <a16:creationId xmlns:a16="http://schemas.microsoft.com/office/drawing/2014/main" id="{A6B5078F-6002-A343-8506-7293D0B3A9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800" y="1628775"/>
            <a:ext cx="2449513" cy="43878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9395" name="Immagine 3" descr="Schermata 2016-06-03 alle 10.34.57.png">
            <a:extLst>
              <a:ext uri="{FF2B5EF4-FFF2-40B4-BE49-F238E27FC236}">
                <a16:creationId xmlns:a16="http://schemas.microsoft.com/office/drawing/2014/main" id="{44697207-3D22-5247-987C-1166D122A3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1557338"/>
            <a:ext cx="5889625" cy="24876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4" name="Connettore 2 3">
            <a:extLst>
              <a:ext uri="{FF2B5EF4-FFF2-40B4-BE49-F238E27FC236}">
                <a16:creationId xmlns:a16="http://schemas.microsoft.com/office/drawing/2014/main" id="{2B1A9041-EB7C-2E44-9AC4-8B33802945E2}"/>
              </a:ext>
            </a:extLst>
          </p:cNvPr>
          <p:cNvCxnSpPr>
            <a:cxnSpLocks noChangeShapeType="1"/>
          </p:cNvCxnSpPr>
          <p:nvPr/>
        </p:nvCxnSpPr>
        <p:spPr bwMode="auto">
          <a:xfrm flipH="1" flipV="1">
            <a:off x="5651500" y="3716338"/>
            <a:ext cx="936625" cy="190341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 name="Rettangolo 4">
            <a:extLst>
              <a:ext uri="{FF2B5EF4-FFF2-40B4-BE49-F238E27FC236}">
                <a16:creationId xmlns:a16="http://schemas.microsoft.com/office/drawing/2014/main" id="{80AA162B-E346-F344-B5DB-859B22B7118B}"/>
              </a:ext>
            </a:extLst>
          </p:cNvPr>
          <p:cNvSpPr>
            <a:spLocks noChangeArrowheads="1"/>
          </p:cNvSpPr>
          <p:nvPr/>
        </p:nvSpPr>
        <p:spPr bwMode="auto">
          <a:xfrm>
            <a:off x="6588125" y="5480050"/>
            <a:ext cx="1584325" cy="287338"/>
          </a:xfrm>
          <a:prstGeom prst="rect">
            <a:avLst/>
          </a:prstGeom>
          <a:noFill/>
          <a:ln w="28575">
            <a:solidFill>
              <a:srgbClr val="FF0000"/>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it-IT">
              <a:solidFill>
                <a:schemeClr val="lt1"/>
              </a:solidFill>
              <a:latin typeface="+mn-lt"/>
              <a:ea typeface="+mn-ea"/>
            </a:endParaRPr>
          </a:p>
        </p:txBody>
      </p:sp>
      <p:sp>
        <p:nvSpPr>
          <p:cNvPr id="59398" name="CasellaDiTesto 6">
            <a:extLst>
              <a:ext uri="{FF2B5EF4-FFF2-40B4-BE49-F238E27FC236}">
                <a16:creationId xmlns:a16="http://schemas.microsoft.com/office/drawing/2014/main" id="{68FFCA00-06E7-7C47-A007-C764F7EF5FC6}"/>
              </a:ext>
            </a:extLst>
          </p:cNvPr>
          <p:cNvSpPr txBox="1">
            <a:spLocks noChangeArrowheads="1"/>
          </p:cNvSpPr>
          <p:nvPr/>
        </p:nvSpPr>
        <p:spPr bwMode="auto">
          <a:xfrm>
            <a:off x="107950" y="106363"/>
            <a:ext cx="8856663" cy="13239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a:latin typeface="Comic Sans MS" panose="030F0902030302020204" pitchFamily="66" charset="0"/>
              </a:rPr>
              <a:t>If myocardial ischemia persists for more than 20 minutes, the damage from hypoxia becomes irreversible and the cardiomyocytes begin to die (</a:t>
            </a:r>
            <a:r>
              <a:rPr lang="en-US" altLang="it-IT" sz="2000" b="1">
                <a:solidFill>
                  <a:srgbClr val="FF0000"/>
                </a:solidFill>
                <a:latin typeface="Comic Sans MS" panose="030F0902030302020204" pitchFamily="66" charset="0"/>
              </a:rPr>
              <a:t>ISCHEMIC NECROSIS</a:t>
            </a:r>
            <a:r>
              <a:rPr lang="en-US" altLang="it-IT" sz="2000">
                <a:latin typeface="Comic Sans MS" panose="030F0902030302020204" pitchFamily="66" charset="0"/>
              </a:rPr>
              <a:t>) first in the subendocardial layer and then at the transmural level</a:t>
            </a:r>
          </a:p>
        </p:txBody>
      </p:sp>
      <p:sp>
        <p:nvSpPr>
          <p:cNvPr id="59399" name="CasellaDiTesto 10">
            <a:extLst>
              <a:ext uri="{FF2B5EF4-FFF2-40B4-BE49-F238E27FC236}">
                <a16:creationId xmlns:a16="http://schemas.microsoft.com/office/drawing/2014/main" id="{5F4500C5-864B-C34C-A617-BAD0F08B07A6}"/>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0">
            <a:extLst>
              <a:ext uri="{FF2B5EF4-FFF2-40B4-BE49-F238E27FC236}">
                <a16:creationId xmlns:a16="http://schemas.microsoft.com/office/drawing/2014/main" id="{E5EB12D4-DFA6-8C42-8E15-D4B245541939}"/>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dirty="0">
                <a:solidFill>
                  <a:schemeClr val="bg1"/>
                </a:solidFill>
                <a:latin typeface="Comic Sans MS" panose="030F0902030302020204" pitchFamily="66" charset="0"/>
              </a:rPr>
              <a:t>FISIOPATOLOGIA - INFARTO</a:t>
            </a:r>
          </a:p>
        </p:txBody>
      </p:sp>
      <p:pic>
        <p:nvPicPr>
          <p:cNvPr id="4" name="Immagine 3" descr="Immagine che contiene mappa&#10;&#10;Descrizione generata automaticamente">
            <a:extLst>
              <a:ext uri="{FF2B5EF4-FFF2-40B4-BE49-F238E27FC236}">
                <a16:creationId xmlns:a16="http://schemas.microsoft.com/office/drawing/2014/main" id="{F2A488A6-514B-1B41-BFA8-9DEC2A532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188640"/>
            <a:ext cx="8312727" cy="4664745"/>
          </a:xfrm>
          <a:prstGeom prst="rect">
            <a:avLst/>
          </a:prstGeom>
          <a:ln w="28575">
            <a:solidFill>
              <a:srgbClr val="FF0000"/>
            </a:solidFill>
          </a:ln>
        </p:spPr>
      </p:pic>
      <p:pic>
        <p:nvPicPr>
          <p:cNvPr id="6" name="Immagine 5">
            <a:extLst>
              <a:ext uri="{FF2B5EF4-FFF2-40B4-BE49-F238E27FC236}">
                <a16:creationId xmlns:a16="http://schemas.microsoft.com/office/drawing/2014/main" id="{4AD66D07-7433-8E4E-AFC0-13F86204F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4581128"/>
            <a:ext cx="3199306" cy="387795"/>
          </a:xfrm>
          <a:prstGeom prst="rect">
            <a:avLst/>
          </a:prstGeom>
          <a:ln w="19050">
            <a:solidFill>
              <a:schemeClr val="tx1"/>
            </a:solidFill>
          </a:ln>
        </p:spPr>
      </p:pic>
      <p:sp>
        <p:nvSpPr>
          <p:cNvPr id="7" name="CasellaDiTesto 10">
            <a:extLst>
              <a:ext uri="{FF2B5EF4-FFF2-40B4-BE49-F238E27FC236}">
                <a16:creationId xmlns:a16="http://schemas.microsoft.com/office/drawing/2014/main" id="{DAAB515A-BD1A-C346-AD26-A6233B9C291D}"/>
              </a:ext>
            </a:extLst>
          </p:cNvPr>
          <p:cNvSpPr txBox="1">
            <a:spLocks noChangeArrowheads="1"/>
          </p:cNvSpPr>
          <p:nvPr/>
        </p:nvSpPr>
        <p:spPr bwMode="auto">
          <a:xfrm>
            <a:off x="179958" y="5085184"/>
            <a:ext cx="8784530" cy="113768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800"/>
              </a:lnSpc>
            </a:pPr>
            <a:r>
              <a:rPr lang="en-GB" altLang="it-IT" sz="1800" dirty="0">
                <a:latin typeface="Comic Sans MS" panose="030F0902030302020204" pitchFamily="66" charset="0"/>
              </a:rPr>
              <a:t>In the last two decades, the incidence (and consequent mortality) of acute myocardial infarction (AMI) </a:t>
            </a:r>
            <a:r>
              <a:rPr lang="en-GB" altLang="it-IT" sz="1800" b="1" dirty="0">
                <a:solidFill>
                  <a:srgbClr val="FF0000"/>
                </a:solidFill>
                <a:latin typeface="Comic Sans MS" panose="030F0902030302020204" pitchFamily="66" charset="0"/>
              </a:rPr>
              <a:t>has decreased in economically more developed countries</a:t>
            </a:r>
            <a:r>
              <a:rPr lang="en-GB" altLang="it-IT" sz="1800" dirty="0">
                <a:latin typeface="Comic Sans MS" panose="030F0902030302020204" pitchFamily="66" charset="0"/>
              </a:rPr>
              <a:t>, while </a:t>
            </a:r>
            <a:r>
              <a:rPr lang="en-GB" altLang="it-IT" sz="1800" b="1" dirty="0">
                <a:solidFill>
                  <a:srgbClr val="FF0000"/>
                </a:solidFill>
                <a:latin typeface="Comic Sans MS" panose="030F0902030302020204" pitchFamily="66" charset="0"/>
              </a:rPr>
              <a:t>it has been increasing in developing countries</a:t>
            </a:r>
            <a:r>
              <a:rPr lang="en-GB" altLang="it-IT" sz="1800" dirty="0">
                <a:latin typeface="Comic Sans MS" panose="030F0902030302020204" pitchFamily="66" charset="0"/>
              </a:rPr>
              <a:t>.</a:t>
            </a:r>
          </a:p>
        </p:txBody>
      </p:sp>
    </p:spTree>
    <p:extLst>
      <p:ext uri="{BB962C8B-B14F-4D97-AF65-F5344CB8AC3E}">
        <p14:creationId xmlns:p14="http://schemas.microsoft.com/office/powerpoint/2010/main" val="205359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Immagine 2" descr="Schermata 2016-07-04 alle 12.22.57.png">
            <a:extLst>
              <a:ext uri="{FF2B5EF4-FFF2-40B4-BE49-F238E27FC236}">
                <a16:creationId xmlns:a16="http://schemas.microsoft.com/office/drawing/2014/main" id="{AEE5E52B-7C37-5745-94B7-A574335CC1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350" y="1584325"/>
            <a:ext cx="2544763" cy="30956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0418" name="CasellaDiTesto 3">
            <a:extLst>
              <a:ext uri="{FF2B5EF4-FFF2-40B4-BE49-F238E27FC236}">
                <a16:creationId xmlns:a16="http://schemas.microsoft.com/office/drawing/2014/main" id="{E82B0C52-2BDA-3A41-B521-DE41AAEA0A1C}"/>
              </a:ext>
            </a:extLst>
          </p:cNvPr>
          <p:cNvSpPr txBox="1">
            <a:spLocks noChangeArrowheads="1"/>
          </p:cNvSpPr>
          <p:nvPr/>
        </p:nvSpPr>
        <p:spPr bwMode="auto">
          <a:xfrm>
            <a:off x="696913" y="115888"/>
            <a:ext cx="2794967" cy="1323975"/>
          </a:xfrm>
          <a:prstGeom prst="rect">
            <a:avLst/>
          </a:prstGeom>
          <a:solidFill>
            <a:srgbClr val="000090">
              <a:alpha val="10196"/>
            </a:srgbClr>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000">
                <a:latin typeface="Comic Sans MS" panose="030F0902030302020204" pitchFamily="66" charset="0"/>
              </a:rPr>
              <a:t>PHARMACOLOGICAL REPERFUSION</a:t>
            </a:r>
          </a:p>
          <a:p>
            <a:pPr algn="ctr" eaLnBrk="1" hangingPunct="1"/>
            <a:r>
              <a:rPr lang="it-IT" altLang="it-IT" sz="2000">
                <a:latin typeface="Comic Sans MS" panose="030F0902030302020204" pitchFamily="66" charset="0"/>
              </a:rPr>
              <a:t>BY</a:t>
            </a:r>
          </a:p>
          <a:p>
            <a:pPr algn="ctr" eaLnBrk="1" hangingPunct="1"/>
            <a:r>
              <a:rPr lang="it-IT" altLang="it-IT" sz="2000">
                <a:latin typeface="Comic Sans MS" panose="030F0902030302020204" pitchFamily="66" charset="0"/>
              </a:rPr>
              <a:t>FIBRINOLYSIS</a:t>
            </a:r>
          </a:p>
        </p:txBody>
      </p:sp>
      <p:sp>
        <p:nvSpPr>
          <p:cNvPr id="60419" name="CasellaDiTesto 4">
            <a:extLst>
              <a:ext uri="{FF2B5EF4-FFF2-40B4-BE49-F238E27FC236}">
                <a16:creationId xmlns:a16="http://schemas.microsoft.com/office/drawing/2014/main" id="{4FDCABB7-0F82-E548-B0A4-1EBE7D2F6BDD}"/>
              </a:ext>
            </a:extLst>
          </p:cNvPr>
          <p:cNvSpPr txBox="1">
            <a:spLocks noChangeArrowheads="1"/>
          </p:cNvSpPr>
          <p:nvPr/>
        </p:nvSpPr>
        <p:spPr bwMode="auto">
          <a:xfrm>
            <a:off x="900113" y="4824413"/>
            <a:ext cx="2271712" cy="13033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600">
                <a:latin typeface="Comic Sans MS" panose="030F0902030302020204" pitchFamily="66" charset="0"/>
              </a:rPr>
              <a:t>Streptokinase</a:t>
            </a:r>
          </a:p>
          <a:p>
            <a:pPr algn="ctr" eaLnBrk="1" hangingPunct="1"/>
            <a:r>
              <a:rPr lang="it-IT" altLang="it-IT" sz="1600">
                <a:latin typeface="Comic Sans MS" panose="030F0902030302020204" pitchFamily="66" charset="0"/>
              </a:rPr>
              <a:t>Urokinase</a:t>
            </a:r>
          </a:p>
          <a:p>
            <a:pPr algn="ctr" eaLnBrk="1" hangingPunct="1"/>
            <a:endParaRPr lang="it-IT" altLang="it-IT" sz="1600">
              <a:latin typeface="Comic Sans MS" panose="030F0902030302020204" pitchFamily="66" charset="0"/>
            </a:endParaRPr>
          </a:p>
          <a:p>
            <a:pPr algn="ctr" eaLnBrk="1" hangingPunct="1"/>
            <a:r>
              <a:rPr lang="it-IT" altLang="it-IT" sz="1600">
                <a:latin typeface="Comic Sans MS" panose="030F0902030302020204" pitchFamily="66" charset="0"/>
              </a:rPr>
              <a:t>Tissue plasminogen activator</a:t>
            </a:r>
          </a:p>
        </p:txBody>
      </p:sp>
      <p:sp>
        <p:nvSpPr>
          <p:cNvPr id="8" name="Ovale 7">
            <a:extLst>
              <a:ext uri="{FF2B5EF4-FFF2-40B4-BE49-F238E27FC236}">
                <a16:creationId xmlns:a16="http://schemas.microsoft.com/office/drawing/2014/main" id="{428B64AA-8B7A-034B-8293-F4D7C6518178}"/>
              </a:ext>
            </a:extLst>
          </p:cNvPr>
          <p:cNvSpPr>
            <a:spLocks noChangeArrowheads="1"/>
          </p:cNvSpPr>
          <p:nvPr/>
        </p:nvSpPr>
        <p:spPr bwMode="auto">
          <a:xfrm>
            <a:off x="1344613" y="1511300"/>
            <a:ext cx="865187" cy="431800"/>
          </a:xfrm>
          <a:prstGeom prst="ellipse">
            <a:avLst/>
          </a:prstGeom>
          <a:solidFill>
            <a:srgbClr val="000090">
              <a:alpha val="10196"/>
            </a:srgbClr>
          </a:solidFill>
          <a:ln w="28575">
            <a:solidFill>
              <a:srgbClr val="FF0000"/>
            </a:solidFill>
            <a:round/>
            <a:headEnd/>
            <a:tailEnd/>
          </a:ln>
          <a:effectLst>
            <a:outerShdw blurRad="40000" dist="23000" dir="5400000" rotWithShape="0">
              <a:srgbClr val="808080">
                <a:alpha val="34998"/>
              </a:srgbClr>
            </a:outerShdw>
          </a:effectLst>
        </p:spPr>
        <p:txBody>
          <a:bodyPr anchor="ctr"/>
          <a:lstStyle/>
          <a:p>
            <a:pPr algn="ctr">
              <a:defRPr/>
            </a:pPr>
            <a:endParaRPr lang="it-IT">
              <a:solidFill>
                <a:schemeClr val="lt1"/>
              </a:solidFill>
              <a:latin typeface="+mn-lt"/>
              <a:ea typeface="+mn-ea"/>
            </a:endParaRPr>
          </a:p>
        </p:txBody>
      </p:sp>
      <p:cxnSp>
        <p:nvCxnSpPr>
          <p:cNvPr id="11" name="Connettore 2 10">
            <a:extLst>
              <a:ext uri="{FF2B5EF4-FFF2-40B4-BE49-F238E27FC236}">
                <a16:creationId xmlns:a16="http://schemas.microsoft.com/office/drawing/2014/main" id="{42E56C9A-3A4E-9E4D-BBF9-2763D6722EA3}"/>
              </a:ext>
            </a:extLst>
          </p:cNvPr>
          <p:cNvCxnSpPr>
            <a:cxnSpLocks noChangeShapeType="1"/>
            <a:stCxn id="8" idx="4"/>
            <a:endCxn id="60419" idx="0"/>
          </p:cNvCxnSpPr>
          <p:nvPr/>
        </p:nvCxnSpPr>
        <p:spPr bwMode="auto">
          <a:xfrm>
            <a:off x="1776413" y="1943100"/>
            <a:ext cx="258762" cy="2881313"/>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60422" name="Immagine 11">
            <a:extLst>
              <a:ext uri="{FF2B5EF4-FFF2-40B4-BE49-F238E27FC236}">
                <a16:creationId xmlns:a16="http://schemas.microsoft.com/office/drawing/2014/main" id="{A829E42E-E302-FC47-B07F-E3113C12DA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0150" y="792163"/>
            <a:ext cx="5080000" cy="2308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0423" name="CasellaDiTesto 12">
            <a:extLst>
              <a:ext uri="{FF2B5EF4-FFF2-40B4-BE49-F238E27FC236}">
                <a16:creationId xmlns:a16="http://schemas.microsoft.com/office/drawing/2014/main" id="{6041F62D-6B48-F242-A75F-D3CD920EF62D}"/>
              </a:ext>
            </a:extLst>
          </p:cNvPr>
          <p:cNvSpPr txBox="1">
            <a:spLocks noChangeArrowheads="1"/>
          </p:cNvSpPr>
          <p:nvPr/>
        </p:nvSpPr>
        <p:spPr bwMode="auto">
          <a:xfrm>
            <a:off x="4262438" y="215900"/>
            <a:ext cx="4270375" cy="400110"/>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000">
                <a:latin typeface="Comic Sans MS" panose="030F0902030302020204" pitchFamily="66" charset="0"/>
              </a:rPr>
              <a:t>ANGIOPLASTY WITH STENT</a:t>
            </a:r>
          </a:p>
        </p:txBody>
      </p:sp>
      <p:sp>
        <p:nvSpPr>
          <p:cNvPr id="15" name="Ovale 14">
            <a:extLst>
              <a:ext uri="{FF2B5EF4-FFF2-40B4-BE49-F238E27FC236}">
                <a16:creationId xmlns:a16="http://schemas.microsoft.com/office/drawing/2014/main" id="{CF6EC18E-4D4D-3F4B-A10E-A7CD49427F98}"/>
              </a:ext>
            </a:extLst>
          </p:cNvPr>
          <p:cNvSpPr>
            <a:spLocks noChangeArrowheads="1"/>
          </p:cNvSpPr>
          <p:nvPr/>
        </p:nvSpPr>
        <p:spPr bwMode="auto">
          <a:xfrm>
            <a:off x="250825" y="576263"/>
            <a:ext cx="417513" cy="415925"/>
          </a:xfrm>
          <a:prstGeom prst="ellipse">
            <a:avLst/>
          </a:prstGeom>
          <a:gradFill rotWithShape="1">
            <a:gsLst>
              <a:gs pos="0">
                <a:srgbClr val="3A7CCB"/>
              </a:gs>
              <a:gs pos="20000">
                <a:srgbClr val="3C7BC7"/>
              </a:gs>
              <a:gs pos="100000">
                <a:srgbClr val="2C5D98"/>
              </a:gs>
            </a:gsLst>
            <a:lin ang="5400000"/>
          </a:gradFill>
          <a:ln w="28575">
            <a:solidFill>
              <a:srgbClr val="FF0000"/>
            </a:solidFill>
            <a:round/>
            <a:headEnd/>
            <a:tailEnd/>
          </a:ln>
          <a:effectLst>
            <a:outerShdw blurRad="40000" dist="23000" dir="5400000" rotWithShape="0">
              <a:srgbClr val="808080">
                <a:alpha val="34998"/>
              </a:srgbClr>
            </a:outerShdw>
          </a:effectLst>
        </p:spPr>
        <p:txBody>
          <a:bodyPr anchor="ctr"/>
          <a:lstStyle/>
          <a:p>
            <a:pPr algn="ctr">
              <a:defRPr/>
            </a:pPr>
            <a:r>
              <a:rPr lang="it-IT" sz="2000" b="1">
                <a:latin typeface="Comic Sans MS"/>
                <a:ea typeface="+mn-ea"/>
                <a:cs typeface="Comic Sans MS"/>
              </a:rPr>
              <a:t>1</a:t>
            </a:r>
          </a:p>
        </p:txBody>
      </p:sp>
      <p:sp>
        <p:nvSpPr>
          <p:cNvPr id="16" name="Ovale 15">
            <a:extLst>
              <a:ext uri="{FF2B5EF4-FFF2-40B4-BE49-F238E27FC236}">
                <a16:creationId xmlns:a16="http://schemas.microsoft.com/office/drawing/2014/main" id="{8FB85C10-0311-444C-82B0-26955E64B63B}"/>
              </a:ext>
            </a:extLst>
          </p:cNvPr>
          <p:cNvSpPr>
            <a:spLocks noChangeArrowheads="1"/>
          </p:cNvSpPr>
          <p:nvPr/>
        </p:nvSpPr>
        <p:spPr bwMode="auto">
          <a:xfrm>
            <a:off x="3851275" y="225425"/>
            <a:ext cx="417513" cy="415925"/>
          </a:xfrm>
          <a:prstGeom prst="ellipse">
            <a:avLst/>
          </a:prstGeom>
          <a:gradFill rotWithShape="1">
            <a:gsLst>
              <a:gs pos="0">
                <a:srgbClr val="3A7CCB"/>
              </a:gs>
              <a:gs pos="20000">
                <a:srgbClr val="3C7BC7"/>
              </a:gs>
              <a:gs pos="100000">
                <a:srgbClr val="2C5D98"/>
              </a:gs>
            </a:gsLst>
            <a:lin ang="5400000"/>
          </a:gradFill>
          <a:ln w="28575">
            <a:solidFill>
              <a:srgbClr val="FF0000"/>
            </a:solidFill>
            <a:round/>
            <a:headEnd/>
            <a:tailEnd/>
          </a:ln>
          <a:effectLst>
            <a:outerShdw blurRad="40000" dist="23000" dir="5400000" rotWithShape="0">
              <a:srgbClr val="808080">
                <a:alpha val="34998"/>
              </a:srgbClr>
            </a:outerShdw>
          </a:effectLst>
        </p:spPr>
        <p:txBody>
          <a:bodyPr anchor="ctr"/>
          <a:lstStyle/>
          <a:p>
            <a:pPr algn="ctr">
              <a:defRPr/>
            </a:pPr>
            <a:r>
              <a:rPr lang="it-IT" sz="2000" b="1">
                <a:latin typeface="Comic Sans MS"/>
                <a:ea typeface="+mn-ea"/>
                <a:cs typeface="Comic Sans MS"/>
              </a:rPr>
              <a:t>2</a:t>
            </a:r>
          </a:p>
        </p:txBody>
      </p:sp>
      <p:pic>
        <p:nvPicPr>
          <p:cNvPr id="60426" name="Immagine 17">
            <a:extLst>
              <a:ext uri="{FF2B5EF4-FFF2-40B4-BE49-F238E27FC236}">
                <a16:creationId xmlns:a16="http://schemas.microsoft.com/office/drawing/2014/main" id="{861FC70C-83B0-D249-9CD1-23C47F1B7C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3297238"/>
            <a:ext cx="3816350" cy="28225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Ovale 1">
            <a:extLst>
              <a:ext uri="{FF2B5EF4-FFF2-40B4-BE49-F238E27FC236}">
                <a16:creationId xmlns:a16="http://schemas.microsoft.com/office/drawing/2014/main" id="{600FCE4E-CEBE-3E4F-A0D8-13E443C2070E}"/>
              </a:ext>
            </a:extLst>
          </p:cNvPr>
          <p:cNvSpPr>
            <a:spLocks noChangeArrowheads="1"/>
          </p:cNvSpPr>
          <p:nvPr/>
        </p:nvSpPr>
        <p:spPr bwMode="auto">
          <a:xfrm>
            <a:off x="5076825" y="4248150"/>
            <a:ext cx="863600" cy="935038"/>
          </a:xfrm>
          <a:prstGeom prst="ellipse">
            <a:avLst/>
          </a:prstGeom>
          <a:noFill/>
          <a:ln w="28575">
            <a:solidFill>
              <a:srgbClr val="FFFF00"/>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it-IT">
              <a:solidFill>
                <a:schemeClr val="lt1"/>
              </a:solidFill>
              <a:latin typeface="+mn-lt"/>
              <a:ea typeface="+mn-ea"/>
            </a:endParaRPr>
          </a:p>
        </p:txBody>
      </p:sp>
      <p:sp>
        <p:nvSpPr>
          <p:cNvPr id="14" name="Ovale 13">
            <a:extLst>
              <a:ext uri="{FF2B5EF4-FFF2-40B4-BE49-F238E27FC236}">
                <a16:creationId xmlns:a16="http://schemas.microsoft.com/office/drawing/2014/main" id="{2688E96C-4918-2B45-A601-DAECD64996AD}"/>
              </a:ext>
            </a:extLst>
          </p:cNvPr>
          <p:cNvSpPr>
            <a:spLocks noChangeArrowheads="1"/>
          </p:cNvSpPr>
          <p:nvPr/>
        </p:nvSpPr>
        <p:spPr bwMode="auto">
          <a:xfrm>
            <a:off x="6948488" y="4175125"/>
            <a:ext cx="863600" cy="936625"/>
          </a:xfrm>
          <a:prstGeom prst="ellipse">
            <a:avLst/>
          </a:prstGeom>
          <a:noFill/>
          <a:ln w="28575">
            <a:solidFill>
              <a:srgbClr val="FFFF00"/>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it-IT">
              <a:solidFill>
                <a:schemeClr val="lt1"/>
              </a:solidFill>
              <a:latin typeface="+mn-lt"/>
              <a:ea typeface="+mn-ea"/>
            </a:endParaRPr>
          </a:p>
        </p:txBody>
      </p:sp>
      <p:cxnSp>
        <p:nvCxnSpPr>
          <p:cNvPr id="4" name="Connettore 2 3">
            <a:extLst>
              <a:ext uri="{FF2B5EF4-FFF2-40B4-BE49-F238E27FC236}">
                <a16:creationId xmlns:a16="http://schemas.microsoft.com/office/drawing/2014/main" id="{13ED1BC1-EAA2-9347-9583-D3C53BCAA323}"/>
              </a:ext>
            </a:extLst>
          </p:cNvPr>
          <p:cNvCxnSpPr>
            <a:cxnSpLocks noChangeShapeType="1"/>
            <a:stCxn id="2" idx="6"/>
            <a:endCxn id="14" idx="2"/>
          </p:cNvCxnSpPr>
          <p:nvPr/>
        </p:nvCxnSpPr>
        <p:spPr bwMode="auto">
          <a:xfrm flipV="1">
            <a:off x="5940425" y="4643438"/>
            <a:ext cx="1008063" cy="73025"/>
          </a:xfrm>
          <a:prstGeom prst="straightConnector1">
            <a:avLst/>
          </a:prstGeom>
          <a:noFill/>
          <a:ln w="25400">
            <a:solidFill>
              <a:srgbClr val="FFFF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0430" name="CasellaDiTesto 10">
            <a:extLst>
              <a:ext uri="{FF2B5EF4-FFF2-40B4-BE49-F238E27FC236}">
                <a16:creationId xmlns:a16="http://schemas.microsoft.com/office/drawing/2014/main" id="{CD66469D-4E7C-4746-9D04-14494FF5214E}"/>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0">
            <a:extLst>
              <a:ext uri="{FF2B5EF4-FFF2-40B4-BE49-F238E27FC236}">
                <a16:creationId xmlns:a16="http://schemas.microsoft.com/office/drawing/2014/main" id="{2BDDA2A7-E295-DA49-4A68-0692308599D7}"/>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pic>
        <p:nvPicPr>
          <p:cNvPr id="4" name="Immagine 3">
            <a:extLst>
              <a:ext uri="{FF2B5EF4-FFF2-40B4-BE49-F238E27FC236}">
                <a16:creationId xmlns:a16="http://schemas.microsoft.com/office/drawing/2014/main" id="{5591C05A-7686-BE55-BBF6-74B861609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764704"/>
            <a:ext cx="8208912" cy="2939334"/>
          </a:xfrm>
          <a:prstGeom prst="rect">
            <a:avLst/>
          </a:prstGeom>
          <a:ln w="28575">
            <a:solidFill>
              <a:srgbClr val="FF0000"/>
            </a:solidFill>
          </a:ln>
        </p:spPr>
      </p:pic>
      <p:sp>
        <p:nvSpPr>
          <p:cNvPr id="5" name="CasellaDiTesto 4">
            <a:extLst>
              <a:ext uri="{FF2B5EF4-FFF2-40B4-BE49-F238E27FC236}">
                <a16:creationId xmlns:a16="http://schemas.microsoft.com/office/drawing/2014/main" id="{EA68F7FF-1CDD-153C-B287-4633F18EDEE3}"/>
              </a:ext>
            </a:extLst>
          </p:cNvPr>
          <p:cNvSpPr txBox="1"/>
          <p:nvPr/>
        </p:nvSpPr>
        <p:spPr>
          <a:xfrm>
            <a:off x="777004" y="148570"/>
            <a:ext cx="7629355" cy="400110"/>
          </a:xfrm>
          <a:prstGeom prst="rect">
            <a:avLst/>
          </a:prstGeom>
          <a:solidFill>
            <a:srgbClr val="FFC000"/>
          </a:solidFill>
          <a:ln w="28575">
            <a:solidFill>
              <a:srgbClr val="FF0000"/>
            </a:solidFill>
          </a:ln>
        </p:spPr>
        <p:txBody>
          <a:bodyPr wrap="square" rtlCol="0">
            <a:spAutoFit/>
          </a:bodyPr>
          <a:lstStyle/>
          <a:p>
            <a:pPr algn="ctr"/>
            <a:r>
              <a:rPr lang="en-US" sz="2000">
                <a:latin typeface="Comic Sans MS" panose="030F0902030302020204" pitchFamily="66" charset="0"/>
              </a:rPr>
              <a:t>Effects of reperfusion on myocardial viability and function</a:t>
            </a:r>
          </a:p>
        </p:txBody>
      </p:sp>
      <p:sp>
        <p:nvSpPr>
          <p:cNvPr id="6" name="CasellaDiTesto 5">
            <a:extLst>
              <a:ext uri="{FF2B5EF4-FFF2-40B4-BE49-F238E27FC236}">
                <a16:creationId xmlns:a16="http://schemas.microsoft.com/office/drawing/2014/main" id="{B02FBE0A-4B01-130F-9024-209738307E38}"/>
              </a:ext>
            </a:extLst>
          </p:cNvPr>
          <p:cNvSpPr txBox="1"/>
          <p:nvPr/>
        </p:nvSpPr>
        <p:spPr>
          <a:xfrm>
            <a:off x="251520" y="3909307"/>
            <a:ext cx="3744416" cy="2330318"/>
          </a:xfrm>
          <a:prstGeom prst="rect">
            <a:avLst/>
          </a:prstGeom>
          <a:noFill/>
          <a:ln w="28575">
            <a:solidFill>
              <a:srgbClr val="FF0000"/>
            </a:solidFill>
          </a:ln>
        </p:spPr>
        <p:txBody>
          <a:bodyPr wrap="square" rtlCol="0">
            <a:spAutoFit/>
          </a:bodyPr>
          <a:lstStyle/>
          <a:p>
            <a:pPr algn="ctr">
              <a:lnSpc>
                <a:spcPts val="2220"/>
              </a:lnSpc>
            </a:pPr>
            <a:r>
              <a:rPr lang="en-US" sz="1600">
                <a:latin typeface="Comic Sans MS" panose="030F0902030302020204" pitchFamily="66" charset="0"/>
              </a:rPr>
              <a:t>Following coronary occlusion, contractile function is lost within 2 min and viability begins to decline after about 20 min.</a:t>
            </a:r>
          </a:p>
          <a:p>
            <a:pPr algn="ctr">
              <a:lnSpc>
                <a:spcPts val="2220"/>
              </a:lnSpc>
            </a:pPr>
            <a:endParaRPr lang="en-US" sz="1600">
              <a:latin typeface="Comic Sans MS" panose="030F0902030302020204" pitchFamily="66" charset="0"/>
            </a:endParaRPr>
          </a:p>
          <a:p>
            <a:pPr algn="ctr">
              <a:lnSpc>
                <a:spcPts val="2220"/>
              </a:lnSpc>
            </a:pPr>
            <a:r>
              <a:rPr lang="en-US" sz="1600">
                <a:latin typeface="Comic Sans MS" panose="030F0902030302020204" pitchFamily="66" charset="0"/>
              </a:rPr>
              <a:t>If perfusion is not restored, </a:t>
            </a:r>
            <a:r>
              <a:rPr lang="en-US" sz="1600" b="1">
                <a:solidFill>
                  <a:srgbClr val="FF0000"/>
                </a:solidFill>
                <a:latin typeface="Comic Sans MS" panose="030F0902030302020204" pitchFamily="66" charset="0"/>
              </a:rPr>
              <a:t>almost all myocardium in the affected region dies.</a:t>
            </a:r>
          </a:p>
        </p:txBody>
      </p:sp>
      <p:sp>
        <p:nvSpPr>
          <p:cNvPr id="7" name="CasellaDiTesto 6">
            <a:extLst>
              <a:ext uri="{FF2B5EF4-FFF2-40B4-BE49-F238E27FC236}">
                <a16:creationId xmlns:a16="http://schemas.microsoft.com/office/drawing/2014/main" id="{3BD60484-8FF6-EFBE-3C8A-16951E7E8C7A}"/>
              </a:ext>
            </a:extLst>
          </p:cNvPr>
          <p:cNvSpPr txBox="1"/>
          <p:nvPr/>
        </p:nvSpPr>
        <p:spPr>
          <a:xfrm>
            <a:off x="4283968" y="3906994"/>
            <a:ext cx="4248472" cy="2330318"/>
          </a:xfrm>
          <a:prstGeom prst="rect">
            <a:avLst/>
          </a:prstGeom>
          <a:noFill/>
          <a:ln w="28575">
            <a:solidFill>
              <a:srgbClr val="FF0000"/>
            </a:solidFill>
          </a:ln>
        </p:spPr>
        <p:txBody>
          <a:bodyPr wrap="square" rtlCol="0">
            <a:spAutoFit/>
          </a:bodyPr>
          <a:lstStyle/>
          <a:p>
            <a:pPr algn="ctr">
              <a:lnSpc>
                <a:spcPts val="2220"/>
              </a:lnSpc>
            </a:pPr>
            <a:r>
              <a:rPr lang="en-US" sz="1600">
                <a:latin typeface="Comic Sans MS" panose="030F0902030302020204" pitchFamily="66" charset="0"/>
              </a:rPr>
              <a:t>If flow is restored, some necrosis is prevented, the myocardium is saved, and at least some function can be recovered.</a:t>
            </a:r>
          </a:p>
          <a:p>
            <a:pPr algn="ctr">
              <a:lnSpc>
                <a:spcPts val="2220"/>
              </a:lnSpc>
            </a:pPr>
            <a:r>
              <a:rPr lang="en-US" sz="1600">
                <a:latin typeface="Comic Sans MS" panose="030F0902030302020204" pitchFamily="66" charset="0"/>
              </a:rPr>
              <a:t>However, </a:t>
            </a:r>
            <a:r>
              <a:rPr lang="en-US" sz="1600" b="1">
                <a:solidFill>
                  <a:srgbClr val="FF0000"/>
                </a:solidFill>
                <a:latin typeface="Comic Sans MS" panose="030F0902030302020204" pitchFamily="66" charset="0"/>
              </a:rPr>
              <a:t>the reperfusion process itself can induce some damage</a:t>
            </a:r>
          </a:p>
          <a:p>
            <a:pPr algn="ctr">
              <a:lnSpc>
                <a:spcPts val="2220"/>
              </a:lnSpc>
            </a:pPr>
            <a:endParaRPr lang="en-US" sz="1600">
              <a:latin typeface="Comic Sans MS" panose="030F0902030302020204" pitchFamily="66" charset="0"/>
            </a:endParaRPr>
          </a:p>
          <a:p>
            <a:pPr algn="ctr">
              <a:lnSpc>
                <a:spcPts val="2220"/>
              </a:lnSpc>
            </a:pPr>
            <a:endParaRPr lang="en-US" sz="1600">
              <a:latin typeface="Comic Sans MS" panose="030F0902030302020204" pitchFamily="66" charset="0"/>
            </a:endParaRPr>
          </a:p>
          <a:p>
            <a:pPr algn="ctr">
              <a:lnSpc>
                <a:spcPts val="2220"/>
              </a:lnSpc>
            </a:pPr>
            <a:r>
              <a:rPr lang="en-US" b="1">
                <a:latin typeface="Comic Sans MS" panose="030F0902030302020204" pitchFamily="66" charset="0"/>
              </a:rPr>
              <a:t>ISCHEMIA/REPERFUSION INJURY</a:t>
            </a:r>
          </a:p>
        </p:txBody>
      </p:sp>
      <p:sp>
        <p:nvSpPr>
          <p:cNvPr id="8" name="Freccia giù 7">
            <a:extLst>
              <a:ext uri="{FF2B5EF4-FFF2-40B4-BE49-F238E27FC236}">
                <a16:creationId xmlns:a16="http://schemas.microsoft.com/office/drawing/2014/main" id="{A9010A58-C528-652F-6545-B059FA503E4C}"/>
              </a:ext>
            </a:extLst>
          </p:cNvPr>
          <p:cNvSpPr/>
          <p:nvPr/>
        </p:nvSpPr>
        <p:spPr>
          <a:xfrm>
            <a:off x="5773018" y="5462367"/>
            <a:ext cx="1463278" cy="31683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9" name="Freccia giù 8">
            <a:extLst>
              <a:ext uri="{FF2B5EF4-FFF2-40B4-BE49-F238E27FC236}">
                <a16:creationId xmlns:a16="http://schemas.microsoft.com/office/drawing/2014/main" id="{1E5137DE-608A-C354-2984-C7135326F667}"/>
              </a:ext>
            </a:extLst>
          </p:cNvPr>
          <p:cNvSpPr/>
          <p:nvPr/>
        </p:nvSpPr>
        <p:spPr>
          <a:xfrm>
            <a:off x="1392089" y="5104478"/>
            <a:ext cx="1463278" cy="196730"/>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Tree>
    <p:extLst>
      <p:ext uri="{BB962C8B-B14F-4D97-AF65-F5344CB8AC3E}">
        <p14:creationId xmlns:p14="http://schemas.microsoft.com/office/powerpoint/2010/main" val="4084071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2EC176B-4367-067A-A3BF-8E0CDCF1CE4F}"/>
              </a:ext>
            </a:extLst>
          </p:cNvPr>
          <p:cNvSpPr txBox="1"/>
          <p:nvPr/>
        </p:nvSpPr>
        <p:spPr>
          <a:xfrm>
            <a:off x="431540" y="157768"/>
            <a:ext cx="8280920" cy="3285836"/>
          </a:xfrm>
          <a:prstGeom prst="rect">
            <a:avLst/>
          </a:prstGeom>
          <a:noFill/>
          <a:ln w="28575">
            <a:solidFill>
              <a:srgbClr val="FF0000"/>
            </a:solidFill>
          </a:ln>
        </p:spPr>
        <p:txBody>
          <a:bodyPr wrap="square" rtlCol="0">
            <a:spAutoFit/>
          </a:bodyPr>
          <a:lstStyle/>
          <a:p>
            <a:pPr algn="ctr">
              <a:lnSpc>
                <a:spcPts val="3580"/>
              </a:lnSpc>
            </a:pPr>
            <a:r>
              <a:rPr lang="en-US" sz="2400" b="1" i="0" u="none" strike="noStrike" err="1">
                <a:solidFill>
                  <a:srgbClr val="FF0000"/>
                </a:solidFill>
                <a:effectLst/>
                <a:latin typeface="Comic Sans MS" panose="030F0902030302020204" pitchFamily="66" charset="0"/>
              </a:rPr>
              <a:t>Ischaemia</a:t>
            </a:r>
            <a:r>
              <a:rPr lang="en-US" sz="2400" b="1" i="0" u="none" strike="noStrike">
                <a:solidFill>
                  <a:srgbClr val="FF0000"/>
                </a:solidFill>
                <a:effectLst/>
                <a:latin typeface="Comic Sans MS" panose="030F0902030302020204" pitchFamily="66" charset="0"/>
              </a:rPr>
              <a:t>-Reperfusion injury </a:t>
            </a:r>
            <a:r>
              <a:rPr lang="en-US" sz="2400" b="0" i="0" u="none" strike="noStrike">
                <a:solidFill>
                  <a:srgbClr val="000000"/>
                </a:solidFill>
                <a:effectLst/>
                <a:latin typeface="Comic Sans MS" panose="030F0902030302020204" pitchFamily="66" charset="0"/>
              </a:rPr>
              <a:t>(IRI) is defined as the paradoxical exacerbation of cellular dysfunction and death, following restoration of blood flow to previously ischemic tissues. Reestablishment of blood flow is essential to salvage ischemic tissues. However, reperfusion itself paradoxically causes further damage, threatening function and viability of the organ. </a:t>
            </a:r>
            <a:endParaRPr lang="en-US" sz="2400">
              <a:latin typeface="Comic Sans MS" panose="030F0902030302020204" pitchFamily="66" charset="0"/>
            </a:endParaRPr>
          </a:p>
        </p:txBody>
      </p:sp>
      <p:sp>
        <p:nvSpPr>
          <p:cNvPr id="3" name="CasellaDiTesto 2">
            <a:extLst>
              <a:ext uri="{FF2B5EF4-FFF2-40B4-BE49-F238E27FC236}">
                <a16:creationId xmlns:a16="http://schemas.microsoft.com/office/drawing/2014/main" id="{9ECC111C-A18B-CB9A-7617-2636CCD93FFA}"/>
              </a:ext>
            </a:extLst>
          </p:cNvPr>
          <p:cNvSpPr txBox="1"/>
          <p:nvPr/>
        </p:nvSpPr>
        <p:spPr>
          <a:xfrm>
            <a:off x="251520" y="4077072"/>
            <a:ext cx="2844316" cy="1695592"/>
          </a:xfrm>
          <a:prstGeom prst="rect">
            <a:avLst/>
          </a:prstGeom>
          <a:noFill/>
          <a:ln w="28575">
            <a:solidFill>
              <a:srgbClr val="FF0000"/>
            </a:solidFill>
          </a:ln>
        </p:spPr>
        <p:txBody>
          <a:bodyPr wrap="square" rtlCol="0">
            <a:spAutoFit/>
          </a:bodyPr>
          <a:lstStyle/>
          <a:p>
            <a:pPr algn="ctr" eaLnBrk="1" hangingPunct="1">
              <a:lnSpc>
                <a:spcPts val="3175"/>
              </a:lnSpc>
            </a:pPr>
            <a:r>
              <a:rPr lang="en-US" altLang="it-IT" sz="2000">
                <a:solidFill>
                  <a:srgbClr val="000000"/>
                </a:solidFill>
                <a:latin typeface="Comic Sans MS" panose="030F0902030302020204" pitchFamily="66" charset="0"/>
              </a:rPr>
              <a:t>If a period of coronary ischemia is followed by a</a:t>
            </a:r>
          </a:p>
          <a:p>
            <a:pPr algn="ctr" eaLnBrk="1" hangingPunct="1">
              <a:lnSpc>
                <a:spcPts val="3175"/>
              </a:lnSpc>
            </a:pPr>
            <a:r>
              <a:rPr lang="en-US" altLang="it-IT" sz="2000">
                <a:solidFill>
                  <a:srgbClr val="FF0000"/>
                </a:solidFill>
                <a:latin typeface="Comic Sans MS" panose="030F0902030302020204" pitchFamily="66" charset="0"/>
              </a:rPr>
              <a:t>REPERFUSION</a:t>
            </a:r>
          </a:p>
        </p:txBody>
      </p:sp>
      <p:sp>
        <p:nvSpPr>
          <p:cNvPr id="4" name="CasellaDiTesto 3">
            <a:extLst>
              <a:ext uri="{FF2B5EF4-FFF2-40B4-BE49-F238E27FC236}">
                <a16:creationId xmlns:a16="http://schemas.microsoft.com/office/drawing/2014/main" id="{A54FD470-BBC6-9477-E2AF-8E8B106A96A5}"/>
              </a:ext>
            </a:extLst>
          </p:cNvPr>
          <p:cNvSpPr txBox="1"/>
          <p:nvPr/>
        </p:nvSpPr>
        <p:spPr>
          <a:xfrm>
            <a:off x="4408345" y="3645024"/>
            <a:ext cx="4484135" cy="2508764"/>
          </a:xfrm>
          <a:prstGeom prst="rect">
            <a:avLst/>
          </a:prstGeom>
          <a:noFill/>
          <a:ln w="28575">
            <a:solidFill>
              <a:srgbClr val="FF0000"/>
            </a:solidFill>
          </a:ln>
        </p:spPr>
        <p:txBody>
          <a:bodyPr wrap="square" rtlCol="0">
            <a:spAutoFit/>
          </a:bodyPr>
          <a:lstStyle/>
          <a:p>
            <a:pPr marL="342900" indent="-342900" algn="ctr" eaLnBrk="1" hangingPunct="1">
              <a:lnSpc>
                <a:spcPts val="3175"/>
              </a:lnSpc>
              <a:buFont typeface="Wingdings" pitchFamily="2" charset="2"/>
              <a:buChar char="§"/>
            </a:pPr>
            <a:r>
              <a:rPr lang="en-US" altLang="it-IT" sz="2000">
                <a:solidFill>
                  <a:srgbClr val="000000"/>
                </a:solidFill>
                <a:latin typeface="Comic Sans MS" panose="030F0902030302020204" pitchFamily="66" charset="0"/>
              </a:rPr>
              <a:t>The extent of the infarcted area increases</a:t>
            </a:r>
          </a:p>
          <a:p>
            <a:pPr marL="342900" indent="-342900" algn="ctr" eaLnBrk="1" hangingPunct="1">
              <a:lnSpc>
                <a:spcPts val="3175"/>
              </a:lnSpc>
              <a:buFont typeface="Wingdings" pitchFamily="2" charset="2"/>
              <a:buChar char="§"/>
            </a:pPr>
            <a:r>
              <a:rPr lang="en-US" altLang="it-IT" sz="2000">
                <a:solidFill>
                  <a:srgbClr val="000000"/>
                </a:solidFill>
                <a:latin typeface="Comic Sans MS" panose="030F0902030302020204" pitchFamily="66" charset="0"/>
              </a:rPr>
              <a:t>  Cardiac contractility abnormalities are more severe</a:t>
            </a:r>
          </a:p>
          <a:p>
            <a:pPr marL="342900" indent="-342900" algn="ctr" eaLnBrk="1" hangingPunct="1">
              <a:lnSpc>
                <a:spcPts val="3175"/>
              </a:lnSpc>
              <a:buFont typeface="Wingdings" pitchFamily="2" charset="2"/>
              <a:buChar char="§"/>
            </a:pPr>
            <a:r>
              <a:rPr lang="en-US" altLang="it-IT" sz="2000">
                <a:solidFill>
                  <a:srgbClr val="000000"/>
                </a:solidFill>
                <a:latin typeface="Comic Sans MS" panose="030F0902030302020204" pitchFamily="66" charset="0"/>
              </a:rPr>
              <a:t>  The incidence of arrhythmias may increase</a:t>
            </a:r>
            <a:endParaRPr lang="en-US" sz="2000"/>
          </a:p>
        </p:txBody>
      </p:sp>
      <p:sp>
        <p:nvSpPr>
          <p:cNvPr id="5" name="Freccia giù 4">
            <a:extLst>
              <a:ext uri="{FF2B5EF4-FFF2-40B4-BE49-F238E27FC236}">
                <a16:creationId xmlns:a16="http://schemas.microsoft.com/office/drawing/2014/main" id="{3DA39DD0-4267-FE6F-5E63-3D70BB89CDD4}"/>
              </a:ext>
            </a:extLst>
          </p:cNvPr>
          <p:cNvSpPr/>
          <p:nvPr/>
        </p:nvSpPr>
        <p:spPr>
          <a:xfrm rot="16200000">
            <a:off x="3300881" y="4364240"/>
            <a:ext cx="938937" cy="1027236"/>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Tree>
    <p:extLst>
      <p:ext uri="{BB962C8B-B14F-4D97-AF65-F5344CB8AC3E}">
        <p14:creationId xmlns:p14="http://schemas.microsoft.com/office/powerpoint/2010/main" val="2877757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Immagine 2" descr="Schermata 2016-07-04 alle 14.16.35.png">
            <a:extLst>
              <a:ext uri="{FF2B5EF4-FFF2-40B4-BE49-F238E27FC236}">
                <a16:creationId xmlns:a16="http://schemas.microsoft.com/office/drawing/2014/main" id="{E255471E-D052-1C4E-91D7-0B1267FDE7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3" y="692150"/>
            <a:ext cx="5005387" cy="51530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4514" name="CasellaDiTesto 3">
            <a:extLst>
              <a:ext uri="{FF2B5EF4-FFF2-40B4-BE49-F238E27FC236}">
                <a16:creationId xmlns:a16="http://schemas.microsoft.com/office/drawing/2014/main" id="{D5988954-C05A-B045-9C1F-0C723DABE6D5}"/>
              </a:ext>
            </a:extLst>
          </p:cNvPr>
          <p:cNvSpPr txBox="1">
            <a:spLocks noChangeArrowheads="1"/>
          </p:cNvSpPr>
          <p:nvPr/>
        </p:nvSpPr>
        <p:spPr bwMode="auto">
          <a:xfrm>
            <a:off x="5435600" y="685800"/>
            <a:ext cx="3457575" cy="51308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800"/>
              </a:lnSpc>
            </a:pPr>
            <a:r>
              <a:rPr lang="en-US" altLang="it-IT" sz="2200">
                <a:latin typeface="Comic Sans MS" panose="030F0902030302020204" pitchFamily="66" charset="0"/>
              </a:rPr>
              <a:t>The pathogenetic mechanisms underlying cardiac ischemia/reperfusion injury are </a:t>
            </a:r>
            <a:r>
              <a:rPr lang="en-US" altLang="it-IT" sz="2200" b="1">
                <a:latin typeface="Comic Sans MS" panose="030F0902030302020204" pitchFamily="66" charset="0"/>
              </a:rPr>
              <a:t>numerous, complex and highly integrated.</a:t>
            </a:r>
          </a:p>
          <a:p>
            <a:pPr algn="ctr" eaLnBrk="1" hangingPunct="1">
              <a:lnSpc>
                <a:spcPts val="2800"/>
              </a:lnSpc>
            </a:pPr>
            <a:endParaRPr lang="en-US" altLang="it-IT" sz="2200">
              <a:latin typeface="Comic Sans MS" panose="030F0902030302020204" pitchFamily="66" charset="0"/>
            </a:endParaRPr>
          </a:p>
          <a:p>
            <a:pPr algn="ctr" eaLnBrk="1" hangingPunct="1">
              <a:lnSpc>
                <a:spcPts val="2800"/>
              </a:lnSpc>
            </a:pPr>
            <a:r>
              <a:rPr lang="en-US" altLang="it-IT" sz="2200">
                <a:latin typeface="Comic Sans MS" panose="030F0902030302020204" pitchFamily="66" charset="0"/>
              </a:rPr>
              <a:t>Furthermore, the actual clinical importance of each of these mechanisms in human pathology remains to be clarified.</a:t>
            </a:r>
          </a:p>
        </p:txBody>
      </p:sp>
      <p:sp>
        <p:nvSpPr>
          <p:cNvPr id="64515" name="CasellaDiTesto 4">
            <a:extLst>
              <a:ext uri="{FF2B5EF4-FFF2-40B4-BE49-F238E27FC236}">
                <a16:creationId xmlns:a16="http://schemas.microsoft.com/office/drawing/2014/main" id="{45807B8E-8F53-CF45-8595-A7648F9C1584}"/>
              </a:ext>
            </a:extLst>
          </p:cNvPr>
          <p:cNvSpPr txBox="1">
            <a:spLocks noChangeArrowheads="1"/>
          </p:cNvSpPr>
          <p:nvPr/>
        </p:nvSpPr>
        <p:spPr bwMode="auto">
          <a:xfrm>
            <a:off x="254000" y="5940425"/>
            <a:ext cx="2589213" cy="2762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200">
                <a:latin typeface="Comic Sans MS" panose="030F0902030302020204" pitchFamily="66" charset="0"/>
              </a:rPr>
              <a:t>Am J Cardiol 2010, 106: 360-368</a:t>
            </a:r>
          </a:p>
        </p:txBody>
      </p:sp>
      <p:sp>
        <p:nvSpPr>
          <p:cNvPr id="6" name="Freccia sinistra 5">
            <a:extLst>
              <a:ext uri="{FF2B5EF4-FFF2-40B4-BE49-F238E27FC236}">
                <a16:creationId xmlns:a16="http://schemas.microsoft.com/office/drawing/2014/main" id="{5C2D3B3D-2706-6D4D-9982-97E1BE19582B}"/>
              </a:ext>
            </a:extLst>
          </p:cNvPr>
          <p:cNvSpPr/>
          <p:nvPr/>
        </p:nvSpPr>
        <p:spPr>
          <a:xfrm>
            <a:off x="2897188" y="2427827"/>
            <a:ext cx="504825" cy="192279"/>
          </a:xfrm>
          <a:prstGeom prst="lef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7" name="Freccia sinistra 6">
            <a:extLst>
              <a:ext uri="{FF2B5EF4-FFF2-40B4-BE49-F238E27FC236}">
                <a16:creationId xmlns:a16="http://schemas.microsoft.com/office/drawing/2014/main" id="{1F3322A8-CA39-0140-BEE7-3C688E90C03B}"/>
              </a:ext>
            </a:extLst>
          </p:cNvPr>
          <p:cNvSpPr/>
          <p:nvPr/>
        </p:nvSpPr>
        <p:spPr>
          <a:xfrm>
            <a:off x="2670175" y="1348327"/>
            <a:ext cx="504825" cy="192279"/>
          </a:xfrm>
          <a:prstGeom prst="lef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8" name="Freccia sinistra 7">
            <a:extLst>
              <a:ext uri="{FF2B5EF4-FFF2-40B4-BE49-F238E27FC236}">
                <a16:creationId xmlns:a16="http://schemas.microsoft.com/office/drawing/2014/main" id="{E8A0F5FA-D0A5-E545-A00C-FE0537C682C0}"/>
              </a:ext>
            </a:extLst>
          </p:cNvPr>
          <p:cNvSpPr/>
          <p:nvPr/>
        </p:nvSpPr>
        <p:spPr>
          <a:xfrm>
            <a:off x="1692275" y="3137438"/>
            <a:ext cx="504825" cy="192280"/>
          </a:xfrm>
          <a:prstGeom prst="lef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9" name="Freccia sinistra 8">
            <a:extLst>
              <a:ext uri="{FF2B5EF4-FFF2-40B4-BE49-F238E27FC236}">
                <a16:creationId xmlns:a16="http://schemas.microsoft.com/office/drawing/2014/main" id="{01EE687D-7E7A-F548-BEBC-40D474FC8247}"/>
              </a:ext>
            </a:extLst>
          </p:cNvPr>
          <p:cNvSpPr/>
          <p:nvPr/>
        </p:nvSpPr>
        <p:spPr>
          <a:xfrm>
            <a:off x="2195513" y="3858163"/>
            <a:ext cx="504825" cy="192280"/>
          </a:xfrm>
          <a:prstGeom prst="lef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2" name="Rettangolo 1">
            <a:extLst>
              <a:ext uri="{FF2B5EF4-FFF2-40B4-BE49-F238E27FC236}">
                <a16:creationId xmlns:a16="http://schemas.microsoft.com/office/drawing/2014/main" id="{52D293C3-8F61-0047-A87A-C164FF24A77D}"/>
              </a:ext>
            </a:extLst>
          </p:cNvPr>
          <p:cNvSpPr>
            <a:spLocks noChangeArrowheads="1"/>
          </p:cNvSpPr>
          <p:nvPr/>
        </p:nvSpPr>
        <p:spPr bwMode="auto">
          <a:xfrm>
            <a:off x="755650" y="1363663"/>
            <a:ext cx="1871663" cy="179387"/>
          </a:xfrm>
          <a:prstGeom prst="rect">
            <a:avLst/>
          </a:prstGeom>
          <a:solidFill>
            <a:srgbClr val="FF0000">
              <a:alpha val="20000"/>
            </a:srgbClr>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11" name="Rettangolo 10">
            <a:extLst>
              <a:ext uri="{FF2B5EF4-FFF2-40B4-BE49-F238E27FC236}">
                <a16:creationId xmlns:a16="http://schemas.microsoft.com/office/drawing/2014/main" id="{51ADC2F3-15BE-2243-BCC8-B1739B0489C2}"/>
              </a:ext>
            </a:extLst>
          </p:cNvPr>
          <p:cNvSpPr>
            <a:spLocks noChangeArrowheads="1"/>
          </p:cNvSpPr>
          <p:nvPr/>
        </p:nvSpPr>
        <p:spPr bwMode="auto">
          <a:xfrm>
            <a:off x="682625" y="3867150"/>
            <a:ext cx="1441450" cy="193675"/>
          </a:xfrm>
          <a:prstGeom prst="rect">
            <a:avLst/>
          </a:prstGeom>
          <a:solidFill>
            <a:srgbClr val="FF0000">
              <a:alpha val="20000"/>
            </a:srgbClr>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12" name="Rettangolo 11">
            <a:extLst>
              <a:ext uri="{FF2B5EF4-FFF2-40B4-BE49-F238E27FC236}">
                <a16:creationId xmlns:a16="http://schemas.microsoft.com/office/drawing/2014/main" id="{CEBDE10F-CF0B-CA40-A682-519E99B512E3}"/>
              </a:ext>
            </a:extLst>
          </p:cNvPr>
          <p:cNvSpPr>
            <a:spLocks noChangeArrowheads="1"/>
          </p:cNvSpPr>
          <p:nvPr/>
        </p:nvSpPr>
        <p:spPr bwMode="auto">
          <a:xfrm>
            <a:off x="755650" y="2435225"/>
            <a:ext cx="2087563" cy="184150"/>
          </a:xfrm>
          <a:prstGeom prst="rect">
            <a:avLst/>
          </a:prstGeom>
          <a:solidFill>
            <a:srgbClr val="FF0000">
              <a:alpha val="20000"/>
            </a:srgbClr>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13" name="Rettangolo 12">
            <a:extLst>
              <a:ext uri="{FF2B5EF4-FFF2-40B4-BE49-F238E27FC236}">
                <a16:creationId xmlns:a16="http://schemas.microsoft.com/office/drawing/2014/main" id="{F3866699-4EFE-6347-9DFE-2C8A028154C8}"/>
              </a:ext>
            </a:extLst>
          </p:cNvPr>
          <p:cNvSpPr>
            <a:spLocks noChangeArrowheads="1"/>
          </p:cNvSpPr>
          <p:nvPr/>
        </p:nvSpPr>
        <p:spPr bwMode="auto">
          <a:xfrm>
            <a:off x="684213" y="3143250"/>
            <a:ext cx="935037" cy="180975"/>
          </a:xfrm>
          <a:prstGeom prst="rect">
            <a:avLst/>
          </a:prstGeom>
          <a:solidFill>
            <a:srgbClr val="FF0000">
              <a:alpha val="20000"/>
            </a:srgbClr>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64532" name="CasellaDiTesto 2">
            <a:extLst>
              <a:ext uri="{FF2B5EF4-FFF2-40B4-BE49-F238E27FC236}">
                <a16:creationId xmlns:a16="http://schemas.microsoft.com/office/drawing/2014/main" id="{B7E513AC-3442-844F-94C2-D0A140112995}"/>
              </a:ext>
            </a:extLst>
          </p:cNvPr>
          <p:cNvSpPr txBox="1">
            <a:spLocks noChangeArrowheads="1"/>
          </p:cNvSpPr>
          <p:nvPr/>
        </p:nvSpPr>
        <p:spPr bwMode="auto">
          <a:xfrm>
            <a:off x="468313" y="115888"/>
            <a:ext cx="8135937" cy="400110"/>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000" b="1">
                <a:latin typeface="Comic Sans MS" panose="030F0902030302020204" pitchFamily="66" charset="0"/>
              </a:rPr>
              <a:t>PATHOGENESIS OF  ISCHEMIA/REPERFUSION DAMAGE</a:t>
            </a:r>
          </a:p>
        </p:txBody>
      </p:sp>
      <p:sp>
        <p:nvSpPr>
          <p:cNvPr id="64533" name="CasellaDiTesto 10">
            <a:extLst>
              <a:ext uri="{FF2B5EF4-FFF2-40B4-BE49-F238E27FC236}">
                <a16:creationId xmlns:a16="http://schemas.microsoft.com/office/drawing/2014/main" id="{8D8487C2-C910-5147-ACD6-E2C7B3105498}"/>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a 1">
            <a:extLst>
              <a:ext uri="{FF2B5EF4-FFF2-40B4-BE49-F238E27FC236}">
                <a16:creationId xmlns:a16="http://schemas.microsoft.com/office/drawing/2014/main" id="{DA4686CF-D3C5-F34A-AB5C-C5140EC02F28}"/>
              </a:ext>
            </a:extLst>
          </p:cNvPr>
          <p:cNvGraphicFramePr>
            <a:graphicFrameLocks noGrp="1"/>
          </p:cNvGraphicFramePr>
          <p:nvPr>
            <p:extLst>
              <p:ext uri="{D42A27DB-BD31-4B8C-83A1-F6EECF244321}">
                <p14:modId xmlns:p14="http://schemas.microsoft.com/office/powerpoint/2010/main" val="1111198342"/>
              </p:ext>
            </p:extLst>
          </p:nvPr>
        </p:nvGraphicFramePr>
        <p:xfrm>
          <a:off x="179388" y="231775"/>
          <a:ext cx="8785225" cy="5761038"/>
        </p:xfrm>
        <a:graphic>
          <a:graphicData uri="http://schemas.openxmlformats.org/drawingml/2006/table">
            <a:tbl>
              <a:tblPr firstRow="1" bandRow="1">
                <a:tableStyleId>{5C22544A-7EE6-4342-B048-85BDC9FD1C3A}</a:tableStyleId>
              </a:tblPr>
              <a:tblGrid>
                <a:gridCol w="4752663">
                  <a:extLst>
                    <a:ext uri="{9D8B030D-6E8A-4147-A177-3AD203B41FA5}">
                      <a16:colId xmlns:a16="http://schemas.microsoft.com/office/drawing/2014/main" val="20000"/>
                    </a:ext>
                  </a:extLst>
                </a:gridCol>
                <a:gridCol w="4032562">
                  <a:extLst>
                    <a:ext uri="{9D8B030D-6E8A-4147-A177-3AD203B41FA5}">
                      <a16:colId xmlns:a16="http://schemas.microsoft.com/office/drawing/2014/main" val="20001"/>
                    </a:ext>
                  </a:extLst>
                </a:gridCol>
              </a:tblGrid>
              <a:tr h="5761038">
                <a:tc>
                  <a:txBody>
                    <a:bodyPr/>
                    <a:lstStyle/>
                    <a:p>
                      <a:pPr algn="ctr"/>
                      <a:r>
                        <a:rPr lang="it-IT" sz="2000" u="none">
                          <a:solidFill>
                            <a:srgbClr val="000000"/>
                          </a:solidFill>
                          <a:latin typeface="Comic Sans MS" panose="030F0702030302020204" pitchFamily="66" charset="0"/>
                        </a:rPr>
                        <a:t>ISCHEMIA</a:t>
                      </a: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endParaRPr lang="it-IT" sz="2000" u="sng">
                        <a:solidFill>
                          <a:srgbClr val="000000"/>
                        </a:solidFill>
                        <a:latin typeface="Comic Sans MS" panose="030F0702030302020204" pitchFamily="66" charset="0"/>
                      </a:endParaRPr>
                    </a:p>
                    <a:p>
                      <a:pPr algn="ctr"/>
                      <a:r>
                        <a:rPr lang="it-IT" sz="1600" u="none">
                          <a:solidFill>
                            <a:srgbClr val="000000"/>
                          </a:solidFill>
                          <a:latin typeface="Comic Sans MS" panose="030F0702030302020204" pitchFamily="66" charset="0"/>
                        </a:rPr>
                        <a:t>NO REACTION</a:t>
                      </a:r>
                    </a:p>
                    <a:p>
                      <a:pPr algn="ctr"/>
                      <a:r>
                        <a:rPr lang="it-IT" sz="1600" u="none">
                          <a:solidFill>
                            <a:srgbClr val="000000"/>
                          </a:solidFill>
                          <a:latin typeface="Comic Sans MS" panose="030F0702030302020204" pitchFamily="66" charset="0"/>
                        </a:rPr>
                        <a:t>IN THE ABSENCE OF OXYGEN</a:t>
                      </a:r>
                      <a:endParaRPr lang="it-IT" sz="2000" u="sng">
                        <a:solidFill>
                          <a:srgbClr val="000000"/>
                        </a:solidFill>
                        <a:latin typeface="Comic Sans MS" panose="030F0702030302020204" pitchFamily="66" charset="0"/>
                      </a:endParaRPr>
                    </a:p>
                  </a:txBody>
                  <a:tcPr marL="91443" marR="91443" marT="45723" marB="45723">
                    <a:noFill/>
                  </a:tcPr>
                </a:tc>
                <a:tc>
                  <a:txBody>
                    <a:bodyPr/>
                    <a:lstStyle/>
                    <a:p>
                      <a:pPr algn="ctr"/>
                      <a:r>
                        <a:rPr lang="it-IT" sz="2000" u="none">
                          <a:solidFill>
                            <a:srgbClr val="000000"/>
                          </a:solidFill>
                          <a:latin typeface="Comic Sans MS" panose="030F0702030302020204" pitchFamily="66" charset="0"/>
                        </a:rPr>
                        <a:t>REPERFUSION</a:t>
                      </a:r>
                    </a:p>
                  </a:txBody>
                  <a:tcPr marL="91443" marR="91443" marT="45723" marB="45723">
                    <a:noFill/>
                  </a:tcPr>
                </a:tc>
                <a:extLst>
                  <a:ext uri="{0D108BD9-81ED-4DB2-BD59-A6C34878D82A}">
                    <a16:rowId xmlns:a16="http://schemas.microsoft.com/office/drawing/2014/main" val="10000"/>
                  </a:ext>
                </a:extLst>
              </a:tr>
            </a:tbl>
          </a:graphicData>
        </a:graphic>
      </p:graphicFrame>
      <p:sp>
        <p:nvSpPr>
          <p:cNvPr id="65545" name="CasellaDiTesto 2">
            <a:extLst>
              <a:ext uri="{FF2B5EF4-FFF2-40B4-BE49-F238E27FC236}">
                <a16:creationId xmlns:a16="http://schemas.microsoft.com/office/drawing/2014/main" id="{3F58ED9B-F4F8-464B-9E56-E178DDAE1FE8}"/>
              </a:ext>
            </a:extLst>
          </p:cNvPr>
          <p:cNvSpPr txBox="1">
            <a:spLocks noChangeArrowheads="1"/>
          </p:cNvSpPr>
          <p:nvPr/>
        </p:nvSpPr>
        <p:spPr bwMode="auto">
          <a:xfrm>
            <a:off x="268288" y="1004888"/>
            <a:ext cx="1800225" cy="4195762"/>
          </a:xfrm>
          <a:prstGeom prst="rect">
            <a:avLst/>
          </a:prstGeom>
          <a:solidFill>
            <a:srgbClr val="DEAB0E">
              <a:alpha val="70195"/>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000"/>
              </a:lnSpc>
            </a:pPr>
            <a:r>
              <a:rPr lang="it-IT" altLang="it-IT" sz="1800" b="1">
                <a:solidFill>
                  <a:srgbClr val="000000"/>
                </a:solidFill>
                <a:latin typeface="Comic Sans MS" panose="030F0902030302020204" pitchFamily="66" charset="0"/>
              </a:rPr>
              <a:t>ATP</a:t>
            </a: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r>
              <a:rPr lang="it-IT" altLang="it-IT" sz="1800" b="1">
                <a:solidFill>
                  <a:srgbClr val="000000"/>
                </a:solidFill>
                <a:latin typeface="Comic Sans MS" panose="030F0902030302020204" pitchFamily="66" charset="0"/>
              </a:rPr>
              <a:t>ADP</a:t>
            </a: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r>
              <a:rPr lang="it-IT" altLang="it-IT" sz="1800" b="1">
                <a:solidFill>
                  <a:srgbClr val="000000"/>
                </a:solidFill>
                <a:latin typeface="Comic Sans MS" panose="030F0902030302020204" pitchFamily="66" charset="0"/>
              </a:rPr>
              <a:t>AMP</a:t>
            </a: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r>
              <a:rPr lang="it-IT" altLang="it-IT" sz="1800" b="1">
                <a:solidFill>
                  <a:srgbClr val="000000"/>
                </a:solidFill>
                <a:latin typeface="Comic Sans MS" panose="030F0902030302020204" pitchFamily="66" charset="0"/>
              </a:rPr>
              <a:t>ADENOSINE</a:t>
            </a: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r>
              <a:rPr lang="it-IT" altLang="it-IT" sz="1800" b="1">
                <a:solidFill>
                  <a:srgbClr val="000000"/>
                </a:solidFill>
                <a:latin typeface="Comic Sans MS" panose="030F0902030302020204" pitchFamily="66" charset="0"/>
              </a:rPr>
              <a:t>INOSINE</a:t>
            </a: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r>
              <a:rPr lang="it-IT" altLang="it-IT" sz="1800" b="1">
                <a:solidFill>
                  <a:srgbClr val="000000"/>
                </a:solidFill>
                <a:latin typeface="Comic Sans MS" panose="030F0902030302020204" pitchFamily="66" charset="0"/>
              </a:rPr>
              <a:t>IPOXANTINE</a:t>
            </a:r>
          </a:p>
        </p:txBody>
      </p:sp>
      <p:sp>
        <p:nvSpPr>
          <p:cNvPr id="65546" name="CasellaDiTesto 3">
            <a:extLst>
              <a:ext uri="{FF2B5EF4-FFF2-40B4-BE49-F238E27FC236}">
                <a16:creationId xmlns:a16="http://schemas.microsoft.com/office/drawing/2014/main" id="{67662525-F7A5-204A-A7A2-F7057611F66F}"/>
              </a:ext>
            </a:extLst>
          </p:cNvPr>
          <p:cNvSpPr txBox="1">
            <a:spLocks noChangeArrowheads="1"/>
          </p:cNvSpPr>
          <p:nvPr/>
        </p:nvSpPr>
        <p:spPr bwMode="auto">
          <a:xfrm>
            <a:off x="2484438" y="1004888"/>
            <a:ext cx="2303462" cy="4196020"/>
          </a:xfrm>
          <a:prstGeom prst="rect">
            <a:avLst/>
          </a:prstGeom>
          <a:solidFill>
            <a:srgbClr val="DEAB0E">
              <a:alpha val="70195"/>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000"/>
              </a:lnSpc>
            </a:pPr>
            <a:r>
              <a:rPr lang="it-IT" altLang="it-IT" sz="1800" b="1">
                <a:solidFill>
                  <a:srgbClr val="000000"/>
                </a:solidFill>
                <a:latin typeface="Comic Sans MS" panose="030F0902030302020204" pitchFamily="66" charset="0"/>
              </a:rPr>
              <a:t>Ca</a:t>
            </a:r>
            <a:r>
              <a:rPr lang="it-IT" altLang="it-IT" b="1" baseline="30000">
                <a:solidFill>
                  <a:srgbClr val="000000"/>
                </a:solidFill>
                <a:latin typeface="Comic Sans MS" panose="030F0902030302020204" pitchFamily="66" charset="0"/>
              </a:rPr>
              <a:t>++</a:t>
            </a: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r>
              <a:rPr lang="it-IT" altLang="it-IT" sz="1800" b="1">
                <a:solidFill>
                  <a:srgbClr val="000000"/>
                </a:solidFill>
                <a:latin typeface="Comic Sans MS" panose="030F0902030302020204" pitchFamily="66" charset="0"/>
              </a:rPr>
              <a:t>PROTEASE ACTIVATION</a:t>
            </a: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r>
              <a:rPr lang="it-IT" altLang="it-IT" sz="1800" b="1">
                <a:solidFill>
                  <a:srgbClr val="000000"/>
                </a:solidFill>
                <a:latin typeface="Comic Sans MS" panose="030F0902030302020204" pitchFamily="66" charset="0"/>
              </a:rPr>
              <a:t>PROTEOLYTIC CONVERSION</a:t>
            </a: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r>
              <a:rPr lang="it-IT" altLang="it-IT" sz="1800" b="1">
                <a:solidFill>
                  <a:srgbClr val="000000"/>
                </a:solidFill>
                <a:latin typeface="Comic Sans MS" panose="030F0902030302020204" pitchFamily="66" charset="0"/>
              </a:rPr>
              <a:t>XANTINE</a:t>
            </a:r>
          </a:p>
          <a:p>
            <a:pPr algn="ctr" eaLnBrk="1" hangingPunct="1">
              <a:lnSpc>
                <a:spcPts val="2000"/>
              </a:lnSpc>
            </a:pPr>
            <a:r>
              <a:rPr lang="it-IT" altLang="it-IT" sz="1800" b="1">
                <a:solidFill>
                  <a:srgbClr val="000000"/>
                </a:solidFill>
                <a:latin typeface="Comic Sans MS" panose="030F0902030302020204" pitchFamily="66" charset="0"/>
              </a:rPr>
              <a:t>DEHYDROGENASE</a:t>
            </a: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endParaRPr lang="it-IT" altLang="it-IT" sz="1800" b="1">
              <a:solidFill>
                <a:srgbClr val="000000"/>
              </a:solidFill>
              <a:latin typeface="Comic Sans MS" panose="030F0902030302020204" pitchFamily="66" charset="0"/>
            </a:endParaRPr>
          </a:p>
          <a:p>
            <a:pPr algn="ctr" eaLnBrk="1" hangingPunct="1">
              <a:lnSpc>
                <a:spcPts val="2000"/>
              </a:lnSpc>
            </a:pPr>
            <a:r>
              <a:rPr lang="it-IT" altLang="it-IT" sz="1800" b="1">
                <a:solidFill>
                  <a:srgbClr val="000000"/>
                </a:solidFill>
                <a:latin typeface="Comic Sans MS" panose="030F0902030302020204" pitchFamily="66" charset="0"/>
              </a:rPr>
              <a:t>XANTINE </a:t>
            </a:r>
            <a:br>
              <a:rPr lang="it-IT" altLang="it-IT" sz="1800" b="1">
                <a:solidFill>
                  <a:srgbClr val="000000"/>
                </a:solidFill>
                <a:latin typeface="Comic Sans MS" panose="030F0902030302020204" pitchFamily="66" charset="0"/>
              </a:rPr>
            </a:br>
            <a:r>
              <a:rPr lang="it-IT" altLang="it-IT" sz="1800" b="1">
                <a:solidFill>
                  <a:srgbClr val="000000"/>
                </a:solidFill>
                <a:latin typeface="Comic Sans MS" panose="030F0902030302020204" pitchFamily="66" charset="0"/>
              </a:rPr>
              <a:t>OXIDASE</a:t>
            </a:r>
          </a:p>
        </p:txBody>
      </p:sp>
      <p:sp>
        <p:nvSpPr>
          <p:cNvPr id="5" name="Freccia in giù 4">
            <a:extLst>
              <a:ext uri="{FF2B5EF4-FFF2-40B4-BE49-F238E27FC236}">
                <a16:creationId xmlns:a16="http://schemas.microsoft.com/office/drawing/2014/main" id="{45627006-A794-2E41-BDC0-26D7CE12F314}"/>
              </a:ext>
            </a:extLst>
          </p:cNvPr>
          <p:cNvSpPr/>
          <p:nvPr/>
        </p:nvSpPr>
        <p:spPr>
          <a:xfrm>
            <a:off x="905933" y="1384028"/>
            <a:ext cx="563035" cy="287337"/>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 name="Freccia in giù 5">
            <a:extLst>
              <a:ext uri="{FF2B5EF4-FFF2-40B4-BE49-F238E27FC236}">
                <a16:creationId xmlns:a16="http://schemas.microsoft.com/office/drawing/2014/main" id="{23C8AB52-A684-F74B-9ED0-E23BE63A5595}"/>
              </a:ext>
            </a:extLst>
          </p:cNvPr>
          <p:cNvSpPr/>
          <p:nvPr/>
        </p:nvSpPr>
        <p:spPr>
          <a:xfrm>
            <a:off x="905933" y="4479653"/>
            <a:ext cx="563035" cy="28892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7" name="Freccia in giù 6">
            <a:extLst>
              <a:ext uri="{FF2B5EF4-FFF2-40B4-BE49-F238E27FC236}">
                <a16:creationId xmlns:a16="http://schemas.microsoft.com/office/drawing/2014/main" id="{0426FA3B-4AF0-5747-AC4C-743EE81E128B}"/>
              </a:ext>
            </a:extLst>
          </p:cNvPr>
          <p:cNvSpPr/>
          <p:nvPr/>
        </p:nvSpPr>
        <p:spPr>
          <a:xfrm>
            <a:off x="905933" y="3687490"/>
            <a:ext cx="563035" cy="28892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8" name="Freccia in giù 7">
            <a:extLst>
              <a:ext uri="{FF2B5EF4-FFF2-40B4-BE49-F238E27FC236}">
                <a16:creationId xmlns:a16="http://schemas.microsoft.com/office/drawing/2014/main" id="{F1950904-121B-9D4A-A860-193242F16F5A}"/>
              </a:ext>
            </a:extLst>
          </p:cNvPr>
          <p:cNvSpPr/>
          <p:nvPr/>
        </p:nvSpPr>
        <p:spPr>
          <a:xfrm>
            <a:off x="905933" y="2895328"/>
            <a:ext cx="563035" cy="28892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9" name="Freccia in giù 8">
            <a:extLst>
              <a:ext uri="{FF2B5EF4-FFF2-40B4-BE49-F238E27FC236}">
                <a16:creationId xmlns:a16="http://schemas.microsoft.com/office/drawing/2014/main" id="{9F25EF58-B692-8E40-87E1-E9050E3AC9ED}"/>
              </a:ext>
            </a:extLst>
          </p:cNvPr>
          <p:cNvSpPr/>
          <p:nvPr/>
        </p:nvSpPr>
        <p:spPr>
          <a:xfrm>
            <a:off x="905933" y="2176190"/>
            <a:ext cx="563035" cy="28733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0" name="Freccia in giù 9">
            <a:extLst>
              <a:ext uri="{FF2B5EF4-FFF2-40B4-BE49-F238E27FC236}">
                <a16:creationId xmlns:a16="http://schemas.microsoft.com/office/drawing/2014/main" id="{D2A9D29E-018B-D646-99E5-15FA014F76C0}"/>
              </a:ext>
            </a:extLst>
          </p:cNvPr>
          <p:cNvSpPr/>
          <p:nvPr/>
        </p:nvSpPr>
        <p:spPr>
          <a:xfrm>
            <a:off x="3282420" y="1384028"/>
            <a:ext cx="563035" cy="287337"/>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1" name="Freccia in giù 10">
            <a:extLst>
              <a:ext uri="{FF2B5EF4-FFF2-40B4-BE49-F238E27FC236}">
                <a16:creationId xmlns:a16="http://schemas.microsoft.com/office/drawing/2014/main" id="{B8587D9C-A927-E944-BFC5-9D71B1467EE2}"/>
              </a:ext>
            </a:extLst>
          </p:cNvPr>
          <p:cNvSpPr/>
          <p:nvPr/>
        </p:nvSpPr>
        <p:spPr>
          <a:xfrm>
            <a:off x="3282420" y="2417490"/>
            <a:ext cx="563035" cy="38258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2" name="Freccia in giù 11">
            <a:extLst>
              <a:ext uri="{FF2B5EF4-FFF2-40B4-BE49-F238E27FC236}">
                <a16:creationId xmlns:a16="http://schemas.microsoft.com/office/drawing/2014/main" id="{636F7AED-A879-4747-A8EC-44176393D36A}"/>
              </a:ext>
            </a:extLst>
          </p:cNvPr>
          <p:cNvSpPr/>
          <p:nvPr/>
        </p:nvSpPr>
        <p:spPr>
          <a:xfrm>
            <a:off x="3282420" y="4192315"/>
            <a:ext cx="563035" cy="28733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5571" name="Text Box 14">
            <a:extLst>
              <a:ext uri="{FF2B5EF4-FFF2-40B4-BE49-F238E27FC236}">
                <a16:creationId xmlns:a16="http://schemas.microsoft.com/office/drawing/2014/main" id="{34A897A2-902F-474F-BE31-9EAEE2B940FF}"/>
              </a:ext>
            </a:extLst>
          </p:cNvPr>
          <p:cNvSpPr txBox="1">
            <a:spLocks noChangeArrowheads="1"/>
          </p:cNvSpPr>
          <p:nvPr/>
        </p:nvSpPr>
        <p:spPr bwMode="auto">
          <a:xfrm>
            <a:off x="5003800" y="1009650"/>
            <a:ext cx="3960813" cy="4701608"/>
          </a:xfrm>
          <a:prstGeom prst="rect">
            <a:avLst/>
          </a:prstGeom>
          <a:solidFill>
            <a:srgbClr val="DEAB0E">
              <a:alpha val="70195"/>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it-IT" altLang="it-IT" sz="1800" b="1">
                <a:solidFill>
                  <a:srgbClr val="000000"/>
                </a:solidFill>
                <a:latin typeface="Comic Sans MS" panose="030F0902030302020204" pitchFamily="66" charset="0"/>
              </a:rPr>
              <a:t>IPOXANTINE + </a:t>
            </a:r>
          </a:p>
          <a:p>
            <a:pPr algn="ctr" eaLnBrk="1" hangingPunct="1">
              <a:spcBef>
                <a:spcPct val="50000"/>
              </a:spcBef>
            </a:pPr>
            <a:r>
              <a:rPr lang="it-IT" altLang="it-IT" sz="1800" b="1">
                <a:solidFill>
                  <a:srgbClr val="000000"/>
                </a:solidFill>
                <a:latin typeface="Comic Sans MS" panose="030F0902030302020204" pitchFamily="66" charset="0"/>
              </a:rPr>
              <a:t>XANTINE OXIDASE + O</a:t>
            </a:r>
            <a:r>
              <a:rPr lang="it-IT" altLang="it-IT" b="1" baseline="-25000">
                <a:solidFill>
                  <a:srgbClr val="000000"/>
                </a:solidFill>
                <a:latin typeface="Comic Sans MS" panose="030F0902030302020204" pitchFamily="66" charset="0"/>
              </a:rPr>
              <a:t>2</a:t>
            </a:r>
            <a:endParaRPr lang="it-IT" altLang="it-IT" b="1">
              <a:solidFill>
                <a:srgbClr val="000000"/>
              </a:solidFill>
              <a:latin typeface="Comic Sans MS" panose="030F0902030302020204" pitchFamily="66" charset="0"/>
            </a:endParaRPr>
          </a:p>
          <a:p>
            <a:pPr algn="ctr" eaLnBrk="1" hangingPunct="1">
              <a:spcBef>
                <a:spcPct val="50000"/>
              </a:spcBef>
            </a:pPr>
            <a:endParaRPr lang="it-IT" altLang="it-IT" sz="1800" b="1">
              <a:solidFill>
                <a:srgbClr val="000000"/>
              </a:solidFill>
              <a:latin typeface="Comic Sans MS" panose="030F0902030302020204" pitchFamily="66" charset="0"/>
            </a:endParaRPr>
          </a:p>
          <a:p>
            <a:pPr algn="ctr" eaLnBrk="1" hangingPunct="1">
              <a:spcBef>
                <a:spcPct val="50000"/>
              </a:spcBef>
            </a:pPr>
            <a:endParaRPr lang="it-IT" altLang="it-IT" sz="1800" b="1">
              <a:solidFill>
                <a:srgbClr val="000000"/>
              </a:solidFill>
              <a:latin typeface="Comic Sans MS" panose="030F0902030302020204" pitchFamily="66" charset="0"/>
            </a:endParaRPr>
          </a:p>
          <a:p>
            <a:pPr algn="ctr" eaLnBrk="1" hangingPunct="1">
              <a:spcBef>
                <a:spcPct val="50000"/>
              </a:spcBef>
            </a:pPr>
            <a:r>
              <a:rPr lang="it-IT" altLang="it-IT" sz="1800" b="1">
                <a:solidFill>
                  <a:srgbClr val="000000"/>
                </a:solidFill>
                <a:latin typeface="Comic Sans MS" panose="030F0902030302020204" pitchFamily="66" charset="0"/>
              </a:rPr>
              <a:t>URATE + H</a:t>
            </a:r>
            <a:r>
              <a:rPr lang="it-IT" altLang="it-IT" b="1" baseline="-25000">
                <a:solidFill>
                  <a:srgbClr val="000000"/>
                </a:solidFill>
                <a:latin typeface="Comic Sans MS" panose="030F0902030302020204" pitchFamily="66" charset="0"/>
              </a:rPr>
              <a:t>2</a:t>
            </a:r>
            <a:r>
              <a:rPr lang="it-IT" altLang="it-IT" sz="1800" b="1">
                <a:solidFill>
                  <a:srgbClr val="000000"/>
                </a:solidFill>
                <a:latin typeface="Comic Sans MS" panose="030F0902030302020204" pitchFamily="66" charset="0"/>
              </a:rPr>
              <a:t>O</a:t>
            </a:r>
            <a:r>
              <a:rPr lang="it-IT" altLang="it-IT" b="1" baseline="-25000">
                <a:solidFill>
                  <a:srgbClr val="000000"/>
                </a:solidFill>
                <a:latin typeface="Comic Sans MS" panose="030F0902030302020204" pitchFamily="66" charset="0"/>
              </a:rPr>
              <a:t>2</a:t>
            </a:r>
            <a:r>
              <a:rPr lang="it-IT" altLang="it-IT" sz="1800" b="1">
                <a:solidFill>
                  <a:srgbClr val="000000"/>
                </a:solidFill>
                <a:latin typeface="Comic Sans MS" panose="030F0902030302020204" pitchFamily="66" charset="0"/>
              </a:rPr>
              <a:t> + O</a:t>
            </a:r>
            <a:r>
              <a:rPr lang="it-IT" altLang="it-IT" b="1" baseline="-25000">
                <a:solidFill>
                  <a:srgbClr val="000000"/>
                </a:solidFill>
                <a:latin typeface="Comic Sans MS" panose="030F0902030302020204" pitchFamily="66" charset="0"/>
              </a:rPr>
              <a:t>2</a:t>
            </a:r>
            <a:r>
              <a:rPr lang="it-IT" altLang="it-IT" b="1" baseline="30000">
                <a:solidFill>
                  <a:srgbClr val="000000"/>
                </a:solidFill>
                <a:latin typeface="Comic Sans MS" panose="030F0902030302020204" pitchFamily="66" charset="0"/>
              </a:rPr>
              <a:t>-</a:t>
            </a:r>
          </a:p>
          <a:p>
            <a:pPr algn="ctr" eaLnBrk="1" hangingPunct="1">
              <a:spcBef>
                <a:spcPct val="50000"/>
              </a:spcBef>
            </a:pPr>
            <a:r>
              <a:rPr lang="it-IT" altLang="it-IT" sz="1800" b="1">
                <a:solidFill>
                  <a:srgbClr val="000000"/>
                </a:solidFill>
                <a:latin typeface="Comic Sans MS" panose="030F0902030302020204" pitchFamily="66" charset="0"/>
              </a:rPr>
              <a:t>          </a:t>
            </a:r>
          </a:p>
          <a:p>
            <a:pPr algn="ctr" eaLnBrk="1" hangingPunct="1">
              <a:spcBef>
                <a:spcPct val="50000"/>
              </a:spcBef>
            </a:pPr>
            <a:endParaRPr lang="it-IT" altLang="it-IT" sz="1800" b="1">
              <a:solidFill>
                <a:srgbClr val="000000"/>
              </a:solidFill>
              <a:latin typeface="Comic Sans MS" panose="030F0902030302020204" pitchFamily="66" charset="0"/>
            </a:endParaRPr>
          </a:p>
          <a:p>
            <a:pPr algn="ctr" eaLnBrk="1" hangingPunct="1">
              <a:spcBef>
                <a:spcPct val="50000"/>
              </a:spcBef>
            </a:pPr>
            <a:r>
              <a:rPr lang="it-IT" altLang="it-IT" sz="1800" b="1">
                <a:solidFill>
                  <a:srgbClr val="000000"/>
                </a:solidFill>
                <a:latin typeface="Comic Sans MS" panose="030F0902030302020204" pitchFamily="66" charset="0"/>
              </a:rPr>
              <a:t>O</a:t>
            </a:r>
            <a:r>
              <a:rPr lang="it-IT" altLang="it-IT" b="1" baseline="-25000">
                <a:solidFill>
                  <a:srgbClr val="000000"/>
                </a:solidFill>
                <a:latin typeface="Comic Sans MS" panose="030F0902030302020204" pitchFamily="66" charset="0"/>
              </a:rPr>
              <a:t>2</a:t>
            </a:r>
            <a:r>
              <a:rPr lang="it-IT" altLang="it-IT" sz="1800" b="1">
                <a:solidFill>
                  <a:srgbClr val="000000"/>
                </a:solidFill>
                <a:latin typeface="Comic Sans MS" panose="030F0902030302020204" pitchFamily="66" charset="0"/>
              </a:rPr>
              <a:t> + OH</a:t>
            </a:r>
            <a:r>
              <a:rPr lang="it-IT" altLang="it-IT" b="1" baseline="30000">
                <a:solidFill>
                  <a:srgbClr val="000000"/>
                </a:solidFill>
                <a:latin typeface="Comic Sans MS" panose="030F0902030302020204" pitchFamily="66" charset="0"/>
              </a:rPr>
              <a:t>-</a:t>
            </a:r>
            <a:r>
              <a:rPr lang="it-IT" altLang="it-IT" sz="1800" b="1">
                <a:solidFill>
                  <a:srgbClr val="000000"/>
                </a:solidFill>
                <a:latin typeface="Comic Sans MS" panose="030F0902030302020204" pitchFamily="66" charset="0"/>
              </a:rPr>
              <a:t> + OH</a:t>
            </a:r>
            <a:r>
              <a:rPr lang="it-IT" altLang="it-IT" b="1" baseline="30000">
                <a:solidFill>
                  <a:srgbClr val="000000"/>
                </a:solidFill>
                <a:latin typeface="Comic Sans MS" panose="030F0902030302020204" pitchFamily="66" charset="0"/>
              </a:rPr>
              <a:t>•</a:t>
            </a:r>
          </a:p>
          <a:p>
            <a:pPr algn="ctr" eaLnBrk="1" hangingPunct="1">
              <a:spcBef>
                <a:spcPct val="50000"/>
              </a:spcBef>
            </a:pPr>
            <a:endParaRPr lang="it-IT" altLang="it-IT" sz="1800" b="1" baseline="30000">
              <a:solidFill>
                <a:srgbClr val="000000"/>
              </a:solidFill>
              <a:latin typeface="Comic Sans MS" panose="030F0902030302020204" pitchFamily="66" charset="0"/>
            </a:endParaRPr>
          </a:p>
          <a:p>
            <a:pPr algn="ctr" eaLnBrk="1" hangingPunct="1">
              <a:spcBef>
                <a:spcPct val="50000"/>
              </a:spcBef>
            </a:pPr>
            <a:endParaRPr lang="it-IT" altLang="it-IT" sz="1800" b="1" baseline="30000">
              <a:solidFill>
                <a:srgbClr val="000000"/>
              </a:solidFill>
              <a:latin typeface="Comic Sans MS" panose="030F0902030302020204" pitchFamily="66" charset="0"/>
            </a:endParaRPr>
          </a:p>
          <a:p>
            <a:pPr algn="ctr" eaLnBrk="1" hangingPunct="1">
              <a:spcBef>
                <a:spcPct val="50000"/>
              </a:spcBef>
            </a:pPr>
            <a:endParaRPr lang="it-IT" altLang="it-IT" sz="1800" b="1" baseline="30000">
              <a:solidFill>
                <a:srgbClr val="000000"/>
              </a:solidFill>
              <a:latin typeface="Comic Sans MS" panose="030F0902030302020204" pitchFamily="66" charset="0"/>
            </a:endParaRPr>
          </a:p>
          <a:p>
            <a:pPr algn="ctr" eaLnBrk="1" hangingPunct="1">
              <a:lnSpc>
                <a:spcPts val="2000"/>
              </a:lnSpc>
              <a:spcBef>
                <a:spcPct val="50000"/>
              </a:spcBef>
            </a:pPr>
            <a:r>
              <a:rPr lang="it-IT" altLang="it-IT" b="1">
                <a:solidFill>
                  <a:srgbClr val="000000"/>
                </a:solidFill>
                <a:latin typeface="Comic Sans MS" panose="030F0902030302020204" pitchFamily="66" charset="0"/>
              </a:rPr>
              <a:t>CELLULAR DAMAGE</a:t>
            </a:r>
          </a:p>
        </p:txBody>
      </p:sp>
      <p:sp>
        <p:nvSpPr>
          <p:cNvPr id="14" name="Freccia in giù 13">
            <a:extLst>
              <a:ext uri="{FF2B5EF4-FFF2-40B4-BE49-F238E27FC236}">
                <a16:creationId xmlns:a16="http://schemas.microsoft.com/office/drawing/2014/main" id="{70A66300-FD06-5A41-8709-AE35C7D33506}"/>
              </a:ext>
            </a:extLst>
          </p:cNvPr>
          <p:cNvSpPr/>
          <p:nvPr/>
        </p:nvSpPr>
        <p:spPr>
          <a:xfrm>
            <a:off x="6439706" y="1838053"/>
            <a:ext cx="1017562" cy="72072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6" name="Freccia in giù 15">
            <a:extLst>
              <a:ext uri="{FF2B5EF4-FFF2-40B4-BE49-F238E27FC236}">
                <a16:creationId xmlns:a16="http://schemas.microsoft.com/office/drawing/2014/main" id="{7BFA9345-528C-904F-AA90-BCA660FC5544}"/>
              </a:ext>
            </a:extLst>
          </p:cNvPr>
          <p:cNvSpPr/>
          <p:nvPr/>
        </p:nvSpPr>
        <p:spPr>
          <a:xfrm>
            <a:off x="6439706" y="4359003"/>
            <a:ext cx="1017562" cy="719137"/>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17" name="Freccia in giù 16">
            <a:extLst>
              <a:ext uri="{FF2B5EF4-FFF2-40B4-BE49-F238E27FC236}">
                <a16:creationId xmlns:a16="http://schemas.microsoft.com/office/drawing/2014/main" id="{D4C22F76-D6E0-CA44-87C2-476FCE0B1DF8}"/>
              </a:ext>
            </a:extLst>
          </p:cNvPr>
          <p:cNvSpPr/>
          <p:nvPr/>
        </p:nvSpPr>
        <p:spPr>
          <a:xfrm>
            <a:off x="6439706" y="3135040"/>
            <a:ext cx="1017562" cy="71913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5581" name="CasellaDiTesto 17">
            <a:extLst>
              <a:ext uri="{FF2B5EF4-FFF2-40B4-BE49-F238E27FC236}">
                <a16:creationId xmlns:a16="http://schemas.microsoft.com/office/drawing/2014/main" id="{31EF5D0F-5C05-2D4C-A54C-9D7D4B724196}"/>
              </a:ext>
            </a:extLst>
          </p:cNvPr>
          <p:cNvSpPr txBox="1">
            <a:spLocks noChangeArrowheads="1"/>
          </p:cNvSpPr>
          <p:nvPr/>
        </p:nvSpPr>
        <p:spPr bwMode="auto">
          <a:xfrm>
            <a:off x="7524750" y="3317875"/>
            <a:ext cx="86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800" b="1">
                <a:solidFill>
                  <a:srgbClr val="000000"/>
                </a:solidFill>
                <a:latin typeface="Comic Sans MS" panose="030F0902030302020204" pitchFamily="66" charset="0"/>
              </a:rPr>
              <a:t>Fe</a:t>
            </a:r>
            <a:r>
              <a:rPr lang="it-IT" altLang="it-IT" b="1" baseline="30000">
                <a:solidFill>
                  <a:srgbClr val="000000"/>
                </a:solidFill>
                <a:latin typeface="Comic Sans MS" panose="030F0902030302020204" pitchFamily="66" charset="0"/>
              </a:rPr>
              <a:t>3+</a:t>
            </a:r>
          </a:p>
        </p:txBody>
      </p:sp>
      <p:sp>
        <p:nvSpPr>
          <p:cNvPr id="3" name="Rettangolo 2">
            <a:extLst>
              <a:ext uri="{FF2B5EF4-FFF2-40B4-BE49-F238E27FC236}">
                <a16:creationId xmlns:a16="http://schemas.microsoft.com/office/drawing/2014/main" id="{E8324E5A-3656-A144-96A2-D97CED6BBD4A}"/>
              </a:ext>
            </a:extLst>
          </p:cNvPr>
          <p:cNvSpPr>
            <a:spLocks noChangeArrowheads="1"/>
          </p:cNvSpPr>
          <p:nvPr/>
        </p:nvSpPr>
        <p:spPr bwMode="auto">
          <a:xfrm>
            <a:off x="1547813" y="190500"/>
            <a:ext cx="1944687" cy="476250"/>
          </a:xfrm>
          <a:prstGeom prst="rect">
            <a:avLst/>
          </a:prstGeom>
          <a:solidFill>
            <a:srgbClr val="000090">
              <a:alpha val="10196"/>
            </a:srgbClr>
          </a:solidFill>
          <a:ln w="28575">
            <a:solidFill>
              <a:srgbClr val="FF0000"/>
            </a:solidFill>
            <a:miter lim="800000"/>
            <a:headEnd/>
            <a:tailEnd/>
          </a:ln>
          <a:effectLst>
            <a:outerShdw blurRad="40000" dist="23000" dir="5400000" rotWithShape="0">
              <a:srgbClr val="808080">
                <a:alpha val="34998"/>
              </a:srgbClr>
            </a:outerShdw>
          </a:effectLst>
        </p:spPr>
        <p:txBody>
          <a:bodyPr anchor="ctr"/>
          <a:lstStyle/>
          <a:p>
            <a:pPr algn="ctr">
              <a:defRPr/>
            </a:pPr>
            <a:endParaRPr lang="it-IT">
              <a:solidFill>
                <a:schemeClr val="lt1"/>
              </a:solidFill>
              <a:latin typeface="+mn-lt"/>
              <a:ea typeface="+mn-ea"/>
            </a:endParaRPr>
          </a:p>
        </p:txBody>
      </p:sp>
      <p:sp>
        <p:nvSpPr>
          <p:cNvPr id="20" name="Rettangolo 19">
            <a:extLst>
              <a:ext uri="{FF2B5EF4-FFF2-40B4-BE49-F238E27FC236}">
                <a16:creationId xmlns:a16="http://schemas.microsoft.com/office/drawing/2014/main" id="{3B1F40BE-7009-ED4D-9827-117E6EB86591}"/>
              </a:ext>
            </a:extLst>
          </p:cNvPr>
          <p:cNvSpPr>
            <a:spLocks noChangeArrowheads="1"/>
          </p:cNvSpPr>
          <p:nvPr/>
        </p:nvSpPr>
        <p:spPr bwMode="auto">
          <a:xfrm>
            <a:off x="5890022" y="188640"/>
            <a:ext cx="2138362" cy="476250"/>
          </a:xfrm>
          <a:prstGeom prst="rect">
            <a:avLst/>
          </a:prstGeom>
          <a:solidFill>
            <a:srgbClr val="000090">
              <a:alpha val="10196"/>
            </a:srgbClr>
          </a:solidFill>
          <a:ln w="28575">
            <a:solidFill>
              <a:srgbClr val="FF0000"/>
            </a:solidFill>
            <a:miter lim="800000"/>
            <a:headEnd/>
            <a:tailEnd/>
          </a:ln>
          <a:effectLst>
            <a:outerShdw blurRad="40000" dist="23000" dir="5400000" rotWithShape="0">
              <a:srgbClr val="808080">
                <a:alpha val="34998"/>
              </a:srgbClr>
            </a:outerShdw>
          </a:effectLst>
        </p:spPr>
        <p:txBody>
          <a:bodyPr anchor="ctr"/>
          <a:lstStyle/>
          <a:p>
            <a:pPr algn="ctr">
              <a:defRPr/>
            </a:pPr>
            <a:endParaRPr lang="it-IT">
              <a:solidFill>
                <a:schemeClr val="lt1"/>
              </a:solidFill>
              <a:latin typeface="+mn-lt"/>
              <a:ea typeface="+mn-ea"/>
            </a:endParaRPr>
          </a:p>
        </p:txBody>
      </p:sp>
      <p:sp>
        <p:nvSpPr>
          <p:cNvPr id="65584" name="CasellaDiTesto 10">
            <a:extLst>
              <a:ext uri="{FF2B5EF4-FFF2-40B4-BE49-F238E27FC236}">
                <a16:creationId xmlns:a16="http://schemas.microsoft.com/office/drawing/2014/main" id="{344CBC8A-230E-8241-BCB3-FED955ADA3D8}"/>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4" descr="aneurisma miocardio">
            <a:extLst>
              <a:ext uri="{FF2B5EF4-FFF2-40B4-BE49-F238E27FC236}">
                <a16:creationId xmlns:a16="http://schemas.microsoft.com/office/drawing/2014/main" id="{E8D9C80D-72B6-7345-8414-8BC94345F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3076575"/>
            <a:ext cx="4464050" cy="29194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71682" name="Picture 5" descr="cicatrice mioc con aneurisma">
            <a:extLst>
              <a:ext uri="{FF2B5EF4-FFF2-40B4-BE49-F238E27FC236}">
                <a16:creationId xmlns:a16="http://schemas.microsoft.com/office/drawing/2014/main" id="{F0D49B12-2F10-7E4A-B5FC-E4C7BAFC3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61925"/>
            <a:ext cx="2808288" cy="42481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71683" name="Picture 6" descr="rottura miocardio dopo infarto">
            <a:extLst>
              <a:ext uri="{FF2B5EF4-FFF2-40B4-BE49-F238E27FC236}">
                <a16:creationId xmlns:a16="http://schemas.microsoft.com/office/drawing/2014/main" id="{FA0FC9F3-FDE6-9C4D-B95A-D513938DDD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115888"/>
            <a:ext cx="4556125" cy="299878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1684" name="Text Box 7">
            <a:extLst>
              <a:ext uri="{FF2B5EF4-FFF2-40B4-BE49-F238E27FC236}">
                <a16:creationId xmlns:a16="http://schemas.microsoft.com/office/drawing/2014/main" id="{A547B549-EFD2-CD4E-9EC1-616B9E63E6AC}"/>
              </a:ext>
            </a:extLst>
          </p:cNvPr>
          <p:cNvSpPr txBox="1">
            <a:spLocks noChangeArrowheads="1"/>
          </p:cNvSpPr>
          <p:nvPr/>
        </p:nvSpPr>
        <p:spPr bwMode="auto">
          <a:xfrm>
            <a:off x="250825" y="4908550"/>
            <a:ext cx="273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it-IT" sz="1800" dirty="0">
                <a:solidFill>
                  <a:srgbClr val="000000"/>
                </a:solidFill>
                <a:latin typeface="Comic Sans MS" panose="030F0902030302020204" pitchFamily="66" charset="0"/>
              </a:rPr>
              <a:t>scar</a:t>
            </a:r>
          </a:p>
        </p:txBody>
      </p:sp>
      <p:sp>
        <p:nvSpPr>
          <p:cNvPr id="71685" name="Line 8">
            <a:extLst>
              <a:ext uri="{FF2B5EF4-FFF2-40B4-BE49-F238E27FC236}">
                <a16:creationId xmlns:a16="http://schemas.microsoft.com/office/drawing/2014/main" id="{905322F7-D52E-A34E-A95A-8C6A51580961}"/>
              </a:ext>
            </a:extLst>
          </p:cNvPr>
          <p:cNvSpPr>
            <a:spLocks noChangeShapeType="1"/>
          </p:cNvSpPr>
          <p:nvPr/>
        </p:nvSpPr>
        <p:spPr bwMode="auto">
          <a:xfrm flipV="1">
            <a:off x="611188" y="3330575"/>
            <a:ext cx="504825" cy="15113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71686" name="Text Box 9">
            <a:extLst>
              <a:ext uri="{FF2B5EF4-FFF2-40B4-BE49-F238E27FC236}">
                <a16:creationId xmlns:a16="http://schemas.microsoft.com/office/drawing/2014/main" id="{F01FAB8C-AC74-D848-8BA4-1C6AB767E4A5}"/>
              </a:ext>
            </a:extLst>
          </p:cNvPr>
          <p:cNvSpPr txBox="1">
            <a:spLocks noChangeArrowheads="1"/>
          </p:cNvSpPr>
          <p:nvPr/>
        </p:nvSpPr>
        <p:spPr bwMode="auto">
          <a:xfrm>
            <a:off x="1871288" y="5635625"/>
            <a:ext cx="20526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50000"/>
              </a:spcBef>
            </a:pPr>
            <a:r>
              <a:rPr lang="en-US" altLang="it-IT" sz="1800">
                <a:solidFill>
                  <a:srgbClr val="000000"/>
                </a:solidFill>
                <a:latin typeface="Comic Sans MS" panose="030F0902030302020204" pitchFamily="66" charset="0"/>
              </a:rPr>
              <a:t>Cardiac aneurism</a:t>
            </a:r>
          </a:p>
        </p:txBody>
      </p:sp>
      <p:sp>
        <p:nvSpPr>
          <p:cNvPr id="71687" name="Rectangle 13">
            <a:extLst>
              <a:ext uri="{FF2B5EF4-FFF2-40B4-BE49-F238E27FC236}">
                <a16:creationId xmlns:a16="http://schemas.microsoft.com/office/drawing/2014/main" id="{EE374D6D-A89D-6942-A166-11FFCA8CFEC4}"/>
              </a:ext>
            </a:extLst>
          </p:cNvPr>
          <p:cNvSpPr>
            <a:spLocks noChangeArrowheads="1"/>
          </p:cNvSpPr>
          <p:nvPr/>
        </p:nvSpPr>
        <p:spPr bwMode="auto">
          <a:xfrm>
            <a:off x="250825" y="4914900"/>
            <a:ext cx="1296988" cy="3603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it-IT" altLang="it-IT" sz="1800"/>
          </a:p>
        </p:txBody>
      </p:sp>
      <p:sp>
        <p:nvSpPr>
          <p:cNvPr id="71688" name="Rectangle 14">
            <a:extLst>
              <a:ext uri="{FF2B5EF4-FFF2-40B4-BE49-F238E27FC236}">
                <a16:creationId xmlns:a16="http://schemas.microsoft.com/office/drawing/2014/main" id="{2462A804-3DD7-0C4F-98FB-D1CA2060C28F}"/>
              </a:ext>
            </a:extLst>
          </p:cNvPr>
          <p:cNvSpPr>
            <a:spLocks noChangeArrowheads="1"/>
          </p:cNvSpPr>
          <p:nvPr/>
        </p:nvSpPr>
        <p:spPr bwMode="auto">
          <a:xfrm>
            <a:off x="1619250" y="5635625"/>
            <a:ext cx="2376488" cy="3603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it-IT" altLang="it-IT" sz="1800"/>
          </a:p>
        </p:txBody>
      </p:sp>
      <p:sp>
        <p:nvSpPr>
          <p:cNvPr id="71689" name="Line 16">
            <a:extLst>
              <a:ext uri="{FF2B5EF4-FFF2-40B4-BE49-F238E27FC236}">
                <a16:creationId xmlns:a16="http://schemas.microsoft.com/office/drawing/2014/main" id="{45876D49-30F4-244A-B422-26C648F42E78}"/>
              </a:ext>
            </a:extLst>
          </p:cNvPr>
          <p:cNvSpPr>
            <a:spLocks noChangeShapeType="1"/>
          </p:cNvSpPr>
          <p:nvPr/>
        </p:nvSpPr>
        <p:spPr bwMode="auto">
          <a:xfrm flipV="1">
            <a:off x="3995738" y="5635625"/>
            <a:ext cx="2447925" cy="2159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14" name="Rettangolo 13">
            <a:extLst>
              <a:ext uri="{FF2B5EF4-FFF2-40B4-BE49-F238E27FC236}">
                <a16:creationId xmlns:a16="http://schemas.microsoft.com/office/drawing/2014/main" id="{17BED38E-DCAA-254A-A403-185C6155C297}"/>
              </a:ext>
            </a:extLst>
          </p:cNvPr>
          <p:cNvSpPr/>
          <p:nvPr/>
        </p:nvSpPr>
        <p:spPr>
          <a:xfrm>
            <a:off x="4356100" y="2754313"/>
            <a:ext cx="2952204" cy="36036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r>
              <a:rPr lang="en-US">
                <a:solidFill>
                  <a:schemeClr val="tx1"/>
                </a:solidFill>
                <a:latin typeface="Comic Sans MS" pitchFamily="66" charset="0"/>
              </a:rPr>
              <a:t>Rupture of the heart wall</a:t>
            </a:r>
          </a:p>
        </p:txBody>
      </p:sp>
      <p:sp>
        <p:nvSpPr>
          <p:cNvPr id="71691" name="CasellaDiTesto 10">
            <a:extLst>
              <a:ext uri="{FF2B5EF4-FFF2-40B4-BE49-F238E27FC236}">
                <a16:creationId xmlns:a16="http://schemas.microsoft.com/office/drawing/2014/main" id="{6219DEDD-1E7C-1E40-A2C1-6238EB484B88}"/>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descr="C:\My Documents\My Pictures\Papillary Muscle rupture.jpg">
            <a:extLst>
              <a:ext uri="{FF2B5EF4-FFF2-40B4-BE49-F238E27FC236}">
                <a16:creationId xmlns:a16="http://schemas.microsoft.com/office/drawing/2014/main" id="{655105FF-BB3A-744B-812E-DEB0483D6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15888"/>
            <a:ext cx="4752975" cy="34258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3730" name="Text Box 3">
            <a:extLst>
              <a:ext uri="{FF2B5EF4-FFF2-40B4-BE49-F238E27FC236}">
                <a16:creationId xmlns:a16="http://schemas.microsoft.com/office/drawing/2014/main" id="{5FB30142-AF89-914D-9A8E-0960AB7EA9B1}"/>
              </a:ext>
            </a:extLst>
          </p:cNvPr>
          <p:cNvSpPr txBox="1">
            <a:spLocks noChangeArrowheads="1"/>
          </p:cNvSpPr>
          <p:nvPr/>
        </p:nvSpPr>
        <p:spPr bwMode="auto">
          <a:xfrm>
            <a:off x="263525" y="260350"/>
            <a:ext cx="3297238" cy="338554"/>
          </a:xfrm>
          <a:prstGeom prst="rect">
            <a:avLst/>
          </a:prstGeom>
          <a:solidFill>
            <a:schemeClr val="bg1"/>
          </a:solidFill>
          <a:ln w="19050">
            <a:solidFill>
              <a:srgbClr val="28E337"/>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it-IT" sz="1600">
                <a:solidFill>
                  <a:srgbClr val="000000"/>
                </a:solidFill>
                <a:latin typeface="Comic Sans MS" panose="030F0902030302020204" pitchFamily="66" charset="0"/>
              </a:rPr>
              <a:t>Rupture of the papillary muscles</a:t>
            </a:r>
          </a:p>
        </p:txBody>
      </p:sp>
      <p:sp>
        <p:nvSpPr>
          <p:cNvPr id="67588" name="AutoShape 4">
            <a:extLst>
              <a:ext uri="{FF2B5EF4-FFF2-40B4-BE49-F238E27FC236}">
                <a16:creationId xmlns:a16="http://schemas.microsoft.com/office/drawing/2014/main" id="{964716AE-C8E4-7843-A6AF-5BCDBCE5956F}"/>
              </a:ext>
            </a:extLst>
          </p:cNvPr>
          <p:cNvSpPr>
            <a:spLocks noChangeArrowheads="1"/>
          </p:cNvSpPr>
          <p:nvPr/>
        </p:nvSpPr>
        <p:spPr bwMode="auto">
          <a:xfrm>
            <a:off x="2262188" y="2081957"/>
            <a:ext cx="760412" cy="415925"/>
          </a:xfrm>
          <a:prstGeom prst="leftArrow">
            <a:avLst>
              <a:gd name="adj1" fmla="val 50000"/>
              <a:gd name="adj2" fmla="val 58241"/>
            </a:avLst>
          </a:prstGeom>
          <a:gradFill flip="none" rotWithShape="1">
            <a:gsLst>
              <a:gs pos="0">
                <a:srgbClr val="3366FF"/>
              </a:gs>
              <a:gs pos="100000">
                <a:srgbClr val="FFFFFF"/>
              </a:gs>
            </a:gsLst>
            <a:path path="circle">
              <a:fillToRect l="100000" t="100000"/>
            </a:path>
            <a:tileRect r="-100000" b="-100000"/>
          </a:gradFill>
          <a:ln w="19050" cmpd="sng">
            <a:solidFill>
              <a:srgbClr val="00F202"/>
            </a:solidFill>
            <a:miter lim="800000"/>
            <a:headEnd/>
            <a:tailEnd/>
          </a:ln>
        </p:spPr>
        <p:txBody>
          <a:bodyPr wrap="none" anchor="ctr"/>
          <a:lstStyle/>
          <a:p>
            <a:pPr>
              <a:defRPr/>
            </a:pPr>
            <a:endParaRPr lang="it-IT">
              <a:solidFill>
                <a:schemeClr val="bg1"/>
              </a:solidFill>
              <a:latin typeface="Arial" charset="0"/>
              <a:ea typeface="ＭＳ Ｐゴシック" charset="0"/>
              <a:cs typeface="ＭＳ Ｐゴシック" charset="0"/>
            </a:endParaRPr>
          </a:p>
        </p:txBody>
      </p:sp>
      <p:sp>
        <p:nvSpPr>
          <p:cNvPr id="67589" name="AutoShape 5">
            <a:extLst>
              <a:ext uri="{FF2B5EF4-FFF2-40B4-BE49-F238E27FC236}">
                <a16:creationId xmlns:a16="http://schemas.microsoft.com/office/drawing/2014/main" id="{3D371D49-0DE4-A943-B132-8E2359253146}"/>
              </a:ext>
            </a:extLst>
          </p:cNvPr>
          <p:cNvSpPr>
            <a:spLocks noChangeArrowheads="1"/>
          </p:cNvSpPr>
          <p:nvPr/>
        </p:nvSpPr>
        <p:spPr bwMode="auto">
          <a:xfrm>
            <a:off x="3017838" y="1297732"/>
            <a:ext cx="542925" cy="347663"/>
          </a:xfrm>
          <a:prstGeom prst="leftArrow">
            <a:avLst>
              <a:gd name="adj1" fmla="val 50000"/>
              <a:gd name="adj2" fmla="val 49756"/>
            </a:avLst>
          </a:prstGeom>
          <a:gradFill flip="none" rotWithShape="1">
            <a:gsLst>
              <a:gs pos="0">
                <a:srgbClr val="3366FF"/>
              </a:gs>
              <a:gs pos="100000">
                <a:srgbClr val="FFFFFF"/>
              </a:gs>
            </a:gsLst>
            <a:path path="circle">
              <a:fillToRect l="100000" t="100000"/>
            </a:path>
            <a:tileRect r="-100000" b="-100000"/>
          </a:gradFill>
          <a:ln w="19050" cmpd="sng">
            <a:solidFill>
              <a:srgbClr val="00F202"/>
            </a:solidFill>
            <a:miter lim="800000"/>
            <a:headEnd/>
            <a:tailEnd/>
          </a:ln>
        </p:spPr>
        <p:txBody>
          <a:bodyPr wrap="none" anchor="ctr"/>
          <a:lstStyle/>
          <a:p>
            <a:pPr>
              <a:defRPr/>
            </a:pPr>
            <a:endParaRPr lang="it-IT">
              <a:solidFill>
                <a:schemeClr val="bg1"/>
              </a:solidFill>
              <a:latin typeface="Arial" charset="0"/>
              <a:ea typeface="ＭＳ Ｐゴシック" charset="0"/>
              <a:cs typeface="ＭＳ Ｐゴシック" charset="0"/>
            </a:endParaRPr>
          </a:p>
        </p:txBody>
      </p:sp>
      <p:pic>
        <p:nvPicPr>
          <p:cNvPr id="73737" name="Picture 2" descr="D:\0003.PCD">
            <a:extLst>
              <a:ext uri="{FF2B5EF4-FFF2-40B4-BE49-F238E27FC236}">
                <a16:creationId xmlns:a16="http://schemas.microsoft.com/office/drawing/2014/main" id="{3AA710D2-1A9F-0C4F-84BF-899B39C83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75" y="115888"/>
            <a:ext cx="4994275" cy="34575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3738" name="Text Box 3">
            <a:extLst>
              <a:ext uri="{FF2B5EF4-FFF2-40B4-BE49-F238E27FC236}">
                <a16:creationId xmlns:a16="http://schemas.microsoft.com/office/drawing/2014/main" id="{D0839AAE-3E65-0E4C-9DF3-B4D7B1F38670}"/>
              </a:ext>
            </a:extLst>
          </p:cNvPr>
          <p:cNvSpPr txBox="1">
            <a:spLocks noChangeArrowheads="1"/>
          </p:cNvSpPr>
          <p:nvPr/>
        </p:nvSpPr>
        <p:spPr bwMode="auto">
          <a:xfrm>
            <a:off x="4703763" y="279400"/>
            <a:ext cx="3756025" cy="773113"/>
          </a:xfrm>
          <a:prstGeom prst="rect">
            <a:avLst/>
          </a:prstGeom>
          <a:solidFill>
            <a:srgbClr val="FFFFFF"/>
          </a:solidFill>
          <a:ln w="19050">
            <a:solidFill>
              <a:srgbClr val="28E337"/>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1175"/>
              </a:lnSpc>
              <a:spcBef>
                <a:spcPct val="50000"/>
              </a:spcBef>
            </a:pPr>
            <a:r>
              <a:rPr lang="en-US" altLang="it-IT" sz="1400">
                <a:solidFill>
                  <a:srgbClr val="000000"/>
                </a:solidFill>
                <a:latin typeface="Comic Sans MS" panose="030F0902030302020204" pitchFamily="66" charset="0"/>
              </a:rPr>
              <a:t>Old myocardial infarction with evident</a:t>
            </a:r>
          </a:p>
          <a:p>
            <a:pPr algn="ctr" eaLnBrk="1" hangingPunct="1">
              <a:lnSpc>
                <a:spcPts val="1175"/>
              </a:lnSpc>
              <a:spcBef>
                <a:spcPct val="50000"/>
              </a:spcBef>
            </a:pPr>
            <a:r>
              <a:rPr lang="en-US" altLang="it-IT" sz="1400">
                <a:solidFill>
                  <a:srgbClr val="000000"/>
                </a:solidFill>
                <a:latin typeface="Comic Sans MS" panose="030F0902030302020204" pitchFamily="66" charset="0"/>
              </a:rPr>
              <a:t>thinning of the ventricular wall</a:t>
            </a:r>
          </a:p>
          <a:p>
            <a:pPr algn="ctr" eaLnBrk="1" hangingPunct="1">
              <a:lnSpc>
                <a:spcPts val="1175"/>
              </a:lnSpc>
              <a:spcBef>
                <a:spcPct val="50000"/>
              </a:spcBef>
            </a:pPr>
            <a:r>
              <a:rPr lang="en-US" altLang="it-IT" sz="1400">
                <a:solidFill>
                  <a:srgbClr val="000000"/>
                </a:solidFill>
                <a:latin typeface="Comic Sans MS" panose="030F0902030302020204" pitchFamily="66" charset="0"/>
              </a:rPr>
              <a:t>at the fibrous scar</a:t>
            </a:r>
          </a:p>
        </p:txBody>
      </p:sp>
      <p:cxnSp>
        <p:nvCxnSpPr>
          <p:cNvPr id="3" name="Connettore 2 2">
            <a:extLst>
              <a:ext uri="{FF2B5EF4-FFF2-40B4-BE49-F238E27FC236}">
                <a16:creationId xmlns:a16="http://schemas.microsoft.com/office/drawing/2014/main" id="{5577BE7B-B78B-3549-B100-602DB997274F}"/>
              </a:ext>
            </a:extLst>
          </p:cNvPr>
          <p:cNvCxnSpPr>
            <a:cxnSpLocks noChangeShapeType="1"/>
            <a:stCxn id="73738" idx="2"/>
          </p:cNvCxnSpPr>
          <p:nvPr/>
        </p:nvCxnSpPr>
        <p:spPr bwMode="auto">
          <a:xfrm>
            <a:off x="6581775" y="1052513"/>
            <a:ext cx="438150" cy="1800225"/>
          </a:xfrm>
          <a:prstGeom prst="straightConnector1">
            <a:avLst/>
          </a:prstGeom>
          <a:noFill/>
          <a:ln w="25400">
            <a:solidFill>
              <a:srgbClr val="28E337"/>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3740" name="Picture 2" descr="D:\0044.PCD">
            <a:extLst>
              <a:ext uri="{FF2B5EF4-FFF2-40B4-BE49-F238E27FC236}">
                <a16:creationId xmlns:a16="http://schemas.microsoft.com/office/drawing/2014/main" id="{646249F6-1A0D-8540-A9EB-84F62E3E3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213100"/>
            <a:ext cx="4541838" cy="30273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3741" name="Text Box 3">
            <a:extLst>
              <a:ext uri="{FF2B5EF4-FFF2-40B4-BE49-F238E27FC236}">
                <a16:creationId xmlns:a16="http://schemas.microsoft.com/office/drawing/2014/main" id="{F7612734-D3DA-1642-A20C-CBAAAF003BEB}"/>
              </a:ext>
            </a:extLst>
          </p:cNvPr>
          <p:cNvSpPr txBox="1">
            <a:spLocks noChangeArrowheads="1"/>
          </p:cNvSpPr>
          <p:nvPr/>
        </p:nvSpPr>
        <p:spPr bwMode="auto">
          <a:xfrm>
            <a:off x="641350" y="5589588"/>
            <a:ext cx="4541838" cy="514436"/>
          </a:xfrm>
          <a:prstGeom prst="rect">
            <a:avLst/>
          </a:prstGeom>
          <a:solidFill>
            <a:srgbClr val="FFFFFF"/>
          </a:solidFill>
          <a:ln w="19050">
            <a:solidFill>
              <a:srgbClr val="28E337"/>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1175"/>
              </a:lnSpc>
              <a:spcBef>
                <a:spcPct val="50000"/>
              </a:spcBef>
            </a:pPr>
            <a:r>
              <a:rPr lang="en-US" altLang="it-IT" sz="1400">
                <a:solidFill>
                  <a:srgbClr val="000000"/>
                </a:solidFill>
                <a:latin typeface="Comic Sans MS" panose="030F0902030302020204" pitchFamily="66" charset="0"/>
              </a:rPr>
              <a:t>Fibrous scar with compensatory hypertrophy</a:t>
            </a:r>
          </a:p>
          <a:p>
            <a:pPr algn="ctr" eaLnBrk="1" hangingPunct="1">
              <a:lnSpc>
                <a:spcPts val="1175"/>
              </a:lnSpc>
              <a:spcBef>
                <a:spcPct val="50000"/>
              </a:spcBef>
            </a:pPr>
            <a:r>
              <a:rPr lang="en-US" altLang="it-IT" sz="1400">
                <a:solidFill>
                  <a:srgbClr val="000000"/>
                </a:solidFill>
                <a:latin typeface="Comic Sans MS" panose="030F0902030302020204" pitchFamily="66" charset="0"/>
              </a:rPr>
              <a:t>of the ventricular wall unaffected by the infarction</a:t>
            </a:r>
          </a:p>
        </p:txBody>
      </p:sp>
      <p:cxnSp>
        <p:nvCxnSpPr>
          <p:cNvPr id="5" name="Connettore 2 4">
            <a:extLst>
              <a:ext uri="{FF2B5EF4-FFF2-40B4-BE49-F238E27FC236}">
                <a16:creationId xmlns:a16="http://schemas.microsoft.com/office/drawing/2014/main" id="{1358349E-13A2-F440-849A-83816EAEAE39}"/>
              </a:ext>
            </a:extLst>
          </p:cNvPr>
          <p:cNvCxnSpPr>
            <a:cxnSpLocks noChangeShapeType="1"/>
          </p:cNvCxnSpPr>
          <p:nvPr/>
        </p:nvCxnSpPr>
        <p:spPr bwMode="auto">
          <a:xfrm flipH="1" flipV="1">
            <a:off x="2700338" y="4292600"/>
            <a:ext cx="647700" cy="1296988"/>
          </a:xfrm>
          <a:prstGeom prst="straightConnector1">
            <a:avLst/>
          </a:prstGeom>
          <a:noFill/>
          <a:ln w="25400">
            <a:solidFill>
              <a:srgbClr val="28E337"/>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3743" name="CasellaDiTesto 10">
            <a:extLst>
              <a:ext uri="{FF2B5EF4-FFF2-40B4-BE49-F238E27FC236}">
                <a16:creationId xmlns:a16="http://schemas.microsoft.com/office/drawing/2014/main" id="{B746E3C8-85CE-1A40-A1AC-D72DDAF9E9B2}"/>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INFARTO</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8" descr="http://www.malattievascolari.com/img/gal-arterie/trombosi.jpg">
            <a:extLst>
              <a:ext uri="{FF2B5EF4-FFF2-40B4-BE49-F238E27FC236}">
                <a16:creationId xmlns:a16="http://schemas.microsoft.com/office/drawing/2014/main" id="{5844FB73-3CA3-3D46-98A2-A2FAE71DC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26988"/>
            <a:ext cx="918051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arrotondato 7">
            <a:extLst>
              <a:ext uri="{FF2B5EF4-FFF2-40B4-BE49-F238E27FC236}">
                <a16:creationId xmlns:a16="http://schemas.microsoft.com/office/drawing/2014/main" id="{3BDF572B-1610-4E4F-A71A-DF4751EDC9AC}"/>
              </a:ext>
            </a:extLst>
          </p:cNvPr>
          <p:cNvSpPr/>
          <p:nvPr/>
        </p:nvSpPr>
        <p:spPr>
          <a:xfrm>
            <a:off x="468313" y="115888"/>
            <a:ext cx="8208962" cy="2376487"/>
          </a:xfrm>
          <a:prstGeom prst="roundRect">
            <a:avLst/>
          </a:prstGeom>
          <a:solidFill>
            <a:schemeClr val="accent1">
              <a:lumMod val="7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5400" b="1">
                <a:solidFill>
                  <a:srgbClr val="FF0000"/>
                </a:solidFill>
                <a:latin typeface="Comic Sans MS" pitchFamily="66" charset="0"/>
              </a:rPr>
              <a:t>PATHOPHYSIOLOGY OF THROMBOSIS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Immagine 2" descr="Schermata 2017-02-02 alle 11.55.26.png">
            <a:extLst>
              <a:ext uri="{FF2B5EF4-FFF2-40B4-BE49-F238E27FC236}">
                <a16:creationId xmlns:a16="http://schemas.microsoft.com/office/drawing/2014/main" id="{368A265C-15E5-604F-A539-1B045206A0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6245041" cy="184154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02402" name="Immagine 3" descr="Schermata 2017-02-02 alle 11.56.13.png">
            <a:extLst>
              <a:ext uri="{FF2B5EF4-FFF2-40B4-BE49-F238E27FC236}">
                <a16:creationId xmlns:a16="http://schemas.microsoft.com/office/drawing/2014/main" id="{1EB6BFD3-DDBF-B647-B22A-0F8DED9AFB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2373" y="2141933"/>
            <a:ext cx="4294188" cy="3524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2403" name="CasellaDiTesto 4">
            <a:extLst>
              <a:ext uri="{FF2B5EF4-FFF2-40B4-BE49-F238E27FC236}">
                <a16:creationId xmlns:a16="http://schemas.microsoft.com/office/drawing/2014/main" id="{7A75A170-D2F9-9242-83D1-4B6DEA9E590E}"/>
              </a:ext>
            </a:extLst>
          </p:cNvPr>
          <p:cNvSpPr txBox="1">
            <a:spLocks noChangeArrowheads="1"/>
          </p:cNvSpPr>
          <p:nvPr/>
        </p:nvSpPr>
        <p:spPr bwMode="auto">
          <a:xfrm>
            <a:off x="755576" y="3010297"/>
            <a:ext cx="7529079" cy="29067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675"/>
              </a:lnSpc>
            </a:pPr>
            <a:r>
              <a:rPr lang="en-GB" altLang="it-IT" b="1">
                <a:latin typeface="Comic Sans MS" panose="030F0902030302020204" pitchFamily="66" charset="0"/>
              </a:rPr>
              <a:t>Thrombosis</a:t>
            </a:r>
            <a:r>
              <a:rPr lang="en-GB" altLang="it-IT">
                <a:latin typeface="Comic Sans MS" panose="030F0902030302020204" pitchFamily="66" charset="0"/>
              </a:rPr>
              <a:t> is the common pathology underlying ischemic heart disease, ischemic stroke, and venous thromboembolism (VTE). The Global Burden of Disease Study 2010 (GBD 2010) documented that ischemic heart disease and stroke collectively </a:t>
            </a:r>
            <a:r>
              <a:rPr lang="en-GB" altLang="it-IT" b="1" u="sng">
                <a:latin typeface="Comic Sans MS" panose="030F0902030302020204" pitchFamily="66" charset="0"/>
              </a:rPr>
              <a:t>caused 1 in 4 deaths worldwide</a:t>
            </a:r>
            <a:r>
              <a:rPr lang="en-GB" altLang="it-IT" b="1">
                <a:latin typeface="Comic Sans MS" panose="030F0902030302020204" pitchFamily="66" charset="0"/>
              </a:rPr>
              <a:t>.</a:t>
            </a:r>
          </a:p>
        </p:txBody>
      </p:sp>
      <p:sp>
        <p:nvSpPr>
          <p:cNvPr id="102404" name="CasellaDiTesto 1">
            <a:extLst>
              <a:ext uri="{FF2B5EF4-FFF2-40B4-BE49-F238E27FC236}">
                <a16:creationId xmlns:a16="http://schemas.microsoft.com/office/drawing/2014/main" id="{0E2E929B-01A4-3243-8AC8-54321E7944B6}"/>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pic>
        <p:nvPicPr>
          <p:cNvPr id="1026" name="Picture 2" descr="Vol 34, No 4 | Arteriosclerosis, Thrombosis, and Vascular Biology">
            <a:extLst>
              <a:ext uri="{FF2B5EF4-FFF2-40B4-BE49-F238E27FC236}">
                <a16:creationId xmlns:a16="http://schemas.microsoft.com/office/drawing/2014/main" id="{D907C3CB-9008-51E3-6A02-EA7FE3F4F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767" y="116632"/>
            <a:ext cx="1975697" cy="264405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ext Box 5">
            <a:extLst>
              <a:ext uri="{FF2B5EF4-FFF2-40B4-BE49-F238E27FC236}">
                <a16:creationId xmlns:a16="http://schemas.microsoft.com/office/drawing/2014/main" id="{D04DBD19-9CAF-FB40-A6EB-4F2367C7650C}"/>
              </a:ext>
            </a:extLst>
          </p:cNvPr>
          <p:cNvSpPr txBox="1">
            <a:spLocks noChangeArrowheads="1"/>
          </p:cNvSpPr>
          <p:nvPr/>
        </p:nvSpPr>
        <p:spPr bwMode="auto">
          <a:xfrm>
            <a:off x="647700" y="719138"/>
            <a:ext cx="7921625" cy="2311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130000"/>
              </a:lnSpc>
              <a:spcBef>
                <a:spcPct val="50000"/>
              </a:spcBef>
            </a:pPr>
            <a:r>
              <a:rPr lang="en-US" altLang="it-IT" sz="2800">
                <a:solidFill>
                  <a:srgbClr val="FF0000"/>
                </a:solidFill>
                <a:latin typeface="Comic Sans MS" panose="030F0902030302020204" pitchFamily="66" charset="0"/>
              </a:rPr>
              <a:t>THROMBOSIS</a:t>
            </a:r>
            <a:r>
              <a:rPr lang="en-US" altLang="it-IT" sz="2800">
                <a:solidFill>
                  <a:srgbClr val="000000"/>
                </a:solidFill>
                <a:latin typeface="Comic Sans MS" panose="030F0902030302020204" pitchFamily="66" charset="0"/>
              </a:rPr>
              <a:t> means the intravascular formation, in the living, of a solid mass formed by constituents of the circulating blood, which takes the name of </a:t>
            </a:r>
            <a:r>
              <a:rPr lang="en-US" altLang="it-IT" sz="2800">
                <a:solidFill>
                  <a:srgbClr val="FF0000"/>
                </a:solidFill>
                <a:latin typeface="Comic Sans MS" panose="030F0902030302020204" pitchFamily="66" charset="0"/>
              </a:rPr>
              <a:t>THROMBUS</a:t>
            </a:r>
            <a:r>
              <a:rPr lang="en-US" altLang="it-IT" sz="2800">
                <a:solidFill>
                  <a:srgbClr val="000000"/>
                </a:solidFill>
                <a:latin typeface="Comic Sans MS" panose="030F0902030302020204" pitchFamily="66" charset="0"/>
              </a:rPr>
              <a:t>.</a:t>
            </a:r>
          </a:p>
        </p:txBody>
      </p:sp>
      <p:sp>
        <p:nvSpPr>
          <p:cNvPr id="103426" name="CasellaDiTesto 4">
            <a:extLst>
              <a:ext uri="{FF2B5EF4-FFF2-40B4-BE49-F238E27FC236}">
                <a16:creationId xmlns:a16="http://schemas.microsoft.com/office/drawing/2014/main" id="{23FF1529-B4E2-2044-981F-BB98B3777602}"/>
              </a:ext>
            </a:extLst>
          </p:cNvPr>
          <p:cNvSpPr txBox="1">
            <a:spLocks noChangeArrowheads="1"/>
          </p:cNvSpPr>
          <p:nvPr/>
        </p:nvSpPr>
        <p:spPr bwMode="auto">
          <a:xfrm>
            <a:off x="1671205" y="115888"/>
            <a:ext cx="5833341" cy="523220"/>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800" b="1">
                <a:solidFill>
                  <a:srgbClr val="000000"/>
                </a:solidFill>
                <a:latin typeface="Comic Sans MS" panose="030F0902030302020204" pitchFamily="66" charset="0"/>
              </a:rPr>
              <a:t>THROMBOSIS - DEFINITION</a:t>
            </a:r>
          </a:p>
        </p:txBody>
      </p:sp>
      <p:pic>
        <p:nvPicPr>
          <p:cNvPr id="103427" name="Immagine 1">
            <a:extLst>
              <a:ext uri="{FF2B5EF4-FFF2-40B4-BE49-F238E27FC236}">
                <a16:creationId xmlns:a16="http://schemas.microsoft.com/office/drawing/2014/main" id="{B62E6340-675B-CD44-9279-1FEA4E2593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267075"/>
            <a:ext cx="3878262" cy="29083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03428" name="Immagine 2">
            <a:extLst>
              <a:ext uri="{FF2B5EF4-FFF2-40B4-BE49-F238E27FC236}">
                <a16:creationId xmlns:a16="http://schemas.microsoft.com/office/drawing/2014/main" id="{DE32807C-C519-2549-A05F-3092C1D52F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3241675"/>
            <a:ext cx="4679950" cy="29527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3429" name="CasellaDiTesto 1">
            <a:extLst>
              <a:ext uri="{FF2B5EF4-FFF2-40B4-BE49-F238E27FC236}">
                <a16:creationId xmlns:a16="http://schemas.microsoft.com/office/drawing/2014/main" id="{91DEE66E-9ADA-CC4C-93E1-0C49E3CA1DD0}"/>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Immagine 1" descr="Schermata 2017-05-31 alle 12.56.02.png">
            <a:extLst>
              <a:ext uri="{FF2B5EF4-FFF2-40B4-BE49-F238E27FC236}">
                <a16:creationId xmlns:a16="http://schemas.microsoft.com/office/drawing/2014/main" id="{543C190E-46D9-5445-AFAD-8F4EB35297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165100"/>
            <a:ext cx="5616575" cy="11350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4818" name="Immagine 4" descr="Schermata 2017-05-30 alle 13.25.32.png">
            <a:extLst>
              <a:ext uri="{FF2B5EF4-FFF2-40B4-BE49-F238E27FC236}">
                <a16:creationId xmlns:a16="http://schemas.microsoft.com/office/drawing/2014/main" id="{B57792DE-87C7-1145-BEA2-67196C7B0B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981075"/>
            <a:ext cx="3095625" cy="2873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4819" name="CasellaDiTesto 3">
            <a:extLst>
              <a:ext uri="{FF2B5EF4-FFF2-40B4-BE49-F238E27FC236}">
                <a16:creationId xmlns:a16="http://schemas.microsoft.com/office/drawing/2014/main" id="{F38C9E78-BF98-3849-87B1-02E043860D2E}"/>
              </a:ext>
            </a:extLst>
          </p:cNvPr>
          <p:cNvSpPr txBox="1">
            <a:spLocks noChangeArrowheads="1"/>
          </p:cNvSpPr>
          <p:nvPr/>
        </p:nvSpPr>
        <p:spPr bwMode="auto">
          <a:xfrm>
            <a:off x="595313" y="1589088"/>
            <a:ext cx="7921625" cy="8477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US" altLang="it-IT" sz="2000" dirty="0">
                <a:latin typeface="Comic Sans MS" panose="030F0902030302020204" pitchFamily="66" charset="0"/>
              </a:rPr>
              <a:t>The epidemiologic characteristics of acute myocardial infarction have </a:t>
            </a:r>
            <a:r>
              <a:rPr lang="en-US" altLang="it-IT" sz="2000" b="1" dirty="0">
                <a:latin typeface="Comic Sans MS" panose="030F0902030302020204" pitchFamily="66" charset="0"/>
              </a:rPr>
              <a:t>changed dramatically</a:t>
            </a:r>
            <a:r>
              <a:rPr lang="en-US" altLang="it-IT" sz="2000" dirty="0">
                <a:latin typeface="Comic Sans MS" panose="030F0902030302020204" pitchFamily="66" charset="0"/>
              </a:rPr>
              <a:t> over the past three to four decades </a:t>
            </a:r>
          </a:p>
        </p:txBody>
      </p:sp>
      <p:sp>
        <p:nvSpPr>
          <p:cNvPr id="34820" name="CasellaDiTesto 4">
            <a:extLst>
              <a:ext uri="{FF2B5EF4-FFF2-40B4-BE49-F238E27FC236}">
                <a16:creationId xmlns:a16="http://schemas.microsoft.com/office/drawing/2014/main" id="{8DC59A1A-BF66-DB4C-A42D-2EFB5E7E5E30}"/>
              </a:ext>
            </a:extLst>
          </p:cNvPr>
          <p:cNvSpPr txBox="1">
            <a:spLocks noChangeArrowheads="1"/>
          </p:cNvSpPr>
          <p:nvPr/>
        </p:nvSpPr>
        <p:spPr bwMode="auto">
          <a:xfrm>
            <a:off x="255588" y="3254375"/>
            <a:ext cx="8569325" cy="123348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US" altLang="it-IT" sz="2000" dirty="0">
                <a:latin typeface="Comic Sans MS" panose="030F0902030302020204" pitchFamily="66" charset="0"/>
              </a:rPr>
              <a:t>Since 1987, the adjusted incidence rate of hospitalization for acute myocardial infarction or fatal coronary artery disease in the United States has </a:t>
            </a:r>
            <a:r>
              <a:rPr lang="en-US" altLang="it-IT" sz="2000" b="1" dirty="0">
                <a:latin typeface="Comic Sans MS" panose="030F0902030302020204" pitchFamily="66" charset="0"/>
              </a:rPr>
              <a:t>declined by 4 to 5% per year</a:t>
            </a:r>
            <a:r>
              <a:rPr lang="en-US" altLang="it-IT" sz="2000" dirty="0">
                <a:latin typeface="Comic Sans MS" panose="030F0902030302020204" pitchFamily="66" charset="0"/>
              </a:rPr>
              <a:t>. </a:t>
            </a:r>
          </a:p>
        </p:txBody>
      </p:sp>
      <p:sp>
        <p:nvSpPr>
          <p:cNvPr id="34821" name="CasellaDiTesto 5">
            <a:extLst>
              <a:ext uri="{FF2B5EF4-FFF2-40B4-BE49-F238E27FC236}">
                <a16:creationId xmlns:a16="http://schemas.microsoft.com/office/drawing/2014/main" id="{6AD3FE12-441D-CE42-9B33-1656D2871272}"/>
              </a:ext>
            </a:extLst>
          </p:cNvPr>
          <p:cNvSpPr txBox="1">
            <a:spLocks noChangeArrowheads="1"/>
          </p:cNvSpPr>
          <p:nvPr/>
        </p:nvSpPr>
        <p:spPr bwMode="auto">
          <a:xfrm>
            <a:off x="409575" y="5260975"/>
            <a:ext cx="8280400" cy="84931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US" altLang="it-IT" sz="2000" dirty="0">
                <a:latin typeface="Comic Sans MS" panose="030F0902030302020204" pitchFamily="66" charset="0"/>
              </a:rPr>
              <a:t>Nevertheless, approximately 550,000 first episodes and 200,000 recurrent episodes of acute myocardial infarction occur annually. </a:t>
            </a:r>
          </a:p>
        </p:txBody>
      </p:sp>
      <p:sp>
        <p:nvSpPr>
          <p:cNvPr id="9" name="Freccia giù 8">
            <a:extLst>
              <a:ext uri="{FF2B5EF4-FFF2-40B4-BE49-F238E27FC236}">
                <a16:creationId xmlns:a16="http://schemas.microsoft.com/office/drawing/2014/main" id="{B9FDB4DB-60E0-3D42-A723-BA8A19816D21}"/>
              </a:ext>
            </a:extLst>
          </p:cNvPr>
          <p:cNvSpPr/>
          <p:nvPr/>
        </p:nvSpPr>
        <p:spPr>
          <a:xfrm>
            <a:off x="3328476" y="2607134"/>
            <a:ext cx="2448272" cy="527134"/>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dirty="0"/>
          </a:p>
        </p:txBody>
      </p:sp>
      <p:sp>
        <p:nvSpPr>
          <p:cNvPr id="10" name="Freccia giù 9">
            <a:extLst>
              <a:ext uri="{FF2B5EF4-FFF2-40B4-BE49-F238E27FC236}">
                <a16:creationId xmlns:a16="http://schemas.microsoft.com/office/drawing/2014/main" id="{D013392B-1E30-BB4B-B0C8-3CDC44D3E4DB}"/>
              </a:ext>
            </a:extLst>
          </p:cNvPr>
          <p:cNvSpPr/>
          <p:nvPr/>
        </p:nvSpPr>
        <p:spPr>
          <a:xfrm>
            <a:off x="3347864" y="4623358"/>
            <a:ext cx="2448272" cy="527134"/>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dirty="0"/>
          </a:p>
        </p:txBody>
      </p:sp>
      <p:pic>
        <p:nvPicPr>
          <p:cNvPr id="34828" name="Immagine 11" descr="Schermata 2017-05-31 alle 13.06.08.png">
            <a:extLst>
              <a:ext uri="{FF2B5EF4-FFF2-40B4-BE49-F238E27FC236}">
                <a16:creationId xmlns:a16="http://schemas.microsoft.com/office/drawing/2014/main" id="{732682B9-6EE3-5A44-A662-7E061A2B3A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58750"/>
            <a:ext cx="3098800" cy="7191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Ovale 1">
            <a:extLst>
              <a:ext uri="{FF2B5EF4-FFF2-40B4-BE49-F238E27FC236}">
                <a16:creationId xmlns:a16="http://schemas.microsoft.com/office/drawing/2014/main" id="{F7FF04C0-7A86-DE46-B143-4A0F7CE550C5}"/>
              </a:ext>
            </a:extLst>
          </p:cNvPr>
          <p:cNvSpPr>
            <a:spLocks noChangeArrowheads="1"/>
          </p:cNvSpPr>
          <p:nvPr/>
        </p:nvSpPr>
        <p:spPr bwMode="auto">
          <a:xfrm>
            <a:off x="2195513" y="908050"/>
            <a:ext cx="1081087" cy="433388"/>
          </a:xfrm>
          <a:prstGeom prst="ellipse">
            <a:avLst/>
          </a:prstGeom>
          <a:solidFill>
            <a:srgbClr val="000090">
              <a:alpha val="10196"/>
            </a:srgbClr>
          </a:solidFill>
          <a:ln w="28575">
            <a:solidFill>
              <a:srgbClr val="FF0000"/>
            </a:solidFill>
            <a:round/>
            <a:headEnd/>
            <a:tailEnd/>
          </a:ln>
          <a:effectLst>
            <a:outerShdw blurRad="40000" dist="23000" dir="5400000" rotWithShape="0">
              <a:srgbClr val="808080">
                <a:alpha val="34998"/>
              </a:srgbClr>
            </a:outerShdw>
          </a:effectLst>
        </p:spPr>
        <p:txBody>
          <a:bodyPr anchor="ctr"/>
          <a:lstStyle/>
          <a:p>
            <a:pPr algn="ctr">
              <a:defRPr/>
            </a:pPr>
            <a:endParaRPr lang="it-IT" dirty="0">
              <a:solidFill>
                <a:schemeClr val="lt1"/>
              </a:solidFill>
              <a:latin typeface="+mn-lt"/>
              <a:ea typeface="+mn-ea"/>
            </a:endParaRPr>
          </a:p>
        </p:txBody>
      </p:sp>
      <p:sp>
        <p:nvSpPr>
          <p:cNvPr id="34830" name="CasellaDiTesto 10">
            <a:extLst>
              <a:ext uri="{FF2B5EF4-FFF2-40B4-BE49-F238E27FC236}">
                <a16:creationId xmlns:a16="http://schemas.microsoft.com/office/drawing/2014/main" id="{08DCD931-F721-DF4E-9437-D180DDE66CA4}"/>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dirty="0">
                <a:solidFill>
                  <a:schemeClr val="bg1"/>
                </a:solidFill>
                <a:latin typeface="Comic Sans MS" panose="030F0902030302020204" pitchFamily="66" charset="0"/>
              </a:rPr>
              <a:t>FISIOPATOLOGIA - INFARTO</a:t>
            </a:r>
          </a:p>
        </p:txBody>
      </p:sp>
    </p:spTree>
    <p:extLst>
      <p:ext uri="{BB962C8B-B14F-4D97-AF65-F5344CB8AC3E}">
        <p14:creationId xmlns:p14="http://schemas.microsoft.com/office/powerpoint/2010/main" val="2419806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3D15AA5-A7AA-D143-9E2D-018BD73FE903}"/>
              </a:ext>
            </a:extLst>
          </p:cNvPr>
          <p:cNvSpPr txBox="1"/>
          <p:nvPr/>
        </p:nvSpPr>
        <p:spPr>
          <a:xfrm>
            <a:off x="1209172" y="260648"/>
            <a:ext cx="6603188" cy="988604"/>
          </a:xfrm>
          <a:prstGeom prst="rect">
            <a:avLst/>
          </a:prstGeom>
          <a:solidFill>
            <a:schemeClr val="tx2">
              <a:lumMod val="40000"/>
              <a:lumOff val="60000"/>
            </a:schemeClr>
          </a:solidFill>
          <a:ln w="28575" cmpd="sng">
            <a:solidFill>
              <a:srgbClr val="FF0000"/>
            </a:solidFill>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560"/>
              </a:lnSpc>
              <a:defRPr/>
            </a:pPr>
            <a:r>
              <a:rPr lang="en-GB" altLang="it-IT" sz="2800" b="1">
                <a:solidFill>
                  <a:srgbClr val="FF0000"/>
                </a:solidFill>
                <a:latin typeface="Comic Sans MS" panose="030F0902030302020204" pitchFamily="66" charset="0"/>
              </a:rPr>
              <a:t>DISEASE </a:t>
            </a:r>
            <a:r>
              <a:rPr lang="en-GB" altLang="it-IT" sz="2800" b="1">
                <a:latin typeface="Comic Sans MS" panose="030F0902030302020204" pitchFamily="66" charset="0"/>
              </a:rPr>
              <a:t>is a consequence of the alteration of homeostatic mechanisms</a:t>
            </a:r>
            <a:endParaRPr lang="en-GB" altLang="it-IT" sz="2800"/>
          </a:p>
        </p:txBody>
      </p:sp>
      <p:sp>
        <p:nvSpPr>
          <p:cNvPr id="3" name="CasellaDiTesto 2">
            <a:extLst>
              <a:ext uri="{FF2B5EF4-FFF2-40B4-BE49-F238E27FC236}">
                <a16:creationId xmlns:a16="http://schemas.microsoft.com/office/drawing/2014/main" id="{90BA5DDD-A002-05C3-9184-17E466147BAD}"/>
              </a:ext>
            </a:extLst>
          </p:cNvPr>
          <p:cNvSpPr txBox="1"/>
          <p:nvPr/>
        </p:nvSpPr>
        <p:spPr>
          <a:xfrm>
            <a:off x="586330" y="3933056"/>
            <a:ext cx="7848872" cy="1913665"/>
          </a:xfrm>
          <a:prstGeom prst="rect">
            <a:avLst/>
          </a:prstGeom>
          <a:noFill/>
          <a:ln w="28575">
            <a:solidFill>
              <a:srgbClr val="FF0000"/>
            </a:solidFill>
          </a:ln>
        </p:spPr>
        <p:txBody>
          <a:bodyPr wrap="square" rtlCol="0">
            <a:spAutoFit/>
          </a:bodyPr>
          <a:lstStyle/>
          <a:p>
            <a:pPr algn="ctr">
              <a:lnSpc>
                <a:spcPts val="3560"/>
              </a:lnSpc>
            </a:pPr>
            <a:r>
              <a:rPr lang="en-US" sz="2800" b="1">
                <a:solidFill>
                  <a:srgbClr val="FF0000"/>
                </a:solidFill>
                <a:latin typeface="Comic Sans MS" panose="030F0902030302020204" pitchFamily="66" charset="0"/>
              </a:rPr>
              <a:t>Hemostasis</a:t>
            </a:r>
            <a:r>
              <a:rPr lang="en-US" sz="2800">
                <a:latin typeface="Comic Sans MS" panose="030F0902030302020204" pitchFamily="66" charset="0"/>
              </a:rPr>
              <a:t> is a set of homeostatic mechanisms that guarantee the maintenance of normal blood fluidity and in the case of vessel wall lesions, they counteract bleeding</a:t>
            </a:r>
          </a:p>
        </p:txBody>
      </p:sp>
      <p:sp>
        <p:nvSpPr>
          <p:cNvPr id="4" name="CasellaDiTesto 3">
            <a:extLst>
              <a:ext uri="{FF2B5EF4-FFF2-40B4-BE49-F238E27FC236}">
                <a16:creationId xmlns:a16="http://schemas.microsoft.com/office/drawing/2014/main" id="{BCFA00D1-3117-40EC-EC8A-C5B858EB401B}"/>
              </a:ext>
            </a:extLst>
          </p:cNvPr>
          <p:cNvSpPr txBox="1"/>
          <p:nvPr/>
        </p:nvSpPr>
        <p:spPr>
          <a:xfrm>
            <a:off x="1830324" y="1834053"/>
            <a:ext cx="5360885" cy="1594947"/>
          </a:xfrm>
          <a:prstGeom prst="rect">
            <a:avLst/>
          </a:prstGeom>
          <a:noFill/>
          <a:ln w="28575">
            <a:solidFill>
              <a:srgbClr val="FF0000"/>
            </a:solidFill>
          </a:ln>
        </p:spPr>
        <p:txBody>
          <a:bodyPr wrap="square" rtlCol="0">
            <a:spAutoFit/>
          </a:bodyPr>
          <a:lstStyle/>
          <a:p>
            <a:pPr algn="ctr">
              <a:lnSpc>
                <a:spcPts val="3560"/>
              </a:lnSpc>
            </a:pPr>
            <a:r>
              <a:rPr lang="en-US" sz="2800" b="1">
                <a:solidFill>
                  <a:srgbClr val="FF0000"/>
                </a:solidFill>
                <a:latin typeface="Comic Sans MS" panose="030F0902030302020204" pitchFamily="66" charset="0"/>
              </a:rPr>
              <a:t>Thrombosis </a:t>
            </a:r>
            <a:r>
              <a:rPr lang="en-US" sz="2800">
                <a:latin typeface="Comic Sans MS" panose="030F0902030302020204" pitchFamily="66" charset="0"/>
              </a:rPr>
              <a:t>is caused by the alteration of the homeostatic mechanism of hemostasis</a:t>
            </a:r>
          </a:p>
        </p:txBody>
      </p:sp>
      <p:sp>
        <p:nvSpPr>
          <p:cNvPr id="5" name="CasellaDiTesto 1">
            <a:extLst>
              <a:ext uri="{FF2B5EF4-FFF2-40B4-BE49-F238E27FC236}">
                <a16:creationId xmlns:a16="http://schemas.microsoft.com/office/drawing/2014/main" id="{5881AEA4-568B-BED1-3D84-FB05CA12D69B}"/>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extLst>
      <p:ext uri="{BB962C8B-B14F-4D97-AF65-F5344CB8AC3E}">
        <p14:creationId xmlns:p14="http://schemas.microsoft.com/office/powerpoint/2010/main" val="2613860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AutoShape 4">
            <a:extLst>
              <a:ext uri="{FF2B5EF4-FFF2-40B4-BE49-F238E27FC236}">
                <a16:creationId xmlns:a16="http://schemas.microsoft.com/office/drawing/2014/main" id="{3CF1548A-FDB4-244B-ACF7-7F8F1DEA12BE}"/>
              </a:ext>
            </a:extLst>
          </p:cNvPr>
          <p:cNvSpPr>
            <a:spLocks noChangeArrowheads="1"/>
          </p:cNvSpPr>
          <p:nvPr/>
        </p:nvSpPr>
        <p:spPr bwMode="auto">
          <a:xfrm>
            <a:off x="2700338" y="2566988"/>
            <a:ext cx="3959225" cy="2952750"/>
          </a:xfrm>
          <a:prstGeom prst="triangle">
            <a:avLst>
              <a:gd name="adj" fmla="val 50000"/>
            </a:avLst>
          </a:prstGeom>
          <a:solidFill>
            <a:srgbClr val="DEAB0E"/>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it-IT" altLang="it-IT" sz="1800"/>
          </a:p>
        </p:txBody>
      </p:sp>
      <p:sp>
        <p:nvSpPr>
          <p:cNvPr id="17410" name="Line 5">
            <a:extLst>
              <a:ext uri="{FF2B5EF4-FFF2-40B4-BE49-F238E27FC236}">
                <a16:creationId xmlns:a16="http://schemas.microsoft.com/office/drawing/2014/main" id="{BA23BF6A-A9DB-FC49-8F64-E788990FF6BD}"/>
              </a:ext>
            </a:extLst>
          </p:cNvPr>
          <p:cNvSpPr>
            <a:spLocks noChangeShapeType="1"/>
          </p:cNvSpPr>
          <p:nvPr/>
        </p:nvSpPr>
        <p:spPr bwMode="auto">
          <a:xfrm>
            <a:off x="1692275" y="2566988"/>
            <a:ext cx="6049963" cy="0"/>
          </a:xfrm>
          <a:prstGeom prst="line">
            <a:avLst/>
          </a:prstGeom>
          <a:noFill/>
          <a:ln w="57150">
            <a:solidFill>
              <a:srgbClr val="DEAB0E"/>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7411" name="Text Box 6">
            <a:extLst>
              <a:ext uri="{FF2B5EF4-FFF2-40B4-BE49-F238E27FC236}">
                <a16:creationId xmlns:a16="http://schemas.microsoft.com/office/drawing/2014/main" id="{AB1EB52F-053A-9249-BC14-4CC1798151D4}"/>
              </a:ext>
            </a:extLst>
          </p:cNvPr>
          <p:cNvSpPr txBox="1">
            <a:spLocks noChangeArrowheads="1"/>
          </p:cNvSpPr>
          <p:nvPr/>
        </p:nvSpPr>
        <p:spPr bwMode="auto">
          <a:xfrm>
            <a:off x="250825" y="266700"/>
            <a:ext cx="15128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it-IT" altLang="it-IT" sz="1800" b="1">
                <a:solidFill>
                  <a:srgbClr val="000000"/>
                </a:solidFill>
                <a:latin typeface="Comic Sans MS" panose="030F0902030302020204" pitchFamily="66" charset="0"/>
              </a:rPr>
              <a:t>GREATER FLUIDITY</a:t>
            </a:r>
          </a:p>
        </p:txBody>
      </p:sp>
      <p:sp>
        <p:nvSpPr>
          <p:cNvPr id="17412" name="Text Box 7">
            <a:extLst>
              <a:ext uri="{FF2B5EF4-FFF2-40B4-BE49-F238E27FC236}">
                <a16:creationId xmlns:a16="http://schemas.microsoft.com/office/drawing/2014/main" id="{A8D8700B-76B0-2A4E-98D8-772B88399E9A}"/>
              </a:ext>
            </a:extLst>
          </p:cNvPr>
          <p:cNvSpPr txBox="1">
            <a:spLocks noChangeArrowheads="1"/>
          </p:cNvSpPr>
          <p:nvPr/>
        </p:nvSpPr>
        <p:spPr bwMode="auto">
          <a:xfrm>
            <a:off x="7380288" y="5233988"/>
            <a:ext cx="1584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it-IT" altLang="it-IT" sz="1800" b="1">
                <a:solidFill>
                  <a:srgbClr val="000000"/>
                </a:solidFill>
                <a:latin typeface="Comic Sans MS" panose="030F0902030302020204" pitchFamily="66" charset="0"/>
              </a:rPr>
              <a:t>LESS FLUIDITY</a:t>
            </a:r>
          </a:p>
        </p:txBody>
      </p:sp>
      <p:sp>
        <p:nvSpPr>
          <p:cNvPr id="2057" name="AutoShape 9">
            <a:extLst>
              <a:ext uri="{FF2B5EF4-FFF2-40B4-BE49-F238E27FC236}">
                <a16:creationId xmlns:a16="http://schemas.microsoft.com/office/drawing/2014/main" id="{62D68B6C-11BF-8644-AFBE-19890521E2A0}"/>
              </a:ext>
            </a:extLst>
          </p:cNvPr>
          <p:cNvSpPr>
            <a:spLocks noChangeArrowheads="1"/>
          </p:cNvSpPr>
          <p:nvPr/>
        </p:nvSpPr>
        <p:spPr bwMode="auto">
          <a:xfrm rot="11195896">
            <a:off x="611188" y="1343770"/>
            <a:ext cx="792162" cy="1871662"/>
          </a:xfrm>
          <a:prstGeom prst="curvedLeftArrow">
            <a:avLst>
              <a:gd name="adj1" fmla="val 47255"/>
              <a:gd name="adj2" fmla="val 94509"/>
              <a:gd name="adj3" fmla="val 33333"/>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miter lim="800000"/>
            <a:headEnd/>
            <a:tailEnd/>
          </a:ln>
        </p:spPr>
        <p:txBody>
          <a:bodyPr wrap="none" anchor="ctr"/>
          <a:lstStyle/>
          <a:p>
            <a:pPr>
              <a:defRPr/>
            </a:pPr>
            <a:endParaRPr lang="it-IT">
              <a:latin typeface="Arial" charset="0"/>
              <a:ea typeface="ＭＳ Ｐゴシック" charset="0"/>
              <a:cs typeface="ＭＳ Ｐゴシック" charset="0"/>
            </a:endParaRPr>
          </a:p>
        </p:txBody>
      </p:sp>
      <p:sp>
        <p:nvSpPr>
          <p:cNvPr id="2058" name="AutoShape 10">
            <a:extLst>
              <a:ext uri="{FF2B5EF4-FFF2-40B4-BE49-F238E27FC236}">
                <a16:creationId xmlns:a16="http://schemas.microsoft.com/office/drawing/2014/main" id="{FFA532D2-BEB0-4D4E-A772-AA39CB34F413}"/>
              </a:ext>
            </a:extLst>
          </p:cNvPr>
          <p:cNvSpPr>
            <a:spLocks noChangeArrowheads="1"/>
          </p:cNvSpPr>
          <p:nvPr/>
        </p:nvSpPr>
        <p:spPr bwMode="auto">
          <a:xfrm>
            <a:off x="8027988" y="1920032"/>
            <a:ext cx="865187" cy="2087563"/>
          </a:xfrm>
          <a:prstGeom prst="curvedLeftArrow">
            <a:avLst>
              <a:gd name="adj1" fmla="val 48257"/>
              <a:gd name="adj2" fmla="val 96514"/>
              <a:gd name="adj3" fmla="val 33333"/>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miter lim="800000"/>
            <a:headEnd/>
            <a:tailEnd/>
          </a:ln>
        </p:spPr>
        <p:txBody>
          <a:bodyPr wrap="none" anchor="ctr"/>
          <a:lstStyle/>
          <a:p>
            <a:pPr>
              <a:defRPr/>
            </a:pPr>
            <a:endParaRPr lang="it-IT">
              <a:latin typeface="Arial" charset="0"/>
              <a:ea typeface="ＭＳ Ｐゴシック" charset="0"/>
              <a:cs typeface="ＭＳ Ｐゴシック" charset="0"/>
            </a:endParaRPr>
          </a:p>
        </p:txBody>
      </p:sp>
      <p:sp>
        <p:nvSpPr>
          <p:cNvPr id="17419" name="Rectangle 11">
            <a:extLst>
              <a:ext uri="{FF2B5EF4-FFF2-40B4-BE49-F238E27FC236}">
                <a16:creationId xmlns:a16="http://schemas.microsoft.com/office/drawing/2014/main" id="{9530DE21-37D9-4948-AA3E-8304C29A2A87}"/>
              </a:ext>
            </a:extLst>
          </p:cNvPr>
          <p:cNvSpPr>
            <a:spLocks noChangeArrowheads="1"/>
          </p:cNvSpPr>
          <p:nvPr/>
        </p:nvSpPr>
        <p:spPr bwMode="auto">
          <a:xfrm>
            <a:off x="179388" y="115888"/>
            <a:ext cx="1800225" cy="9366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it-IT" altLang="it-IT" sz="1800">
              <a:solidFill>
                <a:srgbClr val="000000"/>
              </a:solidFill>
            </a:endParaRPr>
          </a:p>
        </p:txBody>
      </p:sp>
      <p:sp>
        <p:nvSpPr>
          <p:cNvPr id="17420" name="Rectangle 12">
            <a:extLst>
              <a:ext uri="{FF2B5EF4-FFF2-40B4-BE49-F238E27FC236}">
                <a16:creationId xmlns:a16="http://schemas.microsoft.com/office/drawing/2014/main" id="{09D21FBE-FCBF-AB41-9643-B62BF6C2160F}"/>
              </a:ext>
            </a:extLst>
          </p:cNvPr>
          <p:cNvSpPr>
            <a:spLocks noChangeArrowheads="1"/>
          </p:cNvSpPr>
          <p:nvPr/>
        </p:nvSpPr>
        <p:spPr bwMode="auto">
          <a:xfrm>
            <a:off x="7235825" y="5156200"/>
            <a:ext cx="1800225" cy="9366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it-IT" altLang="it-IT" sz="1800">
              <a:solidFill>
                <a:srgbClr val="000000"/>
              </a:solidFill>
            </a:endParaRPr>
          </a:p>
        </p:txBody>
      </p:sp>
      <p:sp>
        <p:nvSpPr>
          <p:cNvPr id="2061" name="Text Box 13">
            <a:extLst>
              <a:ext uri="{FF2B5EF4-FFF2-40B4-BE49-F238E27FC236}">
                <a16:creationId xmlns:a16="http://schemas.microsoft.com/office/drawing/2014/main" id="{94EFA1C7-D0E0-CB42-8DAB-D8B7F6A566AF}"/>
              </a:ext>
            </a:extLst>
          </p:cNvPr>
          <p:cNvSpPr txBox="1">
            <a:spLocks noChangeArrowheads="1"/>
          </p:cNvSpPr>
          <p:nvPr/>
        </p:nvSpPr>
        <p:spPr bwMode="auto">
          <a:xfrm>
            <a:off x="1961461" y="1492387"/>
            <a:ext cx="18002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it-IT" altLang="it-IT" sz="2000" b="1">
                <a:solidFill>
                  <a:srgbClr val="000000"/>
                </a:solidFill>
                <a:latin typeface="Comic Sans MS" panose="030F0902030302020204" pitchFamily="66" charset="0"/>
              </a:rPr>
              <a:t>RISK OF BLEEDING</a:t>
            </a:r>
          </a:p>
        </p:txBody>
      </p:sp>
      <p:sp>
        <p:nvSpPr>
          <p:cNvPr id="2062" name="Text Box 14">
            <a:extLst>
              <a:ext uri="{FF2B5EF4-FFF2-40B4-BE49-F238E27FC236}">
                <a16:creationId xmlns:a16="http://schemas.microsoft.com/office/drawing/2014/main" id="{480C328F-514A-FE46-A9CD-3C5838A2152B}"/>
              </a:ext>
            </a:extLst>
          </p:cNvPr>
          <p:cNvSpPr txBox="1">
            <a:spLocks noChangeArrowheads="1"/>
          </p:cNvSpPr>
          <p:nvPr/>
        </p:nvSpPr>
        <p:spPr bwMode="auto">
          <a:xfrm>
            <a:off x="5795965" y="3373438"/>
            <a:ext cx="20161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it-IT" altLang="it-IT" sz="2000" b="1">
                <a:solidFill>
                  <a:srgbClr val="000000"/>
                </a:solidFill>
                <a:latin typeface="Comic Sans MS" panose="030F0902030302020204" pitchFamily="66" charset="0"/>
              </a:rPr>
              <a:t>RISK OF THROMBOSIS</a:t>
            </a:r>
          </a:p>
        </p:txBody>
      </p:sp>
      <p:sp>
        <p:nvSpPr>
          <p:cNvPr id="2063" name="Rectangle 15">
            <a:extLst>
              <a:ext uri="{FF2B5EF4-FFF2-40B4-BE49-F238E27FC236}">
                <a16:creationId xmlns:a16="http://schemas.microsoft.com/office/drawing/2014/main" id="{38091C23-48AF-3448-8CC2-C1E146CC77D8}"/>
              </a:ext>
            </a:extLst>
          </p:cNvPr>
          <p:cNvSpPr>
            <a:spLocks noChangeArrowheads="1"/>
          </p:cNvSpPr>
          <p:nvPr/>
        </p:nvSpPr>
        <p:spPr bwMode="auto">
          <a:xfrm>
            <a:off x="1853510" y="1370013"/>
            <a:ext cx="2016125" cy="936625"/>
          </a:xfrm>
          <a:prstGeom prst="rect">
            <a:avLst/>
          </a:prstGeom>
          <a:solidFill>
            <a:srgbClr val="000090">
              <a:alpha val="10196"/>
            </a:srgbClr>
          </a:solidFill>
          <a:ln w="28575">
            <a:solidFill>
              <a:srgbClr val="FF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it-IT" altLang="it-IT" sz="1800">
              <a:solidFill>
                <a:srgbClr val="000000"/>
              </a:solidFill>
            </a:endParaRPr>
          </a:p>
        </p:txBody>
      </p:sp>
      <p:sp>
        <p:nvSpPr>
          <p:cNvPr id="2064" name="Rectangle 16">
            <a:extLst>
              <a:ext uri="{FF2B5EF4-FFF2-40B4-BE49-F238E27FC236}">
                <a16:creationId xmlns:a16="http://schemas.microsoft.com/office/drawing/2014/main" id="{34C976EB-286D-7A41-83F3-0EBF534021EB}"/>
              </a:ext>
            </a:extLst>
          </p:cNvPr>
          <p:cNvSpPr>
            <a:spLocks noChangeArrowheads="1"/>
          </p:cNvSpPr>
          <p:nvPr/>
        </p:nvSpPr>
        <p:spPr bwMode="auto">
          <a:xfrm>
            <a:off x="5867399" y="3259068"/>
            <a:ext cx="2016125" cy="936625"/>
          </a:xfrm>
          <a:prstGeom prst="rect">
            <a:avLst/>
          </a:prstGeom>
          <a:solidFill>
            <a:srgbClr val="000090">
              <a:alpha val="10196"/>
            </a:srgbClr>
          </a:solidFill>
          <a:ln w="28575">
            <a:solidFill>
              <a:srgbClr val="FF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it-IT" altLang="it-IT" sz="1800">
              <a:solidFill>
                <a:srgbClr val="000000"/>
              </a:solidFill>
            </a:endParaRPr>
          </a:p>
        </p:txBody>
      </p:sp>
      <p:sp>
        <p:nvSpPr>
          <p:cNvPr id="2065" name="Text Box 17">
            <a:extLst>
              <a:ext uri="{FF2B5EF4-FFF2-40B4-BE49-F238E27FC236}">
                <a16:creationId xmlns:a16="http://schemas.microsoft.com/office/drawing/2014/main" id="{8DDC8B72-671E-E24E-832D-A7AA51D5089E}"/>
              </a:ext>
            </a:extLst>
          </p:cNvPr>
          <p:cNvSpPr txBox="1">
            <a:spLocks noChangeArrowheads="1"/>
          </p:cNvSpPr>
          <p:nvPr/>
        </p:nvSpPr>
        <p:spPr bwMode="auto">
          <a:xfrm>
            <a:off x="2232025" y="306388"/>
            <a:ext cx="701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it-IT" altLang="it-IT" b="1">
                <a:solidFill>
                  <a:srgbClr val="000000"/>
                </a:solidFill>
                <a:latin typeface="Comic Sans MS" panose="030F0902030302020204" pitchFamily="66" charset="0"/>
              </a:rPr>
              <a:t>THE BLOOD MUST REMAIN LIQUID…</a:t>
            </a:r>
          </a:p>
        </p:txBody>
      </p:sp>
      <p:sp>
        <p:nvSpPr>
          <p:cNvPr id="2066" name="Text Box 18">
            <a:extLst>
              <a:ext uri="{FF2B5EF4-FFF2-40B4-BE49-F238E27FC236}">
                <a16:creationId xmlns:a16="http://schemas.microsoft.com/office/drawing/2014/main" id="{A7A540FB-0D6D-254F-8B92-A847F14B4E1F}"/>
              </a:ext>
            </a:extLst>
          </p:cNvPr>
          <p:cNvSpPr txBox="1">
            <a:spLocks noChangeArrowheads="1"/>
          </p:cNvSpPr>
          <p:nvPr/>
        </p:nvSpPr>
        <p:spPr bwMode="auto">
          <a:xfrm>
            <a:off x="468313" y="5780088"/>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it-IT" altLang="it-IT" b="1">
                <a:solidFill>
                  <a:srgbClr val="000000"/>
                </a:solidFill>
                <a:latin typeface="Comic Sans MS" panose="030F0902030302020204" pitchFamily="66" charset="0"/>
              </a:rPr>
              <a:t>… BUT NOT TOO MUCH !</a:t>
            </a:r>
          </a:p>
        </p:txBody>
      </p:sp>
      <p:sp>
        <p:nvSpPr>
          <p:cNvPr id="17427" name="CasellaDiTesto 1">
            <a:extLst>
              <a:ext uri="{FF2B5EF4-FFF2-40B4-BE49-F238E27FC236}">
                <a16:creationId xmlns:a16="http://schemas.microsoft.com/office/drawing/2014/main" id="{10509029-5E80-7A4A-B23F-5F218B8EB814}"/>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EMOSTASI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65">
                                            <p:txEl>
                                              <p:pRg st="0" end="0"/>
                                            </p:txEl>
                                          </p:spTgt>
                                        </p:tgtEl>
                                        <p:attrNameLst>
                                          <p:attrName>style.visibility</p:attrName>
                                        </p:attrNameLst>
                                      </p:cBhvr>
                                      <p:to>
                                        <p:strVal val="visible"/>
                                      </p:to>
                                    </p:set>
                                    <p:animEffect transition="in" filter="blinds(horizontal)">
                                      <p:cBhvr>
                                        <p:cTn id="7" dur="500"/>
                                        <p:tgtEl>
                                          <p:spTgt spid="206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62"/>
                                        </p:tgtEl>
                                        <p:attrNameLst>
                                          <p:attrName>style.visibility</p:attrName>
                                        </p:attrNameLst>
                                      </p:cBhvr>
                                      <p:to>
                                        <p:strVal val="visible"/>
                                      </p:to>
                                    </p:set>
                                    <p:animEffect transition="in" filter="blinds(horizontal)">
                                      <p:cBhvr>
                                        <p:cTn id="12" dur="500"/>
                                        <p:tgtEl>
                                          <p:spTgt spid="2062"/>
                                        </p:tgtEl>
                                      </p:cBhvr>
                                    </p:animEffect>
                                  </p:childTnLst>
                                </p:cTn>
                              </p:par>
                              <p:par>
                                <p:cTn id="13" presetID="3" presetClass="entr" presetSubtype="10" fill="hold" nodeType="with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blinds(horizontal)">
                                      <p:cBhvr>
                                        <p:cTn id="15" dur="500"/>
                                        <p:tgtEl>
                                          <p:spTgt spid="205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64"/>
                                        </p:tgtEl>
                                        <p:attrNameLst>
                                          <p:attrName>style.visibility</p:attrName>
                                        </p:attrNameLst>
                                      </p:cBhvr>
                                      <p:to>
                                        <p:strVal val="visible"/>
                                      </p:to>
                                    </p:set>
                                    <p:animEffect transition="in" filter="blinds(horizontal)">
                                      <p:cBhvr>
                                        <p:cTn id="18" dur="500"/>
                                        <p:tgtEl>
                                          <p:spTgt spid="20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066">
                                            <p:txEl>
                                              <p:pRg st="0" end="0"/>
                                            </p:txEl>
                                          </p:spTgt>
                                        </p:tgtEl>
                                        <p:attrNameLst>
                                          <p:attrName>style.visibility</p:attrName>
                                        </p:attrNameLst>
                                      </p:cBhvr>
                                      <p:to>
                                        <p:strVal val="visible"/>
                                      </p:to>
                                    </p:set>
                                    <p:animEffect transition="in" filter="blinds(horizontal)">
                                      <p:cBhvr>
                                        <p:cTn id="23" dur="500"/>
                                        <p:tgtEl>
                                          <p:spTgt spid="2066">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061"/>
                                        </p:tgtEl>
                                        <p:attrNameLst>
                                          <p:attrName>style.visibility</p:attrName>
                                        </p:attrNameLst>
                                      </p:cBhvr>
                                      <p:to>
                                        <p:strVal val="visible"/>
                                      </p:to>
                                    </p:set>
                                    <p:animEffect transition="in" filter="blinds(horizontal)">
                                      <p:cBhvr>
                                        <p:cTn id="28" dur="500"/>
                                        <p:tgtEl>
                                          <p:spTgt spid="206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63"/>
                                        </p:tgtEl>
                                        <p:attrNameLst>
                                          <p:attrName>style.visibility</p:attrName>
                                        </p:attrNameLst>
                                      </p:cBhvr>
                                      <p:to>
                                        <p:strVal val="visible"/>
                                      </p:to>
                                    </p:set>
                                    <p:animEffect transition="in" filter="blinds(horizontal)">
                                      <p:cBhvr>
                                        <p:cTn id="31" dur="500"/>
                                        <p:tgtEl>
                                          <p:spTgt spid="2063"/>
                                        </p:tgtEl>
                                      </p:cBhvr>
                                    </p:animEffect>
                                  </p:childTnLst>
                                </p:cTn>
                              </p:par>
                              <p:par>
                                <p:cTn id="32" presetID="3" presetClass="entr" presetSubtype="10" fill="hold" nodeType="withEffect">
                                  <p:stCondLst>
                                    <p:cond delay="0"/>
                                  </p:stCondLst>
                                  <p:childTnLst>
                                    <p:set>
                                      <p:cBhvr>
                                        <p:cTn id="33" dur="1" fill="hold">
                                          <p:stCondLst>
                                            <p:cond delay="0"/>
                                          </p:stCondLst>
                                        </p:cTn>
                                        <p:tgtEl>
                                          <p:spTgt spid="2057"/>
                                        </p:tgtEl>
                                        <p:attrNameLst>
                                          <p:attrName>style.visibility</p:attrName>
                                        </p:attrNameLst>
                                      </p:cBhvr>
                                      <p:to>
                                        <p:strVal val="visible"/>
                                      </p:to>
                                    </p:set>
                                    <p:animEffect transition="in" filter="blinds(horizontal)">
                                      <p:cBhvr>
                                        <p:cTn id="34"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 grpId="0"/>
      <p:bldP spid="2062" grpId="0"/>
      <p:bldP spid="2063" grpId="0" animBg="1"/>
      <p:bldP spid="206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61710C1-8EB1-A442-A585-413831E5F133}"/>
              </a:ext>
            </a:extLst>
          </p:cNvPr>
          <p:cNvSpPr txBox="1">
            <a:spLocks noChangeArrowheads="1"/>
          </p:cNvSpPr>
          <p:nvPr/>
        </p:nvSpPr>
        <p:spPr bwMode="auto">
          <a:xfrm>
            <a:off x="107504" y="85725"/>
            <a:ext cx="8805616" cy="2407326"/>
          </a:xfrm>
          <a:prstGeom prst="rect">
            <a:avLst/>
          </a:prstGeom>
          <a:noFill/>
          <a:ln w="28575" cmpd="sng">
            <a:solidFill>
              <a:srgbClr val="FF0000"/>
            </a:solidFill>
          </a:ln>
          <a:effec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ts val="1838"/>
              </a:lnSpc>
            </a:pPr>
            <a:endParaRPr lang="en-US" altLang="it-IT" sz="3200" b="1">
              <a:solidFill>
                <a:srgbClr val="FF0000"/>
              </a:solidFill>
              <a:effectLst>
                <a:outerShdw blurRad="38100" dist="38100" dir="2700000" algn="tl">
                  <a:srgbClr val="C0C0C0"/>
                </a:outerShdw>
              </a:effectLst>
              <a:latin typeface="Comic Sans MS" panose="030F0902030302020204" pitchFamily="66" charset="0"/>
              <a:cs typeface="Arial" panose="020B0604020202020204" pitchFamily="34" charset="0"/>
            </a:endParaRPr>
          </a:p>
          <a:p>
            <a:pPr>
              <a:lnSpc>
                <a:spcPts val="1838"/>
              </a:lnSpc>
            </a:pPr>
            <a:r>
              <a:rPr lang="en-US" altLang="it-IT" sz="3200" b="1">
                <a:solidFill>
                  <a:srgbClr val="FF0000"/>
                </a:solidFill>
                <a:effectLst>
                  <a:outerShdw blurRad="38100" dist="38100" dir="2700000" algn="tl">
                    <a:srgbClr val="C0C0C0"/>
                  </a:outerShdw>
                </a:effectLst>
                <a:latin typeface="Comic Sans MS" panose="030F0902030302020204" pitchFamily="66" charset="0"/>
                <a:cs typeface="Arial" panose="020B0604020202020204" pitchFamily="34" charset="0"/>
              </a:rPr>
              <a:t>HEMOSTASIS</a:t>
            </a:r>
            <a:r>
              <a:rPr lang="en-US" altLang="it-IT" sz="3200">
                <a:solidFill>
                  <a:srgbClr val="FFFF00"/>
                </a:solidFill>
                <a:effectLst>
                  <a:outerShdw blurRad="38100" dist="38100" dir="2700000" algn="tl">
                    <a:srgbClr val="C0C0C0"/>
                  </a:outerShdw>
                </a:effectLst>
                <a:latin typeface="Comic Sans MS" panose="030F0902030302020204" pitchFamily="66" charset="0"/>
                <a:cs typeface="Arial" panose="020B0604020202020204" pitchFamily="34" charset="0"/>
              </a:rPr>
              <a:t> </a:t>
            </a:r>
            <a:r>
              <a:rPr lang="en-US" altLang="it-IT" sz="2800" i="1">
                <a:solidFill>
                  <a:srgbClr val="000000"/>
                </a:solidFill>
                <a:latin typeface="Comic Sans MS" panose="030F0902030302020204" pitchFamily="66" charset="0"/>
                <a:cs typeface="Arial" panose="020B0604020202020204" pitchFamily="34" charset="0"/>
              </a:rPr>
              <a:t>(</a:t>
            </a:r>
            <a:r>
              <a:rPr lang="en-US" altLang="it-IT" sz="2800">
                <a:latin typeface="Comic Sans MS" panose="030F0902030302020204" pitchFamily="66" charset="0"/>
                <a:cs typeface="Arial" panose="020B0604020202020204" pitchFamily="34" charset="0"/>
              </a:rPr>
              <a:t>αἷμα = «blood» e στάσις = stasis</a:t>
            </a:r>
            <a:r>
              <a:rPr lang="en-US" altLang="it-IT" sz="2800" i="1">
                <a:latin typeface="Comic Sans MS" panose="030F0902030302020204" pitchFamily="66" charset="0"/>
                <a:cs typeface="Arial" panose="020B0604020202020204" pitchFamily="34" charset="0"/>
              </a:rPr>
              <a:t>)</a:t>
            </a:r>
            <a:r>
              <a:rPr lang="en-US" altLang="it-IT" sz="3200">
                <a:effectLst>
                  <a:outerShdw blurRad="38100" dist="38100" dir="2700000" algn="tl">
                    <a:srgbClr val="C0C0C0"/>
                  </a:outerShdw>
                </a:effectLst>
                <a:latin typeface="Comic Sans MS" panose="030F0902030302020204" pitchFamily="66" charset="0"/>
                <a:cs typeface="Arial" panose="020B0604020202020204" pitchFamily="34" charset="0"/>
              </a:rPr>
              <a:t> </a:t>
            </a:r>
          </a:p>
          <a:p>
            <a:pPr>
              <a:lnSpc>
                <a:spcPts val="1838"/>
              </a:lnSpc>
            </a:pPr>
            <a:endParaRPr lang="en-US" altLang="it-IT" sz="2000" b="1">
              <a:effectLst>
                <a:outerShdw blurRad="38100" dist="38100" dir="2700000" algn="tl">
                  <a:srgbClr val="C0C0C0"/>
                </a:outerShdw>
              </a:effectLst>
              <a:latin typeface="Comic Sans MS" panose="030F0902030302020204" pitchFamily="66" charset="0"/>
              <a:cs typeface="Arial" panose="020B0604020202020204" pitchFamily="34" charset="0"/>
            </a:endParaRPr>
          </a:p>
          <a:p>
            <a:pPr algn="ctr">
              <a:lnSpc>
                <a:spcPts val="1838"/>
              </a:lnSpc>
            </a:pPr>
            <a:r>
              <a:rPr lang="en-US" altLang="it-IT" sz="2000">
                <a:latin typeface="Comic Sans MS" panose="030F0902030302020204" pitchFamily="66" charset="0"/>
                <a:cs typeface="Arial" panose="020B0604020202020204" pitchFamily="34" charset="0"/>
              </a:rPr>
              <a:t>set of processes through which:</a:t>
            </a:r>
          </a:p>
          <a:p>
            <a:pPr algn="ctr">
              <a:lnSpc>
                <a:spcPts val="1838"/>
              </a:lnSpc>
            </a:pPr>
            <a:endParaRPr lang="en-US" altLang="it-IT" sz="2000">
              <a:latin typeface="Comic Sans MS" panose="030F0902030302020204" pitchFamily="66" charset="0"/>
              <a:cs typeface="Arial" panose="020B0604020202020204" pitchFamily="34" charset="0"/>
            </a:endParaRPr>
          </a:p>
          <a:p>
            <a:pPr algn="ctr">
              <a:lnSpc>
                <a:spcPts val="1838"/>
              </a:lnSpc>
            </a:pPr>
            <a:r>
              <a:rPr lang="en-US" altLang="it-IT" sz="2000">
                <a:latin typeface="Comic Sans MS" panose="030F0902030302020204" pitchFamily="66" charset="0"/>
                <a:cs typeface="Arial" panose="020B0604020202020204" pitchFamily="34" charset="0"/>
              </a:rPr>
              <a:t>1) an effective clot forms at the level of a vascular lesion</a:t>
            </a:r>
          </a:p>
          <a:p>
            <a:pPr algn="ctr">
              <a:lnSpc>
                <a:spcPts val="1838"/>
              </a:lnSpc>
            </a:pPr>
            <a:r>
              <a:rPr lang="en-US" altLang="it-IT" sz="2000">
                <a:latin typeface="Comic Sans MS" panose="030F0902030302020204" pitchFamily="66" charset="0"/>
                <a:cs typeface="Arial" panose="020B0604020202020204" pitchFamily="34" charset="0"/>
              </a:rPr>
              <a:t> </a:t>
            </a:r>
          </a:p>
          <a:p>
            <a:pPr algn="ctr">
              <a:lnSpc>
                <a:spcPts val="1838"/>
              </a:lnSpc>
            </a:pPr>
            <a:r>
              <a:rPr lang="en-US" altLang="it-IT" sz="2000">
                <a:latin typeface="Comic Sans MS" panose="030F0902030302020204" pitchFamily="66" charset="0"/>
                <a:cs typeface="Arial" panose="020B0604020202020204" pitchFamily="34" charset="0"/>
              </a:rPr>
              <a:t>2) the extension of the clot is limited to the site of the lesion</a:t>
            </a:r>
          </a:p>
          <a:p>
            <a:pPr algn="ctr">
              <a:lnSpc>
                <a:spcPts val="1838"/>
              </a:lnSpc>
            </a:pPr>
            <a:endParaRPr lang="en-US" altLang="it-IT" sz="2000">
              <a:latin typeface="Comic Sans MS" panose="030F0902030302020204" pitchFamily="66" charset="0"/>
              <a:cs typeface="Arial" panose="020B0604020202020204" pitchFamily="34" charset="0"/>
            </a:endParaRPr>
          </a:p>
          <a:p>
            <a:pPr algn="ctr">
              <a:lnSpc>
                <a:spcPts val="1838"/>
              </a:lnSpc>
            </a:pPr>
            <a:r>
              <a:rPr lang="en-US" altLang="it-IT" sz="2000">
                <a:latin typeface="Comic Sans MS" panose="030F0902030302020204" pitchFamily="66" charset="0"/>
                <a:cs typeface="Arial" panose="020B0604020202020204" pitchFamily="34" charset="0"/>
              </a:rPr>
              <a:t>3) the clot is subsequently lysed</a:t>
            </a:r>
            <a:endParaRPr lang="en-US" altLang="it-IT" sz="2000" u="sng">
              <a:latin typeface="Comic Sans MS" panose="030F0902030302020204" pitchFamily="66" charset="0"/>
              <a:cs typeface="Arial" panose="020B0604020202020204" pitchFamily="34" charset="0"/>
            </a:endParaRPr>
          </a:p>
        </p:txBody>
      </p:sp>
      <p:pic>
        <p:nvPicPr>
          <p:cNvPr id="19458" name="Picture 6" descr="SKIN075">
            <a:extLst>
              <a:ext uri="{FF2B5EF4-FFF2-40B4-BE49-F238E27FC236}">
                <a16:creationId xmlns:a16="http://schemas.microsoft.com/office/drawing/2014/main" id="{0C004B4A-C159-EA41-90E4-2372A91DC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21013"/>
            <a:ext cx="2971800" cy="1946275"/>
          </a:xfrm>
          <a:prstGeom prst="rect">
            <a:avLst/>
          </a:prstGeom>
          <a:solidFill>
            <a:srgbClr val="DEAB0E"/>
          </a:solidFill>
          <a:ln w="28575">
            <a:solidFill>
              <a:srgbClr val="FF0000"/>
            </a:solidFill>
            <a:miter lim="800000"/>
            <a:headEnd/>
            <a:tailEnd/>
          </a:ln>
        </p:spPr>
      </p:pic>
      <p:pic>
        <p:nvPicPr>
          <p:cNvPr id="19459" name="Picture 9" descr="CV009">
            <a:extLst>
              <a:ext uri="{FF2B5EF4-FFF2-40B4-BE49-F238E27FC236}">
                <a16:creationId xmlns:a16="http://schemas.microsoft.com/office/drawing/2014/main" id="{00342C04-9EDC-D54C-AAAD-7C12B1769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055938"/>
            <a:ext cx="2971800" cy="1933575"/>
          </a:xfrm>
          <a:prstGeom prst="rect">
            <a:avLst/>
          </a:prstGeom>
          <a:solidFill>
            <a:srgbClr val="DEAB0E"/>
          </a:solidFill>
          <a:ln w="28575">
            <a:solidFill>
              <a:srgbClr val="FF0000"/>
            </a:solidFill>
            <a:miter lim="800000"/>
            <a:headEnd/>
            <a:tailEnd/>
          </a:ln>
        </p:spPr>
      </p:pic>
      <p:sp>
        <p:nvSpPr>
          <p:cNvPr id="19460" name="AutoShape 4">
            <a:extLst>
              <a:ext uri="{FF2B5EF4-FFF2-40B4-BE49-F238E27FC236}">
                <a16:creationId xmlns:a16="http://schemas.microsoft.com/office/drawing/2014/main" id="{DAF47817-D787-284B-B3F9-AB03CB8A8B0B}"/>
              </a:ext>
            </a:extLst>
          </p:cNvPr>
          <p:cNvSpPr>
            <a:spLocks noChangeArrowheads="1"/>
          </p:cNvSpPr>
          <p:nvPr/>
        </p:nvSpPr>
        <p:spPr bwMode="auto">
          <a:xfrm>
            <a:off x="3741738" y="3783013"/>
            <a:ext cx="1368425" cy="1079500"/>
          </a:xfrm>
          <a:prstGeom prst="triangle">
            <a:avLst>
              <a:gd name="adj" fmla="val 50000"/>
            </a:avLst>
          </a:prstGeom>
          <a:solidFill>
            <a:srgbClr val="DEAB0E"/>
          </a:solidFill>
          <a:ln w="285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it-IT" altLang="it-IT" sz="1800"/>
          </a:p>
        </p:txBody>
      </p:sp>
      <p:cxnSp>
        <p:nvCxnSpPr>
          <p:cNvPr id="14" name="Connettore 1 13">
            <a:extLst>
              <a:ext uri="{FF2B5EF4-FFF2-40B4-BE49-F238E27FC236}">
                <a16:creationId xmlns:a16="http://schemas.microsoft.com/office/drawing/2014/main" id="{7306C181-F5F8-CA47-83BF-51A03180B5C7}"/>
              </a:ext>
            </a:extLst>
          </p:cNvPr>
          <p:cNvCxnSpPr/>
          <p:nvPr/>
        </p:nvCxnSpPr>
        <p:spPr>
          <a:xfrm flipV="1">
            <a:off x="3563938" y="3425825"/>
            <a:ext cx="1655762" cy="719138"/>
          </a:xfrm>
          <a:prstGeom prst="line">
            <a:avLst/>
          </a:prstGeom>
          <a:ln w="5715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9462" name="CasellaDiTesto 14">
            <a:extLst>
              <a:ext uri="{FF2B5EF4-FFF2-40B4-BE49-F238E27FC236}">
                <a16:creationId xmlns:a16="http://schemas.microsoft.com/office/drawing/2014/main" id="{29C3033F-AEDD-8D4E-9654-EB7CA160EA80}"/>
              </a:ext>
            </a:extLst>
          </p:cNvPr>
          <p:cNvSpPr txBox="1">
            <a:spLocks noChangeArrowheads="1"/>
          </p:cNvSpPr>
          <p:nvPr/>
        </p:nvSpPr>
        <p:spPr bwMode="auto">
          <a:xfrm>
            <a:off x="3276600" y="3509963"/>
            <a:ext cx="5746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4000" b="1">
                <a:solidFill>
                  <a:srgbClr val="FF0000"/>
                </a:solidFill>
                <a:latin typeface="Comic Sans MS" panose="030F0902030302020204" pitchFamily="66" charset="0"/>
              </a:rPr>
              <a:t>-</a:t>
            </a:r>
          </a:p>
        </p:txBody>
      </p:sp>
      <p:sp>
        <p:nvSpPr>
          <p:cNvPr id="19463" name="CasellaDiTesto 15">
            <a:extLst>
              <a:ext uri="{FF2B5EF4-FFF2-40B4-BE49-F238E27FC236}">
                <a16:creationId xmlns:a16="http://schemas.microsoft.com/office/drawing/2014/main" id="{53813F1D-2946-6943-9E7E-49CD8525C8A7}"/>
              </a:ext>
            </a:extLst>
          </p:cNvPr>
          <p:cNvSpPr txBox="1">
            <a:spLocks noChangeArrowheads="1"/>
          </p:cNvSpPr>
          <p:nvPr/>
        </p:nvSpPr>
        <p:spPr bwMode="auto">
          <a:xfrm>
            <a:off x="4859338" y="2860675"/>
            <a:ext cx="5762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4000" b="1">
                <a:solidFill>
                  <a:srgbClr val="FF0000"/>
                </a:solidFill>
                <a:latin typeface="Comic Sans MS" panose="030F0902030302020204" pitchFamily="66" charset="0"/>
              </a:rPr>
              <a:t>+</a:t>
            </a:r>
          </a:p>
        </p:txBody>
      </p:sp>
      <p:sp>
        <p:nvSpPr>
          <p:cNvPr id="19464" name="Text Box 5">
            <a:extLst>
              <a:ext uri="{FF2B5EF4-FFF2-40B4-BE49-F238E27FC236}">
                <a16:creationId xmlns:a16="http://schemas.microsoft.com/office/drawing/2014/main" id="{E371BB5B-DA34-5548-B8E7-BE44F976C6F3}"/>
              </a:ext>
            </a:extLst>
          </p:cNvPr>
          <p:cNvSpPr txBox="1">
            <a:spLocks noChangeArrowheads="1"/>
          </p:cNvSpPr>
          <p:nvPr/>
        </p:nvSpPr>
        <p:spPr bwMode="auto">
          <a:xfrm>
            <a:off x="914400" y="2708275"/>
            <a:ext cx="2185214" cy="523220"/>
          </a:xfrm>
          <a:prstGeom prst="rect">
            <a:avLst/>
          </a:prstGeom>
          <a:solidFill>
            <a:srgbClr val="DEAB0E"/>
          </a:solidFill>
          <a:ln w="285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it-IT" sz="2800" b="1">
                <a:latin typeface="Comic Sans MS" panose="030F0902030302020204" pitchFamily="66" charset="0"/>
              </a:rPr>
              <a:t>hemorrhage</a:t>
            </a:r>
          </a:p>
        </p:txBody>
      </p:sp>
      <p:sp>
        <p:nvSpPr>
          <p:cNvPr id="19465" name="Text Box 8">
            <a:extLst>
              <a:ext uri="{FF2B5EF4-FFF2-40B4-BE49-F238E27FC236}">
                <a16:creationId xmlns:a16="http://schemas.microsoft.com/office/drawing/2014/main" id="{D1C2B8B6-D7C2-A943-B0F5-8B3B7FFBE437}"/>
              </a:ext>
            </a:extLst>
          </p:cNvPr>
          <p:cNvSpPr txBox="1">
            <a:spLocks noChangeArrowheads="1"/>
          </p:cNvSpPr>
          <p:nvPr/>
        </p:nvSpPr>
        <p:spPr bwMode="auto">
          <a:xfrm>
            <a:off x="6042025" y="2724150"/>
            <a:ext cx="2056973" cy="523220"/>
          </a:xfrm>
          <a:prstGeom prst="rect">
            <a:avLst/>
          </a:prstGeom>
          <a:solidFill>
            <a:srgbClr val="DEAB0E"/>
          </a:solidFill>
          <a:ln w="285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it-IT" sz="2800" b="1">
                <a:latin typeface="Comic Sans MS" panose="030F0902030302020204" pitchFamily="66" charset="0"/>
              </a:rPr>
              <a:t>thrombosis</a:t>
            </a:r>
          </a:p>
        </p:txBody>
      </p:sp>
      <p:pic>
        <p:nvPicPr>
          <p:cNvPr id="19466" name="Immagine 2" descr="Schermata 2018-09-13 alle 09.20.42.png">
            <a:extLst>
              <a:ext uri="{FF2B5EF4-FFF2-40B4-BE49-F238E27FC236}">
                <a16:creationId xmlns:a16="http://schemas.microsoft.com/office/drawing/2014/main" id="{FDC0F2ED-C49E-C047-88AB-71B403E9E0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7688" y="5114925"/>
            <a:ext cx="5160962" cy="11223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467" name="CasellaDiTesto 1">
            <a:extLst>
              <a:ext uri="{FF2B5EF4-FFF2-40B4-BE49-F238E27FC236}">
                <a16:creationId xmlns:a16="http://schemas.microsoft.com/office/drawing/2014/main" id="{87F956D0-A200-5F42-90A5-1CC28AADBB51}"/>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EMOSTASI</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emostasis &amp; haemostasis process">
            <a:extLst>
              <a:ext uri="{FF2B5EF4-FFF2-40B4-BE49-F238E27FC236}">
                <a16:creationId xmlns:a16="http://schemas.microsoft.com/office/drawing/2014/main" id="{891F9F8A-951C-B688-A2BC-0316F662D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37" y="692696"/>
            <a:ext cx="8312727" cy="4677352"/>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08FC5352-D5FA-1CFA-13AB-C1D073032800}"/>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EMOSTASI</a:t>
            </a:r>
          </a:p>
        </p:txBody>
      </p:sp>
    </p:spTree>
    <p:extLst>
      <p:ext uri="{BB962C8B-B14F-4D97-AF65-F5344CB8AC3E}">
        <p14:creationId xmlns:p14="http://schemas.microsoft.com/office/powerpoint/2010/main" val="344207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B190AE0-3C8D-6297-2335-BCA6B1DC032A}"/>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3" name="CasellaDiTesto 2">
            <a:extLst>
              <a:ext uri="{FF2B5EF4-FFF2-40B4-BE49-F238E27FC236}">
                <a16:creationId xmlns:a16="http://schemas.microsoft.com/office/drawing/2014/main" id="{AA69E401-191A-CB49-4563-0AF1A9DC708B}"/>
              </a:ext>
            </a:extLst>
          </p:cNvPr>
          <p:cNvSpPr txBox="1"/>
          <p:nvPr/>
        </p:nvSpPr>
        <p:spPr>
          <a:xfrm>
            <a:off x="2470569" y="1249596"/>
            <a:ext cx="4202863" cy="523220"/>
          </a:xfrm>
          <a:prstGeom prst="rect">
            <a:avLst/>
          </a:prstGeom>
          <a:solidFill>
            <a:srgbClr val="FFC000"/>
          </a:solidFill>
          <a:ln w="28575">
            <a:solidFill>
              <a:srgbClr val="FF0000"/>
            </a:solidFill>
          </a:ln>
        </p:spPr>
        <p:txBody>
          <a:bodyPr wrap="square" rtlCol="0">
            <a:spAutoFit/>
          </a:bodyPr>
          <a:lstStyle/>
          <a:p>
            <a:pPr algn="ctr"/>
            <a:r>
              <a:rPr lang="it-IT" altLang="it-IT" sz="2800" b="1">
                <a:latin typeface="Comic Sans MS" panose="030F0902030302020204" pitchFamily="66" charset="0"/>
              </a:rPr>
              <a:t>VIRCHOW'S TRIAD</a:t>
            </a:r>
          </a:p>
        </p:txBody>
      </p:sp>
      <p:sp>
        <p:nvSpPr>
          <p:cNvPr id="5" name="CasellaDiTesto 4">
            <a:extLst>
              <a:ext uri="{FF2B5EF4-FFF2-40B4-BE49-F238E27FC236}">
                <a16:creationId xmlns:a16="http://schemas.microsoft.com/office/drawing/2014/main" id="{46407CF2-6E5C-5CBF-1E0E-DF2D7F18FBC1}"/>
              </a:ext>
            </a:extLst>
          </p:cNvPr>
          <p:cNvSpPr txBox="1"/>
          <p:nvPr/>
        </p:nvSpPr>
        <p:spPr>
          <a:xfrm>
            <a:off x="179388" y="3028285"/>
            <a:ext cx="2539930" cy="1384995"/>
          </a:xfrm>
          <a:prstGeom prst="rect">
            <a:avLst/>
          </a:prstGeom>
          <a:solidFill>
            <a:srgbClr val="FF0000">
              <a:alpha val="20000"/>
            </a:srgbClr>
          </a:solidFill>
          <a:ln w="28575">
            <a:solidFill>
              <a:srgbClr val="FF0000"/>
            </a:solidFill>
          </a:ln>
        </p:spPr>
        <p:txBody>
          <a:bodyPr wrap="square" rtlCol="0">
            <a:spAutoFit/>
          </a:bodyPr>
          <a:lstStyle/>
          <a:p>
            <a:pPr algn="ctr"/>
            <a:r>
              <a:rPr lang="en-US" altLang="it-IT" sz="2800">
                <a:solidFill>
                  <a:srgbClr val="000000"/>
                </a:solidFill>
                <a:latin typeface="Comic Sans MS" panose="030F0902030302020204" pitchFamily="66" charset="0"/>
              </a:rPr>
              <a:t>Vessel wall alterations (endothelium)</a:t>
            </a:r>
          </a:p>
        </p:txBody>
      </p:sp>
      <p:sp>
        <p:nvSpPr>
          <p:cNvPr id="6" name="CasellaDiTesto 5">
            <a:extLst>
              <a:ext uri="{FF2B5EF4-FFF2-40B4-BE49-F238E27FC236}">
                <a16:creationId xmlns:a16="http://schemas.microsoft.com/office/drawing/2014/main" id="{F8373A47-3BB1-A18E-000D-699DA16CE89D}"/>
              </a:ext>
            </a:extLst>
          </p:cNvPr>
          <p:cNvSpPr txBox="1"/>
          <p:nvPr/>
        </p:nvSpPr>
        <p:spPr>
          <a:xfrm>
            <a:off x="2915816" y="3313755"/>
            <a:ext cx="2356738" cy="2346476"/>
          </a:xfrm>
          <a:prstGeom prst="rect">
            <a:avLst/>
          </a:prstGeom>
          <a:noFill/>
          <a:ln w="28575">
            <a:solidFill>
              <a:srgbClr val="FF0000"/>
            </a:solidFill>
          </a:ln>
        </p:spPr>
        <p:txBody>
          <a:bodyPr wrap="square" rtlCol="0">
            <a:spAutoFit/>
          </a:bodyPr>
          <a:lstStyle/>
          <a:p>
            <a:pPr algn="ctr" eaLnBrk="1" hangingPunct="1">
              <a:lnSpc>
                <a:spcPts val="4538"/>
              </a:lnSpc>
            </a:pPr>
            <a:r>
              <a:rPr lang="en-US" altLang="it-IT" sz="2800">
                <a:solidFill>
                  <a:srgbClr val="000000"/>
                </a:solidFill>
                <a:latin typeface="Comic Sans MS" panose="030F0902030302020204" pitchFamily="66" charset="0"/>
              </a:rPr>
              <a:t>Changes in blood flow</a:t>
            </a:r>
          </a:p>
          <a:p>
            <a:pPr algn="ctr" eaLnBrk="1" hangingPunct="1">
              <a:lnSpc>
                <a:spcPts val="4538"/>
              </a:lnSpc>
            </a:pPr>
            <a:r>
              <a:rPr lang="en-US" altLang="it-IT" sz="2800">
                <a:solidFill>
                  <a:srgbClr val="000000"/>
                </a:solidFill>
                <a:latin typeface="Comic Sans MS" panose="030F0902030302020204" pitchFamily="66" charset="0"/>
              </a:rPr>
              <a:t>(Stasis or Turbulence)</a:t>
            </a:r>
          </a:p>
        </p:txBody>
      </p:sp>
      <p:sp>
        <p:nvSpPr>
          <p:cNvPr id="7" name="CasellaDiTesto 6">
            <a:extLst>
              <a:ext uri="{FF2B5EF4-FFF2-40B4-BE49-F238E27FC236}">
                <a16:creationId xmlns:a16="http://schemas.microsoft.com/office/drawing/2014/main" id="{08DF0147-CB6C-699C-3B35-27282184FE07}"/>
              </a:ext>
            </a:extLst>
          </p:cNvPr>
          <p:cNvSpPr txBox="1"/>
          <p:nvPr/>
        </p:nvSpPr>
        <p:spPr>
          <a:xfrm>
            <a:off x="5364150" y="3026740"/>
            <a:ext cx="3528330" cy="2346476"/>
          </a:xfrm>
          <a:prstGeom prst="rect">
            <a:avLst/>
          </a:prstGeom>
          <a:noFill/>
          <a:ln w="28575">
            <a:solidFill>
              <a:srgbClr val="FF0000"/>
            </a:solidFill>
          </a:ln>
        </p:spPr>
        <p:txBody>
          <a:bodyPr wrap="square" rtlCol="0">
            <a:spAutoFit/>
          </a:bodyPr>
          <a:lstStyle/>
          <a:p>
            <a:pPr algn="ctr" eaLnBrk="1" hangingPunct="1">
              <a:lnSpc>
                <a:spcPts val="4538"/>
              </a:lnSpc>
            </a:pPr>
            <a:r>
              <a:rPr lang="en-US" altLang="it-IT" sz="2800">
                <a:solidFill>
                  <a:srgbClr val="000000"/>
                </a:solidFill>
                <a:latin typeface="Comic Sans MS" panose="030F0902030302020204" pitchFamily="66" charset="0"/>
              </a:rPr>
              <a:t>Modification of components</a:t>
            </a:r>
          </a:p>
          <a:p>
            <a:pPr algn="ctr" eaLnBrk="1" hangingPunct="1">
              <a:lnSpc>
                <a:spcPts val="4538"/>
              </a:lnSpc>
            </a:pPr>
            <a:r>
              <a:rPr lang="en-US" altLang="it-IT" sz="2800">
                <a:solidFill>
                  <a:srgbClr val="000000"/>
                </a:solidFill>
                <a:latin typeface="Comic Sans MS" panose="030F0902030302020204" pitchFamily="66" charset="0"/>
              </a:rPr>
              <a:t>of blood (hypercoagulability)</a:t>
            </a:r>
          </a:p>
        </p:txBody>
      </p:sp>
      <p:cxnSp>
        <p:nvCxnSpPr>
          <p:cNvPr id="9" name="Connettore 2 8">
            <a:extLst>
              <a:ext uri="{FF2B5EF4-FFF2-40B4-BE49-F238E27FC236}">
                <a16:creationId xmlns:a16="http://schemas.microsoft.com/office/drawing/2014/main" id="{00C246F0-490A-BA4A-1A1D-E5FD88DAC3D7}"/>
              </a:ext>
            </a:extLst>
          </p:cNvPr>
          <p:cNvCxnSpPr>
            <a:cxnSpLocks/>
            <a:stCxn id="3" idx="2"/>
            <a:endCxn id="5" idx="0"/>
          </p:cNvCxnSpPr>
          <p:nvPr/>
        </p:nvCxnSpPr>
        <p:spPr>
          <a:xfrm flipH="1">
            <a:off x="1449353" y="1772816"/>
            <a:ext cx="3122648" cy="12554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D546E7BE-440E-B4B1-3E9F-08C0C1A64066}"/>
              </a:ext>
            </a:extLst>
          </p:cNvPr>
          <p:cNvCxnSpPr>
            <a:cxnSpLocks/>
            <a:stCxn id="3" idx="2"/>
            <a:endCxn id="7" idx="0"/>
          </p:cNvCxnSpPr>
          <p:nvPr/>
        </p:nvCxnSpPr>
        <p:spPr>
          <a:xfrm>
            <a:off x="4572001" y="1772816"/>
            <a:ext cx="2556314" cy="12539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A86BAA34-27B1-5E5B-5510-117D6ADC908A}"/>
              </a:ext>
            </a:extLst>
          </p:cNvPr>
          <p:cNvCxnSpPr>
            <a:stCxn id="3" idx="2"/>
            <a:endCxn id="6" idx="0"/>
          </p:cNvCxnSpPr>
          <p:nvPr/>
        </p:nvCxnSpPr>
        <p:spPr>
          <a:xfrm flipH="1">
            <a:off x="4094185" y="1772816"/>
            <a:ext cx="477816" cy="154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C54F9D8A-D38C-88D6-3B21-6933FE4EA33A}"/>
              </a:ext>
            </a:extLst>
          </p:cNvPr>
          <p:cNvSpPr/>
          <p:nvPr/>
        </p:nvSpPr>
        <p:spPr>
          <a:xfrm>
            <a:off x="2627784" y="2185492"/>
            <a:ext cx="431800" cy="379412"/>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1</a:t>
            </a:r>
          </a:p>
        </p:txBody>
      </p:sp>
      <p:sp>
        <p:nvSpPr>
          <p:cNvPr id="15" name="Ovale 14">
            <a:extLst>
              <a:ext uri="{FF2B5EF4-FFF2-40B4-BE49-F238E27FC236}">
                <a16:creationId xmlns:a16="http://schemas.microsoft.com/office/drawing/2014/main" id="{D89097A5-3EF8-7CD4-BF60-199587B1804B}"/>
              </a:ext>
            </a:extLst>
          </p:cNvPr>
          <p:cNvSpPr/>
          <p:nvPr/>
        </p:nvSpPr>
        <p:spPr>
          <a:xfrm>
            <a:off x="4066605" y="2257500"/>
            <a:ext cx="433387" cy="379412"/>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2</a:t>
            </a:r>
          </a:p>
        </p:txBody>
      </p:sp>
      <p:sp>
        <p:nvSpPr>
          <p:cNvPr id="16" name="Ovale 15">
            <a:extLst>
              <a:ext uri="{FF2B5EF4-FFF2-40B4-BE49-F238E27FC236}">
                <a16:creationId xmlns:a16="http://schemas.microsoft.com/office/drawing/2014/main" id="{4FB8435E-B1DF-442F-7BA9-A27780DEA074}"/>
              </a:ext>
            </a:extLst>
          </p:cNvPr>
          <p:cNvSpPr/>
          <p:nvPr/>
        </p:nvSpPr>
        <p:spPr>
          <a:xfrm>
            <a:off x="5741060" y="2187079"/>
            <a:ext cx="433388" cy="377825"/>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3</a:t>
            </a:r>
          </a:p>
        </p:txBody>
      </p:sp>
      <p:sp>
        <p:nvSpPr>
          <p:cNvPr id="4" name="CasellaDiTesto 3">
            <a:extLst>
              <a:ext uri="{FF2B5EF4-FFF2-40B4-BE49-F238E27FC236}">
                <a16:creationId xmlns:a16="http://schemas.microsoft.com/office/drawing/2014/main" id="{5BFF83E7-3CB3-2D39-3ECA-5DBFD63F5C76}"/>
              </a:ext>
            </a:extLst>
          </p:cNvPr>
          <p:cNvSpPr txBox="1"/>
          <p:nvPr/>
        </p:nvSpPr>
        <p:spPr>
          <a:xfrm>
            <a:off x="2065082" y="188640"/>
            <a:ext cx="5459245" cy="461665"/>
          </a:xfrm>
          <a:prstGeom prst="rect">
            <a:avLst/>
          </a:prstGeom>
          <a:noFill/>
          <a:ln w="28575">
            <a:solidFill>
              <a:srgbClr val="FF0000"/>
            </a:solidFill>
          </a:ln>
        </p:spPr>
        <p:txBody>
          <a:bodyPr wrap="square" rtlCol="0">
            <a:spAutoFit/>
          </a:bodyPr>
          <a:lstStyle/>
          <a:p>
            <a:pPr algn="ctr"/>
            <a:r>
              <a:rPr lang="it-IT" sz="2400">
                <a:latin typeface="Comic Sans MS" panose="030F0902030302020204" pitchFamily="66" charset="0"/>
              </a:rPr>
              <a:t>PATHOGENESIS OF THROMBOSIS</a:t>
            </a:r>
          </a:p>
        </p:txBody>
      </p:sp>
      <p:sp>
        <p:nvSpPr>
          <p:cNvPr id="8" name="Freccia giù 7">
            <a:extLst>
              <a:ext uri="{FF2B5EF4-FFF2-40B4-BE49-F238E27FC236}">
                <a16:creationId xmlns:a16="http://schemas.microsoft.com/office/drawing/2014/main" id="{8104AB57-2D18-309B-7A9A-C326ECDB7025}"/>
              </a:ext>
            </a:extLst>
          </p:cNvPr>
          <p:cNvSpPr/>
          <p:nvPr/>
        </p:nvSpPr>
        <p:spPr>
          <a:xfrm>
            <a:off x="3707904" y="764704"/>
            <a:ext cx="1584300" cy="360040"/>
          </a:xfrm>
          <a:prstGeom prst="downArrow">
            <a:avLst/>
          </a:prstGeom>
          <a:solidFill>
            <a:schemeClr val="accent5">
              <a:lumMod val="75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Picture 4">
            <a:extLst>
              <a:ext uri="{FF2B5EF4-FFF2-40B4-BE49-F238E27FC236}">
                <a16:creationId xmlns:a16="http://schemas.microsoft.com/office/drawing/2014/main" id="{3054DC6D-518D-747F-B471-9A86A2A83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640"/>
            <a:ext cx="1681307" cy="24240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8" name="CasellaDiTesto 1">
            <a:extLst>
              <a:ext uri="{FF2B5EF4-FFF2-40B4-BE49-F238E27FC236}">
                <a16:creationId xmlns:a16="http://schemas.microsoft.com/office/drawing/2014/main" id="{61007F70-D43D-CECC-3D20-37922968EE09}"/>
              </a:ext>
            </a:extLst>
          </p:cNvPr>
          <p:cNvSpPr txBox="1">
            <a:spLocks noChangeArrowheads="1"/>
          </p:cNvSpPr>
          <p:nvPr/>
        </p:nvSpPr>
        <p:spPr bwMode="auto">
          <a:xfrm>
            <a:off x="323528" y="2059941"/>
            <a:ext cx="1376795" cy="432955"/>
          </a:xfrm>
          <a:prstGeom prst="rect">
            <a:avLst/>
          </a:prstGeom>
          <a:solidFill>
            <a:schemeClr val="bg1"/>
          </a:solidFill>
          <a:ln w="1905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200">
                <a:latin typeface="Comic Sans MS" panose="030F0902030302020204" pitchFamily="66" charset="0"/>
              </a:rPr>
              <a:t>Rudolf Virchow</a:t>
            </a:r>
          </a:p>
          <a:p>
            <a:pPr algn="ctr" eaLnBrk="1" hangingPunct="1"/>
            <a:r>
              <a:rPr lang="it-IT" altLang="it-IT" sz="1200">
                <a:latin typeface="Comic Sans MS" panose="030F0902030302020204" pitchFamily="66" charset="0"/>
              </a:rPr>
              <a:t>(1821-1902)</a:t>
            </a:r>
          </a:p>
        </p:txBody>
      </p:sp>
    </p:spTree>
    <p:extLst>
      <p:ext uri="{BB962C8B-B14F-4D97-AF65-F5344CB8AC3E}">
        <p14:creationId xmlns:p14="http://schemas.microsoft.com/office/powerpoint/2010/main" val="3531267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A487B55-D3F8-5F47-ADB7-04F92DDBB4FB}"/>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pic>
        <p:nvPicPr>
          <p:cNvPr id="4" name="Immagine 3">
            <a:extLst>
              <a:ext uri="{FF2B5EF4-FFF2-40B4-BE49-F238E27FC236}">
                <a16:creationId xmlns:a16="http://schemas.microsoft.com/office/drawing/2014/main" id="{3B38B3B3-6B76-5442-BBB2-2AABDA42C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822901"/>
            <a:ext cx="6480720" cy="4342404"/>
          </a:xfrm>
          <a:prstGeom prst="rect">
            <a:avLst/>
          </a:prstGeom>
          <a:ln w="28575">
            <a:solidFill>
              <a:srgbClr val="FF0000"/>
            </a:solidFill>
          </a:ln>
        </p:spPr>
      </p:pic>
      <p:sp>
        <p:nvSpPr>
          <p:cNvPr id="5" name="CasellaDiTesto 4">
            <a:extLst>
              <a:ext uri="{FF2B5EF4-FFF2-40B4-BE49-F238E27FC236}">
                <a16:creationId xmlns:a16="http://schemas.microsoft.com/office/drawing/2014/main" id="{0FD01EFE-117C-8748-9562-24EA1980858E}"/>
              </a:ext>
            </a:extLst>
          </p:cNvPr>
          <p:cNvSpPr txBox="1"/>
          <p:nvPr/>
        </p:nvSpPr>
        <p:spPr>
          <a:xfrm>
            <a:off x="1067115" y="188640"/>
            <a:ext cx="7081778" cy="1446550"/>
          </a:xfrm>
          <a:prstGeom prst="rect">
            <a:avLst/>
          </a:prstGeom>
          <a:noFill/>
          <a:ln w="28575">
            <a:solidFill>
              <a:srgbClr val="FF0000"/>
            </a:solidFill>
          </a:ln>
        </p:spPr>
        <p:txBody>
          <a:bodyPr wrap="square" rtlCol="0">
            <a:spAutoFit/>
          </a:bodyPr>
          <a:lstStyle/>
          <a:p>
            <a:pPr algn="ctr"/>
            <a:r>
              <a:rPr lang="en-US" altLang="it-IT" sz="2200">
                <a:latin typeface="Comic Sans MS" panose="030F0902030302020204" pitchFamily="66" charset="0"/>
              </a:rPr>
              <a:t>The vascular endothelium is made up of a single layer of cells that lines the inner surface of blood vessels. In addition to its lining, the endothelium performs many important functions.</a:t>
            </a:r>
            <a:endParaRPr lang="en-US" altLang="ja-JP" sz="2200">
              <a:latin typeface="Comic Sans MS" panose="030F0902030302020204" pitchFamily="66" charset="0"/>
            </a:endParaRPr>
          </a:p>
        </p:txBody>
      </p:sp>
      <p:pic>
        <p:nvPicPr>
          <p:cNvPr id="7" name="Immagine 6">
            <a:extLst>
              <a:ext uri="{FF2B5EF4-FFF2-40B4-BE49-F238E27FC236}">
                <a16:creationId xmlns:a16="http://schemas.microsoft.com/office/drawing/2014/main" id="{4A1099B5-CD12-344E-BE9F-18BF858AA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6000741"/>
            <a:ext cx="2886166" cy="236571"/>
          </a:xfrm>
          <a:prstGeom prst="rect">
            <a:avLst/>
          </a:prstGeom>
          <a:ln w="19050">
            <a:solidFill>
              <a:schemeClr val="tx1"/>
            </a:solidFill>
          </a:ln>
        </p:spPr>
      </p:pic>
      <p:pic>
        <p:nvPicPr>
          <p:cNvPr id="6" name="Immagine 5" descr="Immagine che contiene esterni, terra, mattone, pietra&#10;&#10;Descrizione generata automaticamente">
            <a:extLst>
              <a:ext uri="{FF2B5EF4-FFF2-40B4-BE49-F238E27FC236}">
                <a16:creationId xmlns:a16="http://schemas.microsoft.com/office/drawing/2014/main" id="{EDA1DDE1-61C6-5D02-9AB3-23B59A7DC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772816"/>
            <a:ext cx="2824515" cy="2129140"/>
          </a:xfrm>
          <a:prstGeom prst="rect">
            <a:avLst/>
          </a:prstGeom>
          <a:ln w="19050">
            <a:solidFill>
              <a:schemeClr val="tx1"/>
            </a:solidFill>
          </a:ln>
        </p:spPr>
      </p:pic>
      <p:pic>
        <p:nvPicPr>
          <p:cNvPr id="9" name="Immagine 8">
            <a:extLst>
              <a:ext uri="{FF2B5EF4-FFF2-40B4-BE49-F238E27FC236}">
                <a16:creationId xmlns:a16="http://schemas.microsoft.com/office/drawing/2014/main" id="{9B17BA3A-01E1-CF3B-0F40-5C0054A13C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92" y="3945157"/>
            <a:ext cx="2879083" cy="2164209"/>
          </a:xfrm>
          <a:prstGeom prst="rect">
            <a:avLst/>
          </a:prstGeom>
          <a:ln w="19050">
            <a:solidFill>
              <a:schemeClr val="tx1"/>
            </a:solidFill>
          </a:ln>
        </p:spPr>
      </p:pic>
    </p:spTree>
    <p:extLst>
      <p:ext uri="{BB962C8B-B14F-4D97-AF65-F5344CB8AC3E}">
        <p14:creationId xmlns:p14="http://schemas.microsoft.com/office/powerpoint/2010/main" val="1042338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0831D048-A731-2249-95D4-9BAA5DD382E6}"/>
              </a:ext>
            </a:extLst>
          </p:cNvPr>
          <p:cNvSpPr txBox="1">
            <a:spLocks noChangeArrowheads="1"/>
          </p:cNvSpPr>
          <p:nvPr/>
        </p:nvSpPr>
        <p:spPr bwMode="auto">
          <a:xfrm>
            <a:off x="582613" y="115888"/>
            <a:ext cx="8051800" cy="12779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63"/>
              </a:lnSpc>
            </a:pPr>
            <a:r>
              <a:rPr lang="en-US" altLang="it-IT">
                <a:latin typeface="Comic Sans MS" panose="030F0902030302020204" pitchFamily="66" charset="0"/>
              </a:rPr>
              <a:t>If normal endothelium has antithrombotic activity, the situation can change profoundly in case of endothelial dysfunction</a:t>
            </a:r>
            <a:endParaRPr lang="en-US" altLang="it-IT" sz="2800" b="1">
              <a:latin typeface="Comic Sans MS" panose="030F0902030302020204" pitchFamily="66" charset="0"/>
            </a:endParaRPr>
          </a:p>
        </p:txBody>
      </p:sp>
      <p:pic>
        <p:nvPicPr>
          <p:cNvPr id="5" name="Immagine 4">
            <a:extLst>
              <a:ext uri="{FF2B5EF4-FFF2-40B4-BE49-F238E27FC236}">
                <a16:creationId xmlns:a16="http://schemas.microsoft.com/office/drawing/2014/main" id="{663F5370-2261-984B-8F1C-2A59B8E61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970846"/>
            <a:ext cx="8312728" cy="4266466"/>
          </a:xfrm>
          <a:prstGeom prst="rect">
            <a:avLst/>
          </a:prstGeom>
          <a:ln w="28575">
            <a:solidFill>
              <a:srgbClr val="FF0000"/>
            </a:solidFill>
          </a:ln>
        </p:spPr>
      </p:pic>
      <p:sp>
        <p:nvSpPr>
          <p:cNvPr id="6" name="CasellaDiTesto 5">
            <a:extLst>
              <a:ext uri="{FF2B5EF4-FFF2-40B4-BE49-F238E27FC236}">
                <a16:creationId xmlns:a16="http://schemas.microsoft.com/office/drawing/2014/main" id="{1984A084-C6AF-1941-BFC4-F986AECA4959}"/>
              </a:ext>
            </a:extLst>
          </p:cNvPr>
          <p:cNvSpPr txBox="1">
            <a:spLocks noChangeArrowheads="1"/>
          </p:cNvSpPr>
          <p:nvPr/>
        </p:nvSpPr>
        <p:spPr bwMode="auto">
          <a:xfrm>
            <a:off x="2508449" y="1694647"/>
            <a:ext cx="1487487" cy="523220"/>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INHIBITS THROMBOSIS</a:t>
            </a:r>
          </a:p>
        </p:txBody>
      </p:sp>
      <p:sp>
        <p:nvSpPr>
          <p:cNvPr id="7" name="CasellaDiTesto 5">
            <a:extLst>
              <a:ext uri="{FF2B5EF4-FFF2-40B4-BE49-F238E27FC236}">
                <a16:creationId xmlns:a16="http://schemas.microsoft.com/office/drawing/2014/main" id="{D641491C-295F-5142-ABE6-BCBC73ED1CFC}"/>
              </a:ext>
            </a:extLst>
          </p:cNvPr>
          <p:cNvSpPr txBox="1">
            <a:spLocks noChangeArrowheads="1"/>
          </p:cNvSpPr>
          <p:nvPr/>
        </p:nvSpPr>
        <p:spPr bwMode="auto">
          <a:xfrm>
            <a:off x="6828929" y="1696046"/>
            <a:ext cx="1487487" cy="523220"/>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PROMOTES THROMBOSIS</a:t>
            </a:r>
          </a:p>
        </p:txBody>
      </p:sp>
      <p:sp>
        <p:nvSpPr>
          <p:cNvPr id="8" name="CasellaDiTesto 5">
            <a:extLst>
              <a:ext uri="{FF2B5EF4-FFF2-40B4-BE49-F238E27FC236}">
                <a16:creationId xmlns:a16="http://schemas.microsoft.com/office/drawing/2014/main" id="{5917EE76-78D8-014A-A843-72162E971D9B}"/>
              </a:ext>
            </a:extLst>
          </p:cNvPr>
          <p:cNvSpPr txBox="1">
            <a:spLocks noChangeArrowheads="1"/>
          </p:cNvSpPr>
          <p:nvPr/>
        </p:nvSpPr>
        <p:spPr bwMode="auto">
          <a:xfrm>
            <a:off x="395537" y="1695391"/>
            <a:ext cx="1584176" cy="523220"/>
          </a:xfrm>
          <a:prstGeom prst="rect">
            <a:avLst/>
          </a:prstGeom>
          <a:solidFill>
            <a:srgbClr val="FFD803"/>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NORMAL ENDOTHELIUM</a:t>
            </a:r>
          </a:p>
        </p:txBody>
      </p:sp>
      <p:sp>
        <p:nvSpPr>
          <p:cNvPr id="9" name="CasellaDiTesto 6">
            <a:extLst>
              <a:ext uri="{FF2B5EF4-FFF2-40B4-BE49-F238E27FC236}">
                <a16:creationId xmlns:a16="http://schemas.microsoft.com/office/drawing/2014/main" id="{9D50C115-97EE-8342-858A-079E4A002EDB}"/>
              </a:ext>
            </a:extLst>
          </p:cNvPr>
          <p:cNvSpPr txBox="1">
            <a:spLocks noChangeArrowheads="1"/>
          </p:cNvSpPr>
          <p:nvPr/>
        </p:nvSpPr>
        <p:spPr bwMode="auto">
          <a:xfrm>
            <a:off x="4644008" y="1695391"/>
            <a:ext cx="1656184" cy="523220"/>
          </a:xfrm>
          <a:prstGeom prst="rect">
            <a:avLst/>
          </a:prstGeom>
          <a:solidFill>
            <a:srgbClr val="FFD803"/>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ALTERED ENDOTHELIUM</a:t>
            </a:r>
          </a:p>
        </p:txBody>
      </p:sp>
      <p:sp>
        <p:nvSpPr>
          <p:cNvPr id="10" name="Freccia destra 9">
            <a:extLst>
              <a:ext uri="{FF2B5EF4-FFF2-40B4-BE49-F238E27FC236}">
                <a16:creationId xmlns:a16="http://schemas.microsoft.com/office/drawing/2014/main" id="{27EDF87E-A025-474E-AB26-EF61009797D8}"/>
              </a:ext>
            </a:extLst>
          </p:cNvPr>
          <p:cNvSpPr/>
          <p:nvPr/>
        </p:nvSpPr>
        <p:spPr>
          <a:xfrm rot="10800000" flipH="1">
            <a:off x="1996863" y="1643202"/>
            <a:ext cx="486905" cy="633670"/>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1" name="Freccia destra 10">
            <a:extLst>
              <a:ext uri="{FF2B5EF4-FFF2-40B4-BE49-F238E27FC236}">
                <a16:creationId xmlns:a16="http://schemas.microsoft.com/office/drawing/2014/main" id="{8C27047F-15F1-7D46-8AD0-ADB1CADB7254}"/>
              </a:ext>
            </a:extLst>
          </p:cNvPr>
          <p:cNvSpPr/>
          <p:nvPr/>
        </p:nvSpPr>
        <p:spPr>
          <a:xfrm rot="10800000" flipH="1">
            <a:off x="6317343" y="1643202"/>
            <a:ext cx="486905" cy="633670"/>
          </a:xfrm>
          <a:prstGeom prst="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2" name="CasellaDiTesto 1">
            <a:extLst>
              <a:ext uri="{FF2B5EF4-FFF2-40B4-BE49-F238E27FC236}">
                <a16:creationId xmlns:a16="http://schemas.microsoft.com/office/drawing/2014/main" id="{0746245D-7136-2B40-8AED-FA8CE2CC05BC}"/>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extLst>
      <p:ext uri="{BB962C8B-B14F-4D97-AF65-F5344CB8AC3E}">
        <p14:creationId xmlns:p14="http://schemas.microsoft.com/office/powerpoint/2010/main" val="1140203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3" name="Picture 2" descr=" Proposed relationships among risk factors, endothelial dysfunction, and progression to cardiovascular events">
            <a:extLst>
              <a:ext uri="{FF2B5EF4-FFF2-40B4-BE49-F238E27FC236}">
                <a16:creationId xmlns:a16="http://schemas.microsoft.com/office/drawing/2014/main" id="{2518B555-AA57-1E49-8465-757AA2CF12AD}"/>
              </a:ext>
            </a:extLst>
          </p:cNvPr>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a:stretch>
            <a:fillRect/>
          </a:stretch>
        </p:blipFill>
        <p:spPr bwMode="auto">
          <a:xfrm>
            <a:off x="317500" y="1123950"/>
            <a:ext cx="8509000" cy="49688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77154" name="CasellaDiTesto 1">
            <a:extLst>
              <a:ext uri="{FF2B5EF4-FFF2-40B4-BE49-F238E27FC236}">
                <a16:creationId xmlns:a16="http://schemas.microsoft.com/office/drawing/2014/main" id="{82183A5E-7983-F74C-9F80-568D38261472}"/>
              </a:ext>
            </a:extLst>
          </p:cNvPr>
          <p:cNvSpPr txBox="1">
            <a:spLocks noChangeArrowheads="1"/>
          </p:cNvSpPr>
          <p:nvPr/>
        </p:nvSpPr>
        <p:spPr bwMode="auto">
          <a:xfrm>
            <a:off x="709613" y="115888"/>
            <a:ext cx="7724775" cy="8318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a:latin typeface="Comic Sans MS" panose="030F0902030302020204" pitchFamily="66" charset="0"/>
              </a:rPr>
              <a:t>The possible harmful agents that can cause </a:t>
            </a:r>
            <a:r>
              <a:rPr lang="en-US" altLang="it-IT" b="1">
                <a:solidFill>
                  <a:srgbClr val="FF0000"/>
                </a:solidFill>
                <a:latin typeface="Comic Sans MS" panose="030F0902030302020204" pitchFamily="66" charset="0"/>
              </a:rPr>
              <a:t>endothelial dysfunction </a:t>
            </a:r>
            <a:r>
              <a:rPr lang="en-US" altLang="it-IT">
                <a:latin typeface="Comic Sans MS" panose="030F0902030302020204" pitchFamily="66" charset="0"/>
              </a:rPr>
              <a:t>are very numerous</a:t>
            </a:r>
          </a:p>
        </p:txBody>
      </p:sp>
      <p:sp>
        <p:nvSpPr>
          <p:cNvPr id="2" name="Rettangolo 1">
            <a:extLst>
              <a:ext uri="{FF2B5EF4-FFF2-40B4-BE49-F238E27FC236}">
                <a16:creationId xmlns:a16="http://schemas.microsoft.com/office/drawing/2014/main" id="{36D04062-7257-4242-A224-214879F9C91D}"/>
              </a:ext>
            </a:extLst>
          </p:cNvPr>
          <p:cNvSpPr>
            <a:spLocks noChangeArrowheads="1"/>
          </p:cNvSpPr>
          <p:nvPr/>
        </p:nvSpPr>
        <p:spPr bwMode="auto">
          <a:xfrm>
            <a:off x="3719513" y="2549525"/>
            <a:ext cx="1743075" cy="463550"/>
          </a:xfrm>
          <a:prstGeom prst="rect">
            <a:avLst/>
          </a:prstGeom>
          <a:solidFill>
            <a:srgbClr val="BADDE1"/>
          </a:solidFill>
          <a:ln w="38100">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r>
              <a:rPr lang="it-IT" sz="1400" b="1">
                <a:latin typeface="Comic Sans MS"/>
                <a:ea typeface="+mn-ea"/>
                <a:cs typeface="Comic Sans MS"/>
              </a:rPr>
              <a:t>ENDOTHELIAL DYSFUNCTION</a:t>
            </a:r>
          </a:p>
        </p:txBody>
      </p:sp>
      <p:sp>
        <p:nvSpPr>
          <p:cNvPr id="6" name="Rettangolo 5">
            <a:extLst>
              <a:ext uri="{FF2B5EF4-FFF2-40B4-BE49-F238E27FC236}">
                <a16:creationId xmlns:a16="http://schemas.microsoft.com/office/drawing/2014/main" id="{A47A9EF8-7C0E-8444-9381-3C4448342280}"/>
              </a:ext>
            </a:extLst>
          </p:cNvPr>
          <p:cNvSpPr>
            <a:spLocks noChangeArrowheads="1"/>
          </p:cNvSpPr>
          <p:nvPr/>
        </p:nvSpPr>
        <p:spPr bwMode="auto">
          <a:xfrm>
            <a:off x="1270000" y="4770438"/>
            <a:ext cx="6618288" cy="746125"/>
          </a:xfrm>
          <a:prstGeom prst="rect">
            <a:avLst/>
          </a:prstGeom>
          <a:solidFill>
            <a:srgbClr val="BADDE1"/>
          </a:solidFill>
          <a:ln w="38100">
            <a:solidFill>
              <a:srgbClr val="FF0000"/>
            </a:solidFill>
            <a:miter lim="800000"/>
            <a:headEnd/>
            <a:tailEnd/>
          </a:ln>
          <a:effectLst>
            <a:outerShdw blurRad="40000" dist="23000" dir="5400000" rotWithShape="0">
              <a:srgbClr val="808080">
                <a:alpha val="34999"/>
              </a:srgbClr>
            </a:outerShdw>
          </a:effectLst>
        </p:spPr>
        <p:txBody>
          <a:bodyPr anchor="ctr"/>
          <a:lstStyle/>
          <a:p>
            <a:pPr algn="ctr">
              <a:defRPr/>
            </a:pPr>
            <a:r>
              <a:rPr lang="it-IT" sz="1400" b="1">
                <a:latin typeface="Comic Sans MS"/>
                <a:ea typeface="+mn-ea"/>
                <a:cs typeface="Comic Sans MS"/>
              </a:rPr>
              <a:t>ATHEROSCLEROTIC LESION FORMATION AND PROGRESSION</a:t>
            </a:r>
          </a:p>
          <a:p>
            <a:pPr algn="ctr">
              <a:defRPr/>
            </a:pPr>
            <a:r>
              <a:rPr lang="it-IT" sz="1400" b="1">
                <a:latin typeface="Comic Sans MS"/>
                <a:ea typeface="+mn-ea"/>
                <a:cs typeface="Comic Sans MS"/>
              </a:rPr>
              <a:t>PLAQUE ACTIVATION AND RUPTURE </a:t>
            </a:r>
          </a:p>
          <a:p>
            <a:pPr algn="ctr">
              <a:defRPr/>
            </a:pPr>
            <a:r>
              <a:rPr lang="it-IT" sz="1400" b="1">
                <a:latin typeface="Comic Sans MS"/>
                <a:ea typeface="+mn-ea"/>
                <a:cs typeface="Comic Sans MS"/>
              </a:rPr>
              <a:t>DECREASED BLOOD FLOW DUE TO </a:t>
            </a:r>
            <a:r>
              <a:rPr lang="it-IT" sz="1400" b="1">
                <a:solidFill>
                  <a:srgbClr val="FF0000"/>
                </a:solidFill>
                <a:latin typeface="Comic Sans MS"/>
                <a:ea typeface="+mn-ea"/>
                <a:cs typeface="Comic Sans MS"/>
              </a:rPr>
              <a:t>THROMBOSIS</a:t>
            </a:r>
            <a:r>
              <a:rPr lang="it-IT" sz="1400" b="1">
                <a:latin typeface="Comic Sans MS"/>
                <a:ea typeface="+mn-ea"/>
                <a:cs typeface="Comic Sans MS"/>
              </a:rPr>
              <a:t> AND VASOSPASM</a:t>
            </a:r>
          </a:p>
        </p:txBody>
      </p:sp>
      <p:sp>
        <p:nvSpPr>
          <p:cNvPr id="177157" name="CasellaDiTesto 1">
            <a:extLst>
              <a:ext uri="{FF2B5EF4-FFF2-40B4-BE49-F238E27FC236}">
                <a16:creationId xmlns:a16="http://schemas.microsoft.com/office/drawing/2014/main" id="{D63D1999-5325-154F-BB1F-981B61F31B2F}"/>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extLst>
      <p:ext uri="{BB962C8B-B14F-4D97-AF65-F5344CB8AC3E}">
        <p14:creationId xmlns:p14="http://schemas.microsoft.com/office/powerpoint/2010/main" val="743987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Immagine 2" descr="Schermata 2017-10-17 alle 14.50.50.png">
            <a:extLst>
              <a:ext uri="{FF2B5EF4-FFF2-40B4-BE49-F238E27FC236}">
                <a16:creationId xmlns:a16="http://schemas.microsoft.com/office/drawing/2014/main" id="{9A6F5EFE-FBEC-8344-AED6-289DEFF1E8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0350"/>
            <a:ext cx="8312150" cy="49053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1618" name="Immagine 3" descr="Schermata 2017-10-17 alle 14.52.23.png">
            <a:extLst>
              <a:ext uri="{FF2B5EF4-FFF2-40B4-BE49-F238E27FC236}">
                <a16:creationId xmlns:a16="http://schemas.microsoft.com/office/drawing/2014/main" id="{CCACE196-EA11-F74F-A991-E535470728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5725"/>
            <a:ext cx="3197225" cy="3143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1619" name="CasellaDiTesto 4">
            <a:extLst>
              <a:ext uri="{FF2B5EF4-FFF2-40B4-BE49-F238E27FC236}">
                <a16:creationId xmlns:a16="http://schemas.microsoft.com/office/drawing/2014/main" id="{2489DA9A-5850-FF4A-901E-4BC8CA687051}"/>
              </a:ext>
            </a:extLst>
          </p:cNvPr>
          <p:cNvSpPr txBox="1">
            <a:spLocks noChangeArrowheads="1"/>
          </p:cNvSpPr>
          <p:nvPr/>
        </p:nvSpPr>
        <p:spPr bwMode="auto">
          <a:xfrm>
            <a:off x="354013" y="5270500"/>
            <a:ext cx="8280400" cy="9620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425"/>
              </a:lnSpc>
            </a:pPr>
            <a:r>
              <a:rPr lang="en-US" altLang="it-IT" sz="2600">
                <a:latin typeface="Comic Sans MS" panose="030F0902030302020204" pitchFamily="66" charset="0"/>
              </a:rPr>
              <a:t>The most frequent endothelial lesion leading to thrombus formation is </a:t>
            </a:r>
            <a:r>
              <a:rPr lang="en-US" altLang="it-IT" sz="2600" b="1">
                <a:solidFill>
                  <a:srgbClr val="FF0000"/>
                </a:solidFill>
                <a:latin typeface="Comic Sans MS" panose="030F0902030302020204" pitchFamily="66" charset="0"/>
              </a:rPr>
              <a:t>atherosclerotic plaque</a:t>
            </a:r>
          </a:p>
        </p:txBody>
      </p:sp>
      <p:sp>
        <p:nvSpPr>
          <p:cNvPr id="111620" name="CasellaDiTesto 1">
            <a:extLst>
              <a:ext uri="{FF2B5EF4-FFF2-40B4-BE49-F238E27FC236}">
                <a16:creationId xmlns:a16="http://schemas.microsoft.com/office/drawing/2014/main" id="{DF141161-2BD3-984F-BA5A-41195B521AA5}"/>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B190AE0-3C8D-6297-2335-BCA6B1DC032A}"/>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3" name="CasellaDiTesto 2">
            <a:extLst>
              <a:ext uri="{FF2B5EF4-FFF2-40B4-BE49-F238E27FC236}">
                <a16:creationId xmlns:a16="http://schemas.microsoft.com/office/drawing/2014/main" id="{AA69E401-191A-CB49-4563-0AF1A9DC708B}"/>
              </a:ext>
            </a:extLst>
          </p:cNvPr>
          <p:cNvSpPr txBox="1"/>
          <p:nvPr/>
        </p:nvSpPr>
        <p:spPr>
          <a:xfrm>
            <a:off x="2470569" y="313492"/>
            <a:ext cx="4202863" cy="523220"/>
          </a:xfrm>
          <a:prstGeom prst="rect">
            <a:avLst/>
          </a:prstGeom>
          <a:solidFill>
            <a:srgbClr val="FFC000"/>
          </a:solidFill>
          <a:ln w="28575">
            <a:solidFill>
              <a:srgbClr val="FF0000"/>
            </a:solidFill>
          </a:ln>
        </p:spPr>
        <p:txBody>
          <a:bodyPr wrap="square" rtlCol="0">
            <a:spAutoFit/>
          </a:bodyPr>
          <a:lstStyle/>
          <a:p>
            <a:pPr algn="ctr"/>
            <a:r>
              <a:rPr lang="it-IT" altLang="it-IT" sz="2800" b="1">
                <a:latin typeface="Comic Sans MS" panose="030F0902030302020204" pitchFamily="66" charset="0"/>
              </a:rPr>
              <a:t>VIRCHOW'S TRIAD</a:t>
            </a:r>
          </a:p>
        </p:txBody>
      </p:sp>
      <p:sp>
        <p:nvSpPr>
          <p:cNvPr id="5" name="CasellaDiTesto 4">
            <a:extLst>
              <a:ext uri="{FF2B5EF4-FFF2-40B4-BE49-F238E27FC236}">
                <a16:creationId xmlns:a16="http://schemas.microsoft.com/office/drawing/2014/main" id="{46407CF2-6E5C-5CBF-1E0E-DF2D7F18FBC1}"/>
              </a:ext>
            </a:extLst>
          </p:cNvPr>
          <p:cNvSpPr txBox="1"/>
          <p:nvPr/>
        </p:nvSpPr>
        <p:spPr>
          <a:xfrm>
            <a:off x="251520" y="2380213"/>
            <a:ext cx="2484276" cy="1384995"/>
          </a:xfrm>
          <a:prstGeom prst="rect">
            <a:avLst/>
          </a:prstGeom>
          <a:noFill/>
          <a:ln w="28575">
            <a:solidFill>
              <a:srgbClr val="FF0000"/>
            </a:solidFill>
          </a:ln>
        </p:spPr>
        <p:txBody>
          <a:bodyPr wrap="square" rtlCol="0">
            <a:spAutoFit/>
          </a:bodyPr>
          <a:lstStyle/>
          <a:p>
            <a:pPr algn="ctr"/>
            <a:r>
              <a:rPr lang="en-US" altLang="it-IT" sz="2800">
                <a:solidFill>
                  <a:srgbClr val="000000"/>
                </a:solidFill>
                <a:latin typeface="Comic Sans MS" panose="030F0902030302020204" pitchFamily="66" charset="0"/>
              </a:rPr>
              <a:t>Vessel wall alterations (endothelium)</a:t>
            </a:r>
          </a:p>
        </p:txBody>
      </p:sp>
      <p:sp>
        <p:nvSpPr>
          <p:cNvPr id="6" name="CasellaDiTesto 5">
            <a:extLst>
              <a:ext uri="{FF2B5EF4-FFF2-40B4-BE49-F238E27FC236}">
                <a16:creationId xmlns:a16="http://schemas.microsoft.com/office/drawing/2014/main" id="{F8373A47-3BB1-A18E-000D-699DA16CE89D}"/>
              </a:ext>
            </a:extLst>
          </p:cNvPr>
          <p:cNvSpPr txBox="1"/>
          <p:nvPr/>
        </p:nvSpPr>
        <p:spPr>
          <a:xfrm>
            <a:off x="2987824" y="3140968"/>
            <a:ext cx="2304256" cy="2346476"/>
          </a:xfrm>
          <a:prstGeom prst="rect">
            <a:avLst/>
          </a:prstGeom>
          <a:solidFill>
            <a:srgbClr val="FFBEBF"/>
          </a:solidFill>
          <a:ln w="28575">
            <a:solidFill>
              <a:srgbClr val="FF0000"/>
            </a:solidFill>
          </a:ln>
        </p:spPr>
        <p:txBody>
          <a:bodyPr wrap="square" rtlCol="0">
            <a:spAutoFit/>
          </a:bodyPr>
          <a:lstStyle/>
          <a:p>
            <a:pPr algn="ctr" eaLnBrk="1" hangingPunct="1">
              <a:lnSpc>
                <a:spcPts val="4538"/>
              </a:lnSpc>
            </a:pPr>
            <a:r>
              <a:rPr lang="en-US" altLang="it-IT" sz="2800">
                <a:solidFill>
                  <a:srgbClr val="000000"/>
                </a:solidFill>
                <a:latin typeface="Comic Sans MS" panose="030F0902030302020204" pitchFamily="66" charset="0"/>
              </a:rPr>
              <a:t>Changes in blood flow</a:t>
            </a:r>
          </a:p>
          <a:p>
            <a:pPr algn="ctr" eaLnBrk="1" hangingPunct="1">
              <a:lnSpc>
                <a:spcPts val="4538"/>
              </a:lnSpc>
            </a:pPr>
            <a:r>
              <a:rPr lang="en-US" altLang="it-IT" sz="2800">
                <a:solidFill>
                  <a:srgbClr val="000000"/>
                </a:solidFill>
                <a:latin typeface="Comic Sans MS" panose="030F0902030302020204" pitchFamily="66" charset="0"/>
              </a:rPr>
              <a:t>(Stasis or Turbulence)</a:t>
            </a:r>
          </a:p>
        </p:txBody>
      </p:sp>
      <p:sp>
        <p:nvSpPr>
          <p:cNvPr id="7" name="CasellaDiTesto 6">
            <a:extLst>
              <a:ext uri="{FF2B5EF4-FFF2-40B4-BE49-F238E27FC236}">
                <a16:creationId xmlns:a16="http://schemas.microsoft.com/office/drawing/2014/main" id="{08DF0147-CB6C-699C-3B35-27282184FE07}"/>
              </a:ext>
            </a:extLst>
          </p:cNvPr>
          <p:cNvSpPr txBox="1"/>
          <p:nvPr/>
        </p:nvSpPr>
        <p:spPr>
          <a:xfrm>
            <a:off x="5382090" y="2594692"/>
            <a:ext cx="3582398" cy="2346476"/>
          </a:xfrm>
          <a:prstGeom prst="rect">
            <a:avLst/>
          </a:prstGeom>
          <a:noFill/>
          <a:ln w="28575">
            <a:solidFill>
              <a:srgbClr val="FF0000"/>
            </a:solidFill>
          </a:ln>
        </p:spPr>
        <p:txBody>
          <a:bodyPr wrap="square" rtlCol="0">
            <a:spAutoFit/>
          </a:bodyPr>
          <a:lstStyle/>
          <a:p>
            <a:pPr algn="ctr" eaLnBrk="1" hangingPunct="1">
              <a:lnSpc>
                <a:spcPts val="4538"/>
              </a:lnSpc>
            </a:pPr>
            <a:r>
              <a:rPr lang="en-US" altLang="it-IT" sz="2800">
                <a:solidFill>
                  <a:srgbClr val="000000"/>
                </a:solidFill>
                <a:latin typeface="Comic Sans MS" panose="030F0902030302020204" pitchFamily="66" charset="0"/>
              </a:rPr>
              <a:t>Modification of components</a:t>
            </a:r>
          </a:p>
          <a:p>
            <a:pPr algn="ctr" eaLnBrk="1" hangingPunct="1">
              <a:lnSpc>
                <a:spcPts val="4538"/>
              </a:lnSpc>
            </a:pPr>
            <a:r>
              <a:rPr lang="en-US" altLang="it-IT" sz="2800">
                <a:solidFill>
                  <a:srgbClr val="000000"/>
                </a:solidFill>
                <a:latin typeface="Comic Sans MS" panose="030F0902030302020204" pitchFamily="66" charset="0"/>
              </a:rPr>
              <a:t>of blood (hypercoagulability)</a:t>
            </a:r>
          </a:p>
        </p:txBody>
      </p:sp>
      <p:cxnSp>
        <p:nvCxnSpPr>
          <p:cNvPr id="9" name="Connettore 2 8">
            <a:extLst>
              <a:ext uri="{FF2B5EF4-FFF2-40B4-BE49-F238E27FC236}">
                <a16:creationId xmlns:a16="http://schemas.microsoft.com/office/drawing/2014/main" id="{00C246F0-490A-BA4A-1A1D-E5FD88DAC3D7}"/>
              </a:ext>
            </a:extLst>
          </p:cNvPr>
          <p:cNvCxnSpPr>
            <a:cxnSpLocks/>
            <a:stCxn id="3" idx="2"/>
            <a:endCxn id="5" idx="0"/>
          </p:cNvCxnSpPr>
          <p:nvPr/>
        </p:nvCxnSpPr>
        <p:spPr>
          <a:xfrm flipH="1">
            <a:off x="1493658" y="836712"/>
            <a:ext cx="3078343" cy="1543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D546E7BE-440E-B4B1-3E9F-08C0C1A64066}"/>
              </a:ext>
            </a:extLst>
          </p:cNvPr>
          <p:cNvCxnSpPr>
            <a:cxnSpLocks/>
            <a:stCxn id="3" idx="2"/>
            <a:endCxn id="7" idx="0"/>
          </p:cNvCxnSpPr>
          <p:nvPr/>
        </p:nvCxnSpPr>
        <p:spPr>
          <a:xfrm>
            <a:off x="4572001" y="836712"/>
            <a:ext cx="2601288" cy="17579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A86BAA34-27B1-5E5B-5510-117D6ADC908A}"/>
              </a:ext>
            </a:extLst>
          </p:cNvPr>
          <p:cNvCxnSpPr>
            <a:cxnSpLocks/>
            <a:stCxn id="3" idx="2"/>
            <a:endCxn id="6" idx="0"/>
          </p:cNvCxnSpPr>
          <p:nvPr/>
        </p:nvCxnSpPr>
        <p:spPr>
          <a:xfrm flipH="1">
            <a:off x="4139952" y="836712"/>
            <a:ext cx="432049" cy="23042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C54F9D8A-D38C-88D6-3B21-6933FE4EA33A}"/>
              </a:ext>
            </a:extLst>
          </p:cNvPr>
          <p:cNvSpPr/>
          <p:nvPr/>
        </p:nvSpPr>
        <p:spPr>
          <a:xfrm>
            <a:off x="2422577" y="1597467"/>
            <a:ext cx="431800" cy="379412"/>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1</a:t>
            </a:r>
          </a:p>
        </p:txBody>
      </p:sp>
      <p:sp>
        <p:nvSpPr>
          <p:cNvPr id="15" name="Ovale 14">
            <a:extLst>
              <a:ext uri="{FF2B5EF4-FFF2-40B4-BE49-F238E27FC236}">
                <a16:creationId xmlns:a16="http://schemas.microsoft.com/office/drawing/2014/main" id="{D89097A5-3EF8-7CD4-BF60-199587B1804B}"/>
              </a:ext>
            </a:extLst>
          </p:cNvPr>
          <p:cNvSpPr/>
          <p:nvPr/>
        </p:nvSpPr>
        <p:spPr>
          <a:xfrm>
            <a:off x="4139952" y="2017756"/>
            <a:ext cx="433387" cy="379412"/>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2</a:t>
            </a:r>
          </a:p>
        </p:txBody>
      </p:sp>
      <p:sp>
        <p:nvSpPr>
          <p:cNvPr id="16" name="Ovale 15">
            <a:extLst>
              <a:ext uri="{FF2B5EF4-FFF2-40B4-BE49-F238E27FC236}">
                <a16:creationId xmlns:a16="http://schemas.microsoft.com/office/drawing/2014/main" id="{4FB8435E-B1DF-442F-7BA9-A27780DEA074}"/>
              </a:ext>
            </a:extLst>
          </p:cNvPr>
          <p:cNvSpPr/>
          <p:nvPr/>
        </p:nvSpPr>
        <p:spPr>
          <a:xfrm>
            <a:off x="5741060" y="1587441"/>
            <a:ext cx="433388" cy="377825"/>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3</a:t>
            </a:r>
          </a:p>
        </p:txBody>
      </p:sp>
    </p:spTree>
    <p:extLst>
      <p:ext uri="{BB962C8B-B14F-4D97-AF65-F5344CB8AC3E}">
        <p14:creationId xmlns:p14="http://schemas.microsoft.com/office/powerpoint/2010/main" val="883808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CasellaDiTesto 2">
            <a:extLst>
              <a:ext uri="{FF2B5EF4-FFF2-40B4-BE49-F238E27FC236}">
                <a16:creationId xmlns:a16="http://schemas.microsoft.com/office/drawing/2014/main" id="{BF6EDB3F-B050-2F43-B49F-10FC95C810F7}"/>
              </a:ext>
            </a:extLst>
          </p:cNvPr>
          <p:cNvSpPr txBox="1">
            <a:spLocks noChangeArrowheads="1"/>
          </p:cNvSpPr>
          <p:nvPr/>
        </p:nvSpPr>
        <p:spPr bwMode="auto">
          <a:xfrm>
            <a:off x="5580063" y="331788"/>
            <a:ext cx="3241675" cy="12350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GB" altLang="it-IT" sz="2000" dirty="0">
                <a:solidFill>
                  <a:srgbClr val="000000"/>
                </a:solidFill>
                <a:latin typeface="Comic Sans MS" panose="030F0902030302020204" pitchFamily="66" charset="0"/>
              </a:rPr>
              <a:t>The incidence of cardiovascular disease increases with age and ....</a:t>
            </a:r>
          </a:p>
        </p:txBody>
      </p:sp>
      <p:sp>
        <p:nvSpPr>
          <p:cNvPr id="25602" name="CasellaDiTesto 5">
            <a:extLst>
              <a:ext uri="{FF2B5EF4-FFF2-40B4-BE49-F238E27FC236}">
                <a16:creationId xmlns:a16="http://schemas.microsoft.com/office/drawing/2014/main" id="{B313BBB3-CFEB-DC45-BDED-63809A12ED5A}"/>
              </a:ext>
            </a:extLst>
          </p:cNvPr>
          <p:cNvSpPr txBox="1">
            <a:spLocks noChangeArrowheads="1"/>
          </p:cNvSpPr>
          <p:nvPr/>
        </p:nvSpPr>
        <p:spPr bwMode="auto">
          <a:xfrm>
            <a:off x="107950" y="3932238"/>
            <a:ext cx="2951163" cy="15994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000"/>
              </a:lnSpc>
            </a:pPr>
            <a:r>
              <a:rPr lang="en-GB" altLang="it-IT" sz="2000" dirty="0">
                <a:solidFill>
                  <a:srgbClr val="000000"/>
                </a:solidFill>
                <a:latin typeface="Comic Sans MS" panose="030F0902030302020204" pitchFamily="66" charset="0"/>
              </a:rPr>
              <a:t>…. the percentage of older people in the population is increasing around the world</a:t>
            </a:r>
          </a:p>
        </p:txBody>
      </p:sp>
      <p:pic>
        <p:nvPicPr>
          <p:cNvPr id="25603" name="Immagine 3">
            <a:extLst>
              <a:ext uri="{FF2B5EF4-FFF2-40B4-BE49-F238E27FC236}">
                <a16:creationId xmlns:a16="http://schemas.microsoft.com/office/drawing/2014/main" id="{E8D580DB-5412-204E-B9D3-07EB52023C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15888"/>
            <a:ext cx="5243513" cy="31686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5604" name="Immagine 1">
            <a:extLst>
              <a:ext uri="{FF2B5EF4-FFF2-40B4-BE49-F238E27FC236}">
                <a16:creationId xmlns:a16="http://schemas.microsoft.com/office/drawing/2014/main" id="{916DE397-E8D2-9440-B347-2D8EC88694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46438" y="2997200"/>
            <a:ext cx="5789612" cy="31734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5605" name="CasellaDiTesto 1">
            <a:extLst>
              <a:ext uri="{FF2B5EF4-FFF2-40B4-BE49-F238E27FC236}">
                <a16:creationId xmlns:a16="http://schemas.microsoft.com/office/drawing/2014/main" id="{8E20527D-1422-9242-B7A3-368950852E3C}"/>
              </a:ext>
            </a:extLst>
          </p:cNvPr>
          <p:cNvSpPr txBox="1">
            <a:spLocks noChangeArrowheads="1"/>
          </p:cNvSpPr>
          <p:nvPr/>
        </p:nvSpPr>
        <p:spPr bwMode="auto">
          <a:xfrm>
            <a:off x="107950" y="6434138"/>
            <a:ext cx="4824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dirty="0">
                <a:solidFill>
                  <a:schemeClr val="bg1"/>
                </a:solidFill>
                <a:latin typeface="Comic Sans MS" panose="030F0902030302020204" pitchFamily="66" charset="0"/>
              </a:rPr>
              <a:t>FISIOPATOLOGIA - CUORE</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CasellaDiTesto 1">
            <a:extLst>
              <a:ext uri="{FF2B5EF4-FFF2-40B4-BE49-F238E27FC236}">
                <a16:creationId xmlns:a16="http://schemas.microsoft.com/office/drawing/2014/main" id="{B08F405D-2BFE-A64E-BCE0-ED558CECE15F}"/>
              </a:ext>
            </a:extLst>
          </p:cNvPr>
          <p:cNvSpPr txBox="1">
            <a:spLocks noChangeArrowheads="1"/>
          </p:cNvSpPr>
          <p:nvPr/>
        </p:nvSpPr>
        <p:spPr bwMode="auto">
          <a:xfrm>
            <a:off x="1202254" y="149225"/>
            <a:ext cx="3162855" cy="830997"/>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b="1">
                <a:solidFill>
                  <a:srgbClr val="000000"/>
                </a:solidFill>
                <a:latin typeface="Comic Sans MS" panose="030F0902030302020204" pitchFamily="66" charset="0"/>
              </a:rPr>
              <a:t>ALTERAZIONS OF BLOOD FLOW</a:t>
            </a:r>
          </a:p>
        </p:txBody>
      </p:sp>
      <p:sp>
        <p:nvSpPr>
          <p:cNvPr id="100354" name="CasellaDiTesto 2">
            <a:extLst>
              <a:ext uri="{FF2B5EF4-FFF2-40B4-BE49-F238E27FC236}">
                <a16:creationId xmlns:a16="http://schemas.microsoft.com/office/drawing/2014/main" id="{413E8CE5-6FFD-C94C-8713-E9D281EB65C5}"/>
              </a:ext>
            </a:extLst>
          </p:cNvPr>
          <p:cNvSpPr txBox="1">
            <a:spLocks noChangeArrowheads="1"/>
          </p:cNvSpPr>
          <p:nvPr/>
        </p:nvSpPr>
        <p:spPr bwMode="auto">
          <a:xfrm>
            <a:off x="4031903" y="1644374"/>
            <a:ext cx="4897438" cy="3763466"/>
          </a:xfrm>
          <a:prstGeom prst="rect">
            <a:avLst/>
          </a:prstGeom>
          <a:noFill/>
          <a:ln w="2857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457200" indent="-457200" algn="ctr" eaLnBrk="1" hangingPunct="1">
              <a:lnSpc>
                <a:spcPts val="4000"/>
              </a:lnSpc>
              <a:buFontTx/>
              <a:buAutoNum type="alphaUcParenR"/>
              <a:defRPr/>
            </a:pPr>
            <a:r>
              <a:rPr lang="en-US" b="1">
                <a:solidFill>
                  <a:srgbClr val="FF0000"/>
                </a:solidFill>
                <a:latin typeface="Comic Sans MS" charset="0"/>
              </a:rPr>
              <a:t>FLOW TURBULENCE WITH FORMATION OF VORTEXES</a:t>
            </a:r>
          </a:p>
          <a:p>
            <a:pPr algn="ctr" eaLnBrk="1" hangingPunct="1">
              <a:lnSpc>
                <a:spcPts val="3500"/>
              </a:lnSpc>
              <a:defRPr/>
            </a:pPr>
            <a:r>
              <a:rPr lang="en-US" sz="1800" b="1">
                <a:solidFill>
                  <a:srgbClr val="000000"/>
                </a:solidFill>
                <a:latin typeface="Comic Sans MS" charset="0"/>
              </a:rPr>
              <a:t>(most responsible for arterial and cardiac thrombosis)</a:t>
            </a:r>
          </a:p>
          <a:p>
            <a:pPr algn="ctr" eaLnBrk="1" hangingPunct="1">
              <a:lnSpc>
                <a:spcPts val="3500"/>
              </a:lnSpc>
              <a:defRPr/>
            </a:pPr>
            <a:endParaRPr lang="en-US" sz="2000">
              <a:solidFill>
                <a:srgbClr val="000000"/>
              </a:solidFill>
              <a:latin typeface="Comic Sans MS" charset="0"/>
            </a:endParaRPr>
          </a:p>
          <a:p>
            <a:pPr marL="431100" eaLnBrk="1" hangingPunct="1">
              <a:lnSpc>
                <a:spcPts val="3500"/>
              </a:lnSpc>
              <a:defRPr/>
            </a:pPr>
            <a:r>
              <a:rPr lang="en-US" sz="2000">
                <a:solidFill>
                  <a:srgbClr val="000000"/>
                </a:solidFill>
                <a:latin typeface="Comic Sans MS" charset="0"/>
              </a:rPr>
              <a:t>    Bifurcation points</a:t>
            </a:r>
          </a:p>
          <a:p>
            <a:pPr marL="431100" eaLnBrk="1" hangingPunct="1">
              <a:lnSpc>
                <a:spcPts val="3500"/>
              </a:lnSpc>
              <a:defRPr/>
            </a:pPr>
            <a:r>
              <a:rPr lang="en-US" sz="2000">
                <a:solidFill>
                  <a:srgbClr val="000000"/>
                </a:solidFill>
                <a:latin typeface="Comic Sans MS" charset="0"/>
              </a:rPr>
              <a:t>     Areas of severe stenosis, including atherosclerotic plaques</a:t>
            </a:r>
          </a:p>
        </p:txBody>
      </p:sp>
      <p:pic>
        <p:nvPicPr>
          <p:cNvPr id="114691" name="Picture 8">
            <a:extLst>
              <a:ext uri="{FF2B5EF4-FFF2-40B4-BE49-F238E27FC236}">
                <a16:creationId xmlns:a16="http://schemas.microsoft.com/office/drawing/2014/main" id="{03F4B2A4-C837-1B43-B0C0-5FD3D260F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625600"/>
            <a:ext cx="3217862" cy="21605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4692" name="Immagine 2">
            <a:extLst>
              <a:ext uri="{FF2B5EF4-FFF2-40B4-BE49-F238E27FC236}">
                <a16:creationId xmlns:a16="http://schemas.microsoft.com/office/drawing/2014/main" id="{A74FC847-E3D4-1040-B857-F9066D1AAF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002088"/>
            <a:ext cx="3192462" cy="208121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 name="Freccia giù 6">
            <a:extLst>
              <a:ext uri="{FF2B5EF4-FFF2-40B4-BE49-F238E27FC236}">
                <a16:creationId xmlns:a16="http://schemas.microsoft.com/office/drawing/2014/main" id="{33140FB0-5AFE-1D43-96DA-2F4F63DCF466}"/>
              </a:ext>
            </a:extLst>
          </p:cNvPr>
          <p:cNvSpPr/>
          <p:nvPr/>
        </p:nvSpPr>
        <p:spPr>
          <a:xfrm rot="16200000" flipH="1">
            <a:off x="4690190" y="71066"/>
            <a:ext cx="934872" cy="1027236"/>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14696" name="CasellaDiTesto 4">
            <a:extLst>
              <a:ext uri="{FF2B5EF4-FFF2-40B4-BE49-F238E27FC236}">
                <a16:creationId xmlns:a16="http://schemas.microsoft.com/office/drawing/2014/main" id="{F50C7E6E-4342-B045-AC81-6880906D8D4B}"/>
              </a:ext>
            </a:extLst>
          </p:cNvPr>
          <p:cNvSpPr txBox="1">
            <a:spLocks noChangeArrowheads="1"/>
          </p:cNvSpPr>
          <p:nvPr/>
        </p:nvSpPr>
        <p:spPr bwMode="auto">
          <a:xfrm>
            <a:off x="5796136" y="188640"/>
            <a:ext cx="2664296" cy="830997"/>
          </a:xfrm>
          <a:prstGeom prst="rect">
            <a:avLst/>
          </a:prstGeom>
          <a:solidFill>
            <a:srgbClr val="000090">
              <a:alpha val="10196"/>
            </a:srgbClr>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b="1">
                <a:latin typeface="Comic Sans MS" panose="030F0902030302020204" pitchFamily="66" charset="0"/>
              </a:rPr>
              <a:t>A) TURBULENT FLOW</a:t>
            </a:r>
          </a:p>
        </p:txBody>
      </p:sp>
      <p:sp>
        <p:nvSpPr>
          <p:cNvPr id="114697" name="CasellaDiTesto 1">
            <a:extLst>
              <a:ext uri="{FF2B5EF4-FFF2-40B4-BE49-F238E27FC236}">
                <a16:creationId xmlns:a16="http://schemas.microsoft.com/office/drawing/2014/main" id="{6D6B0E5E-405F-1544-82CA-9160B1866922}"/>
              </a:ext>
            </a:extLst>
          </p:cNvPr>
          <p:cNvSpPr txBox="1">
            <a:spLocks noChangeArrowheads="1"/>
          </p:cNvSpPr>
          <p:nvPr/>
        </p:nvSpPr>
        <p:spPr bwMode="auto">
          <a:xfrm>
            <a:off x="576263" y="1689566"/>
            <a:ext cx="1727200" cy="307777"/>
          </a:xfrm>
          <a:prstGeom prst="rect">
            <a:avLst/>
          </a:prstGeom>
          <a:solidFill>
            <a:srgbClr val="FFFFFF"/>
          </a:solidFill>
          <a:ln w="1270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BIFURCATIONS</a:t>
            </a:r>
          </a:p>
        </p:txBody>
      </p:sp>
      <p:sp>
        <p:nvSpPr>
          <p:cNvPr id="114698" name="CasellaDiTesto 12">
            <a:extLst>
              <a:ext uri="{FF2B5EF4-FFF2-40B4-BE49-F238E27FC236}">
                <a16:creationId xmlns:a16="http://schemas.microsoft.com/office/drawing/2014/main" id="{99F9C426-EFA0-824B-872F-0FBCA239F32B}"/>
              </a:ext>
            </a:extLst>
          </p:cNvPr>
          <p:cNvSpPr txBox="1">
            <a:spLocks noChangeArrowheads="1"/>
          </p:cNvSpPr>
          <p:nvPr/>
        </p:nvSpPr>
        <p:spPr bwMode="auto">
          <a:xfrm>
            <a:off x="2374900" y="5730875"/>
            <a:ext cx="1177925" cy="307975"/>
          </a:xfrm>
          <a:prstGeom prst="rect">
            <a:avLst/>
          </a:prstGeom>
          <a:solidFill>
            <a:srgbClr val="FFFFFF"/>
          </a:solidFill>
          <a:ln w="1270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STENOSIS</a:t>
            </a:r>
          </a:p>
        </p:txBody>
      </p:sp>
      <p:cxnSp>
        <p:nvCxnSpPr>
          <p:cNvPr id="3" name="Connettore 2 2">
            <a:extLst>
              <a:ext uri="{FF2B5EF4-FFF2-40B4-BE49-F238E27FC236}">
                <a16:creationId xmlns:a16="http://schemas.microsoft.com/office/drawing/2014/main" id="{9B917FC2-BA7D-954F-B8C1-09857EA12BEB}"/>
              </a:ext>
            </a:extLst>
          </p:cNvPr>
          <p:cNvCxnSpPr>
            <a:cxnSpLocks noChangeShapeType="1"/>
            <a:stCxn id="12" idx="2"/>
          </p:cNvCxnSpPr>
          <p:nvPr/>
        </p:nvCxnSpPr>
        <p:spPr bwMode="auto">
          <a:xfrm flipH="1" flipV="1">
            <a:off x="2123728" y="2883285"/>
            <a:ext cx="2559397" cy="1418766"/>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Connettore 2 10">
            <a:extLst>
              <a:ext uri="{FF2B5EF4-FFF2-40B4-BE49-F238E27FC236}">
                <a16:creationId xmlns:a16="http://schemas.microsoft.com/office/drawing/2014/main" id="{274AEA1E-98CB-3F49-BCA6-B2259B12B863}"/>
              </a:ext>
            </a:extLst>
          </p:cNvPr>
          <p:cNvCxnSpPr>
            <a:cxnSpLocks noChangeShapeType="1"/>
            <a:stCxn id="16" idx="3"/>
            <a:endCxn id="114692" idx="3"/>
          </p:cNvCxnSpPr>
          <p:nvPr/>
        </p:nvCxnSpPr>
        <p:spPr bwMode="auto">
          <a:xfrm flipH="1">
            <a:off x="3587750" y="4791348"/>
            <a:ext cx="1134070" cy="251346"/>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Ovale 11">
            <a:extLst>
              <a:ext uri="{FF2B5EF4-FFF2-40B4-BE49-F238E27FC236}">
                <a16:creationId xmlns:a16="http://schemas.microsoft.com/office/drawing/2014/main" id="{F2174E71-4C7B-C74B-9468-8EB16F3EEF51}"/>
              </a:ext>
            </a:extLst>
          </p:cNvPr>
          <p:cNvSpPr>
            <a:spLocks noChangeArrowheads="1"/>
          </p:cNvSpPr>
          <p:nvPr/>
        </p:nvSpPr>
        <p:spPr bwMode="auto">
          <a:xfrm>
            <a:off x="4683125" y="4221088"/>
            <a:ext cx="161925" cy="161925"/>
          </a:xfrm>
          <a:prstGeom prst="ellipse">
            <a:avLst/>
          </a:prstGeom>
          <a:solidFill>
            <a:srgbClr val="FF00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it-IT">
              <a:solidFill>
                <a:schemeClr val="lt1"/>
              </a:solidFill>
              <a:latin typeface="+mn-lt"/>
              <a:ea typeface="+mn-ea"/>
            </a:endParaRPr>
          </a:p>
        </p:txBody>
      </p:sp>
      <p:sp>
        <p:nvSpPr>
          <p:cNvPr id="16" name="Ovale 15">
            <a:extLst>
              <a:ext uri="{FF2B5EF4-FFF2-40B4-BE49-F238E27FC236}">
                <a16:creationId xmlns:a16="http://schemas.microsoft.com/office/drawing/2014/main" id="{C521CA83-DBDB-994C-92AD-8D2899CCF85A}"/>
              </a:ext>
            </a:extLst>
          </p:cNvPr>
          <p:cNvSpPr>
            <a:spLocks noChangeArrowheads="1"/>
          </p:cNvSpPr>
          <p:nvPr/>
        </p:nvSpPr>
        <p:spPr bwMode="auto">
          <a:xfrm>
            <a:off x="4698107" y="4653136"/>
            <a:ext cx="161925" cy="161925"/>
          </a:xfrm>
          <a:prstGeom prst="ellipse">
            <a:avLst/>
          </a:prstGeom>
          <a:solidFill>
            <a:srgbClr val="FF00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it-IT">
              <a:solidFill>
                <a:schemeClr val="lt1"/>
              </a:solidFill>
              <a:latin typeface="+mn-lt"/>
              <a:ea typeface="+mn-ea"/>
            </a:endParaRPr>
          </a:p>
        </p:txBody>
      </p:sp>
      <p:sp>
        <p:nvSpPr>
          <p:cNvPr id="114703" name="CasellaDiTesto 1">
            <a:extLst>
              <a:ext uri="{FF2B5EF4-FFF2-40B4-BE49-F238E27FC236}">
                <a16:creationId xmlns:a16="http://schemas.microsoft.com/office/drawing/2014/main" id="{B78CCF06-12F9-2348-B4EE-12A42802CF49}"/>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CasellaDiTesto 1">
            <a:extLst>
              <a:ext uri="{FF2B5EF4-FFF2-40B4-BE49-F238E27FC236}">
                <a16:creationId xmlns:a16="http://schemas.microsoft.com/office/drawing/2014/main" id="{7C891B8F-8878-4E44-8CD2-91F87E40B732}"/>
              </a:ext>
            </a:extLst>
          </p:cNvPr>
          <p:cNvSpPr txBox="1">
            <a:spLocks noChangeArrowheads="1"/>
          </p:cNvSpPr>
          <p:nvPr/>
        </p:nvSpPr>
        <p:spPr bwMode="auto">
          <a:xfrm>
            <a:off x="273050" y="1200150"/>
            <a:ext cx="5975350" cy="46899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400"/>
              </a:lnSpc>
            </a:pPr>
            <a:r>
              <a:rPr lang="en-US" altLang="it-IT" sz="1800" b="1">
                <a:solidFill>
                  <a:srgbClr val="FF0000"/>
                </a:solidFill>
                <a:latin typeface="Comic Sans MS" panose="030F0902030302020204" pitchFamily="66" charset="0"/>
              </a:rPr>
              <a:t>B) SLOWING DOWN OF BLOOD FLOW (STATIS)</a:t>
            </a:r>
          </a:p>
          <a:p>
            <a:pPr algn="ctr" eaLnBrk="1" hangingPunct="1">
              <a:lnSpc>
                <a:spcPts val="2400"/>
              </a:lnSpc>
            </a:pPr>
            <a:r>
              <a:rPr lang="en-US" altLang="it-IT" sz="1800" b="1">
                <a:latin typeface="Comic Sans MS" panose="030F0902030302020204" pitchFamily="66" charset="0"/>
              </a:rPr>
              <a:t>     (most responsible for venous thrombosis)</a:t>
            </a:r>
          </a:p>
          <a:p>
            <a:pPr algn="ctr" eaLnBrk="1" hangingPunct="1">
              <a:lnSpc>
                <a:spcPts val="2400"/>
              </a:lnSpc>
            </a:pPr>
            <a:endParaRPr lang="en-US" altLang="it-IT" sz="1800" b="1">
              <a:latin typeface="Comic Sans MS" panose="030F0902030302020204" pitchFamily="66" charset="0"/>
            </a:endParaRPr>
          </a:p>
          <a:p>
            <a:pPr algn="ctr" eaLnBrk="1" hangingPunct="1">
              <a:lnSpc>
                <a:spcPts val="2400"/>
              </a:lnSpc>
            </a:pPr>
            <a:r>
              <a:rPr lang="en-US" altLang="it-IT" sz="1800" b="1">
                <a:latin typeface="Comic Sans MS" panose="030F0902030302020204" pitchFamily="66" charset="0"/>
              </a:rPr>
              <a:t>1) GENERAL CAUSES:</a:t>
            </a:r>
          </a:p>
          <a:p>
            <a:pPr algn="ctr" eaLnBrk="1" hangingPunct="1">
              <a:lnSpc>
                <a:spcPts val="2400"/>
              </a:lnSpc>
            </a:pPr>
            <a:r>
              <a:rPr lang="en-US" altLang="it-IT" sz="1800" b="1">
                <a:latin typeface="Comic Sans MS" panose="030F0902030302020204" pitchFamily="66" charset="0"/>
              </a:rPr>
              <a:t>congestive heart failure; </a:t>
            </a:r>
            <a:r>
              <a:rPr lang="en-US" altLang="it-IT" sz="1800" b="1" err="1">
                <a:latin typeface="Comic Sans MS" panose="030F0902030302020204" pitchFamily="66" charset="0"/>
              </a:rPr>
              <a:t>hyperviscosity</a:t>
            </a:r>
            <a:r>
              <a:rPr lang="en-US" altLang="it-IT" sz="1800" b="1">
                <a:latin typeface="Comic Sans MS" panose="030F0902030302020204" pitchFamily="66" charset="0"/>
              </a:rPr>
              <a:t> syndromes (polycythemia, sickle cell disease)</a:t>
            </a:r>
          </a:p>
          <a:p>
            <a:pPr algn="ctr" eaLnBrk="1" hangingPunct="1">
              <a:lnSpc>
                <a:spcPts val="2400"/>
              </a:lnSpc>
            </a:pPr>
            <a:endParaRPr lang="en-US" altLang="it-IT" sz="1800" b="1">
              <a:latin typeface="Comic Sans MS" panose="030F0902030302020204" pitchFamily="66" charset="0"/>
            </a:endParaRPr>
          </a:p>
          <a:p>
            <a:pPr algn="ctr" eaLnBrk="1" hangingPunct="1">
              <a:lnSpc>
                <a:spcPts val="2400"/>
              </a:lnSpc>
            </a:pPr>
            <a:r>
              <a:rPr lang="en-US" altLang="it-IT" sz="1800" b="1">
                <a:latin typeface="Comic Sans MS" panose="030F0902030302020204" pitchFamily="66" charset="0"/>
              </a:rPr>
              <a:t>2) LOCAL CAUSES:</a:t>
            </a:r>
          </a:p>
          <a:p>
            <a:pPr algn="ctr" eaLnBrk="1" hangingPunct="1">
              <a:lnSpc>
                <a:spcPts val="2400"/>
              </a:lnSpc>
            </a:pPr>
            <a:endParaRPr lang="en-US" altLang="it-IT" sz="1800" b="1">
              <a:latin typeface="Comic Sans MS" panose="030F0902030302020204" pitchFamily="66" charset="0"/>
            </a:endParaRPr>
          </a:p>
          <a:p>
            <a:pPr algn="ctr" eaLnBrk="1" hangingPunct="1">
              <a:lnSpc>
                <a:spcPts val="2400"/>
              </a:lnSpc>
            </a:pPr>
            <a:r>
              <a:rPr lang="en-US" altLang="it-IT" sz="1800" b="1">
                <a:latin typeface="Comic Sans MS" panose="030F0902030302020204" pitchFamily="66" charset="0"/>
              </a:rPr>
              <a:t>- Veins of the lower limbs (varicose dilatation, prolonged </a:t>
            </a:r>
            <a:r>
              <a:rPr lang="en-US" altLang="it-IT" sz="1800" b="1" err="1">
                <a:latin typeface="Comic Sans MS" panose="030F0902030302020204" pitchFamily="66" charset="0"/>
              </a:rPr>
              <a:t>immobilisation</a:t>
            </a:r>
            <a:r>
              <a:rPr lang="en-US" altLang="it-IT" sz="1800" b="1">
                <a:latin typeface="Comic Sans MS" panose="030F0902030302020204" pitchFamily="66" charset="0"/>
              </a:rPr>
              <a:t>, reduced muscle activity, venous drainage occlusion).</a:t>
            </a:r>
          </a:p>
          <a:p>
            <a:pPr algn="ctr" eaLnBrk="1" hangingPunct="1">
              <a:lnSpc>
                <a:spcPts val="2400"/>
              </a:lnSpc>
            </a:pPr>
            <a:endParaRPr lang="en-US" altLang="it-IT" sz="1800" b="1">
              <a:latin typeface="Comic Sans MS" panose="030F0902030302020204" pitchFamily="66" charset="0"/>
            </a:endParaRPr>
          </a:p>
          <a:p>
            <a:pPr algn="ctr" eaLnBrk="1" hangingPunct="1">
              <a:lnSpc>
                <a:spcPts val="2400"/>
              </a:lnSpc>
            </a:pPr>
            <a:r>
              <a:rPr lang="en-US" altLang="it-IT" sz="1800" b="1">
                <a:latin typeface="Comic Sans MS" panose="030F0902030302020204" pitchFamily="66" charset="0"/>
              </a:rPr>
              <a:t>- Heart and great vessels (aneurysms, mitral valve pathologies, atrial fibrillation, myocardial infarction)</a:t>
            </a:r>
            <a:endParaRPr lang="en-US" altLang="it-IT" sz="1800">
              <a:latin typeface="Comic Sans MS" panose="030F0902030302020204" pitchFamily="66" charset="0"/>
            </a:endParaRPr>
          </a:p>
        </p:txBody>
      </p:sp>
      <p:pic>
        <p:nvPicPr>
          <p:cNvPr id="115714" name="Picture 5">
            <a:extLst>
              <a:ext uri="{FF2B5EF4-FFF2-40B4-BE49-F238E27FC236}">
                <a16:creationId xmlns:a16="http://schemas.microsoft.com/office/drawing/2014/main" id="{50912329-ED8A-4249-A7CA-6E8E210BA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175" y="2852738"/>
            <a:ext cx="2484438" cy="33845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5715" name="Picture 7">
            <a:extLst>
              <a:ext uri="{FF2B5EF4-FFF2-40B4-BE49-F238E27FC236}">
                <a16:creationId xmlns:a16="http://schemas.microsoft.com/office/drawing/2014/main" id="{999CDBCF-C9EA-8A43-9597-942A8D12C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1125538"/>
            <a:ext cx="2533650" cy="1803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5716" name="Picture 9">
            <a:extLst>
              <a:ext uri="{FF2B5EF4-FFF2-40B4-BE49-F238E27FC236}">
                <a16:creationId xmlns:a16="http://schemas.microsoft.com/office/drawing/2014/main" id="{B48746C0-0DB2-7346-AB19-607EDE1E4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4797425"/>
            <a:ext cx="2055812" cy="14493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5717" name="CasellaDiTesto 13">
            <a:extLst>
              <a:ext uri="{FF2B5EF4-FFF2-40B4-BE49-F238E27FC236}">
                <a16:creationId xmlns:a16="http://schemas.microsoft.com/office/drawing/2014/main" id="{22506787-4DC2-0C4A-82E4-8B662B52A4EF}"/>
              </a:ext>
            </a:extLst>
          </p:cNvPr>
          <p:cNvSpPr txBox="1">
            <a:spLocks noChangeArrowheads="1"/>
          </p:cNvSpPr>
          <p:nvPr/>
        </p:nvSpPr>
        <p:spPr bwMode="auto">
          <a:xfrm>
            <a:off x="7092950" y="5805488"/>
            <a:ext cx="1427163" cy="306387"/>
          </a:xfrm>
          <a:prstGeom prst="rect">
            <a:avLst/>
          </a:prstGeom>
          <a:solidFill>
            <a:srgbClr val="FFFFFF"/>
          </a:solidFill>
          <a:ln w="1270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ANEURISMS</a:t>
            </a:r>
          </a:p>
        </p:txBody>
      </p:sp>
      <p:sp>
        <p:nvSpPr>
          <p:cNvPr id="115718" name="CasellaDiTesto 14">
            <a:extLst>
              <a:ext uri="{FF2B5EF4-FFF2-40B4-BE49-F238E27FC236}">
                <a16:creationId xmlns:a16="http://schemas.microsoft.com/office/drawing/2014/main" id="{23FB0178-FD7F-8D4E-8BB5-C0E31DB053EA}"/>
              </a:ext>
            </a:extLst>
          </p:cNvPr>
          <p:cNvSpPr txBox="1">
            <a:spLocks noChangeArrowheads="1"/>
          </p:cNvSpPr>
          <p:nvPr/>
        </p:nvSpPr>
        <p:spPr bwMode="auto">
          <a:xfrm>
            <a:off x="6948488" y="3068638"/>
            <a:ext cx="1727200" cy="523875"/>
          </a:xfrm>
          <a:prstGeom prst="rect">
            <a:avLst/>
          </a:prstGeom>
          <a:solidFill>
            <a:srgbClr val="FFFFFF"/>
          </a:solidFill>
          <a:ln w="1270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VARICOSE DILATIONS</a:t>
            </a:r>
          </a:p>
        </p:txBody>
      </p:sp>
      <p:sp>
        <p:nvSpPr>
          <p:cNvPr id="115719" name="CasellaDiTesto 15">
            <a:extLst>
              <a:ext uri="{FF2B5EF4-FFF2-40B4-BE49-F238E27FC236}">
                <a16:creationId xmlns:a16="http://schemas.microsoft.com/office/drawing/2014/main" id="{0FE81CAE-35B8-C142-B44F-44B68F32E7D7}"/>
              </a:ext>
            </a:extLst>
          </p:cNvPr>
          <p:cNvSpPr txBox="1">
            <a:spLocks noChangeArrowheads="1"/>
          </p:cNvSpPr>
          <p:nvPr/>
        </p:nvSpPr>
        <p:spPr bwMode="auto">
          <a:xfrm>
            <a:off x="6588125" y="1176338"/>
            <a:ext cx="2297113" cy="523220"/>
          </a:xfrm>
          <a:prstGeom prst="rect">
            <a:avLst/>
          </a:prstGeom>
          <a:solidFill>
            <a:srgbClr val="FFFFFF"/>
          </a:solidFill>
          <a:ln w="12700">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400" b="1">
                <a:latin typeface="Comic Sans MS" panose="030F0902030302020204" pitchFamily="66" charset="0"/>
              </a:rPr>
              <a:t>PROLONGED IMMOBILIZATION</a:t>
            </a:r>
          </a:p>
        </p:txBody>
      </p:sp>
      <p:sp>
        <p:nvSpPr>
          <p:cNvPr id="115720" name="CasellaDiTesto 1">
            <a:extLst>
              <a:ext uri="{FF2B5EF4-FFF2-40B4-BE49-F238E27FC236}">
                <a16:creationId xmlns:a16="http://schemas.microsoft.com/office/drawing/2014/main" id="{C2373DD8-A019-B34A-8195-72E4B0538C19}"/>
              </a:ext>
            </a:extLst>
          </p:cNvPr>
          <p:cNvSpPr txBox="1">
            <a:spLocks noChangeArrowheads="1"/>
          </p:cNvSpPr>
          <p:nvPr/>
        </p:nvSpPr>
        <p:spPr bwMode="auto">
          <a:xfrm>
            <a:off x="1202254" y="149225"/>
            <a:ext cx="3162855" cy="830997"/>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b="1">
                <a:solidFill>
                  <a:srgbClr val="000000"/>
                </a:solidFill>
                <a:latin typeface="Comic Sans MS" panose="030F0902030302020204" pitchFamily="66" charset="0"/>
              </a:rPr>
              <a:t>ALTERATIONS OF BLOOD FLOW</a:t>
            </a:r>
          </a:p>
        </p:txBody>
      </p:sp>
      <p:sp>
        <p:nvSpPr>
          <p:cNvPr id="10" name="Freccia giù 9">
            <a:extLst>
              <a:ext uri="{FF2B5EF4-FFF2-40B4-BE49-F238E27FC236}">
                <a16:creationId xmlns:a16="http://schemas.microsoft.com/office/drawing/2014/main" id="{6BABFA7D-291A-DB42-B59C-4FA8CBA24599}"/>
              </a:ext>
            </a:extLst>
          </p:cNvPr>
          <p:cNvSpPr/>
          <p:nvPr/>
        </p:nvSpPr>
        <p:spPr>
          <a:xfrm rot="16200000" flipH="1">
            <a:off x="4560104" y="41066"/>
            <a:ext cx="1028359" cy="1069881"/>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15724" name="CasellaDiTesto 4">
            <a:extLst>
              <a:ext uri="{FF2B5EF4-FFF2-40B4-BE49-F238E27FC236}">
                <a16:creationId xmlns:a16="http://schemas.microsoft.com/office/drawing/2014/main" id="{6044707E-7A7D-394F-9AC5-81FEEC576998}"/>
              </a:ext>
            </a:extLst>
          </p:cNvPr>
          <p:cNvSpPr txBox="1">
            <a:spLocks noChangeArrowheads="1"/>
          </p:cNvSpPr>
          <p:nvPr/>
        </p:nvSpPr>
        <p:spPr bwMode="auto">
          <a:xfrm>
            <a:off x="5783458" y="169863"/>
            <a:ext cx="2439987" cy="830262"/>
          </a:xfrm>
          <a:prstGeom prst="rect">
            <a:avLst/>
          </a:prstGeom>
          <a:solidFill>
            <a:srgbClr val="000090">
              <a:alpha val="10196"/>
            </a:srgbClr>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b="1">
                <a:latin typeface="Comic Sans MS" panose="030F0902030302020204" pitchFamily="66" charset="0"/>
              </a:rPr>
              <a:t>B) VENOUS STASIS</a:t>
            </a:r>
          </a:p>
        </p:txBody>
      </p:sp>
      <p:sp>
        <p:nvSpPr>
          <p:cNvPr id="115725" name="CasellaDiTesto 1">
            <a:extLst>
              <a:ext uri="{FF2B5EF4-FFF2-40B4-BE49-F238E27FC236}">
                <a16:creationId xmlns:a16="http://schemas.microsoft.com/office/drawing/2014/main" id="{E02D3586-BFDD-BF4A-BEE8-AD7D91735A01}"/>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B190AE0-3C8D-6297-2335-BCA6B1DC032A}"/>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3" name="CasellaDiTesto 2">
            <a:extLst>
              <a:ext uri="{FF2B5EF4-FFF2-40B4-BE49-F238E27FC236}">
                <a16:creationId xmlns:a16="http://schemas.microsoft.com/office/drawing/2014/main" id="{AA69E401-191A-CB49-4563-0AF1A9DC708B}"/>
              </a:ext>
            </a:extLst>
          </p:cNvPr>
          <p:cNvSpPr txBox="1"/>
          <p:nvPr/>
        </p:nvSpPr>
        <p:spPr>
          <a:xfrm>
            <a:off x="2470569" y="313492"/>
            <a:ext cx="4202863" cy="523220"/>
          </a:xfrm>
          <a:prstGeom prst="rect">
            <a:avLst/>
          </a:prstGeom>
          <a:solidFill>
            <a:srgbClr val="FFC000"/>
          </a:solidFill>
          <a:ln w="28575">
            <a:solidFill>
              <a:srgbClr val="FF0000"/>
            </a:solidFill>
          </a:ln>
        </p:spPr>
        <p:txBody>
          <a:bodyPr wrap="square" rtlCol="0">
            <a:spAutoFit/>
          </a:bodyPr>
          <a:lstStyle/>
          <a:p>
            <a:pPr algn="ctr"/>
            <a:r>
              <a:rPr lang="it-IT" altLang="it-IT" sz="2800" b="1">
                <a:latin typeface="Comic Sans MS" panose="030F0902030302020204" pitchFamily="66" charset="0"/>
              </a:rPr>
              <a:t>VIRCHOW'S TRIAD</a:t>
            </a:r>
          </a:p>
        </p:txBody>
      </p:sp>
      <p:sp>
        <p:nvSpPr>
          <p:cNvPr id="5" name="CasellaDiTesto 4">
            <a:extLst>
              <a:ext uri="{FF2B5EF4-FFF2-40B4-BE49-F238E27FC236}">
                <a16:creationId xmlns:a16="http://schemas.microsoft.com/office/drawing/2014/main" id="{46407CF2-6E5C-5CBF-1E0E-DF2D7F18FBC1}"/>
              </a:ext>
            </a:extLst>
          </p:cNvPr>
          <p:cNvSpPr txBox="1"/>
          <p:nvPr/>
        </p:nvSpPr>
        <p:spPr>
          <a:xfrm>
            <a:off x="251520" y="2380213"/>
            <a:ext cx="2484276" cy="1384995"/>
          </a:xfrm>
          <a:prstGeom prst="rect">
            <a:avLst/>
          </a:prstGeom>
          <a:noFill/>
          <a:ln w="28575">
            <a:solidFill>
              <a:srgbClr val="FF0000"/>
            </a:solidFill>
          </a:ln>
        </p:spPr>
        <p:txBody>
          <a:bodyPr wrap="square" rtlCol="0">
            <a:spAutoFit/>
          </a:bodyPr>
          <a:lstStyle/>
          <a:p>
            <a:pPr algn="ctr"/>
            <a:r>
              <a:rPr lang="en-US" altLang="it-IT" sz="2800">
                <a:solidFill>
                  <a:srgbClr val="000000"/>
                </a:solidFill>
                <a:latin typeface="Comic Sans MS" panose="030F0902030302020204" pitchFamily="66" charset="0"/>
              </a:rPr>
              <a:t>Vessel wall alterations (endothelium)</a:t>
            </a:r>
          </a:p>
        </p:txBody>
      </p:sp>
      <p:sp>
        <p:nvSpPr>
          <p:cNvPr id="6" name="CasellaDiTesto 5">
            <a:extLst>
              <a:ext uri="{FF2B5EF4-FFF2-40B4-BE49-F238E27FC236}">
                <a16:creationId xmlns:a16="http://schemas.microsoft.com/office/drawing/2014/main" id="{F8373A47-3BB1-A18E-000D-699DA16CE89D}"/>
              </a:ext>
            </a:extLst>
          </p:cNvPr>
          <p:cNvSpPr txBox="1"/>
          <p:nvPr/>
        </p:nvSpPr>
        <p:spPr>
          <a:xfrm>
            <a:off x="2987824" y="3140968"/>
            <a:ext cx="2304256" cy="2346476"/>
          </a:xfrm>
          <a:prstGeom prst="rect">
            <a:avLst/>
          </a:prstGeom>
          <a:noFill/>
          <a:ln w="28575">
            <a:solidFill>
              <a:srgbClr val="FF0000"/>
            </a:solidFill>
          </a:ln>
        </p:spPr>
        <p:txBody>
          <a:bodyPr wrap="square" rtlCol="0">
            <a:spAutoFit/>
          </a:bodyPr>
          <a:lstStyle/>
          <a:p>
            <a:pPr algn="ctr" eaLnBrk="1" hangingPunct="1">
              <a:lnSpc>
                <a:spcPts val="4538"/>
              </a:lnSpc>
            </a:pPr>
            <a:r>
              <a:rPr lang="en-US" altLang="it-IT" sz="2800">
                <a:solidFill>
                  <a:srgbClr val="000000"/>
                </a:solidFill>
                <a:latin typeface="Comic Sans MS" panose="030F0902030302020204" pitchFamily="66" charset="0"/>
              </a:rPr>
              <a:t>Changes in blood flow</a:t>
            </a:r>
          </a:p>
          <a:p>
            <a:pPr algn="ctr" eaLnBrk="1" hangingPunct="1">
              <a:lnSpc>
                <a:spcPts val="4538"/>
              </a:lnSpc>
            </a:pPr>
            <a:r>
              <a:rPr lang="en-US" altLang="it-IT" sz="2800">
                <a:solidFill>
                  <a:srgbClr val="000000"/>
                </a:solidFill>
                <a:latin typeface="Comic Sans MS" panose="030F0902030302020204" pitchFamily="66" charset="0"/>
              </a:rPr>
              <a:t>(Stasis or Turbulence)</a:t>
            </a:r>
          </a:p>
        </p:txBody>
      </p:sp>
      <p:sp>
        <p:nvSpPr>
          <p:cNvPr id="7" name="CasellaDiTesto 6">
            <a:extLst>
              <a:ext uri="{FF2B5EF4-FFF2-40B4-BE49-F238E27FC236}">
                <a16:creationId xmlns:a16="http://schemas.microsoft.com/office/drawing/2014/main" id="{08DF0147-CB6C-699C-3B35-27282184FE07}"/>
              </a:ext>
            </a:extLst>
          </p:cNvPr>
          <p:cNvSpPr txBox="1"/>
          <p:nvPr/>
        </p:nvSpPr>
        <p:spPr>
          <a:xfrm>
            <a:off x="5382090" y="2594692"/>
            <a:ext cx="3582398" cy="2346476"/>
          </a:xfrm>
          <a:prstGeom prst="rect">
            <a:avLst/>
          </a:prstGeom>
          <a:solidFill>
            <a:srgbClr val="FFBEBF"/>
          </a:solidFill>
          <a:ln w="28575">
            <a:solidFill>
              <a:srgbClr val="FF0000"/>
            </a:solidFill>
          </a:ln>
        </p:spPr>
        <p:txBody>
          <a:bodyPr wrap="square" rtlCol="0">
            <a:spAutoFit/>
          </a:bodyPr>
          <a:lstStyle/>
          <a:p>
            <a:pPr algn="ctr" eaLnBrk="1" hangingPunct="1">
              <a:lnSpc>
                <a:spcPts val="4538"/>
              </a:lnSpc>
            </a:pPr>
            <a:r>
              <a:rPr lang="en-US" altLang="it-IT" sz="2800">
                <a:solidFill>
                  <a:srgbClr val="000000"/>
                </a:solidFill>
                <a:latin typeface="Comic Sans MS" panose="030F0902030302020204" pitchFamily="66" charset="0"/>
              </a:rPr>
              <a:t>Modification of components</a:t>
            </a:r>
          </a:p>
          <a:p>
            <a:pPr algn="ctr" eaLnBrk="1" hangingPunct="1">
              <a:lnSpc>
                <a:spcPts val="4538"/>
              </a:lnSpc>
            </a:pPr>
            <a:r>
              <a:rPr lang="en-US" altLang="it-IT" sz="2800">
                <a:solidFill>
                  <a:srgbClr val="000000"/>
                </a:solidFill>
                <a:latin typeface="Comic Sans MS" panose="030F0902030302020204" pitchFamily="66" charset="0"/>
              </a:rPr>
              <a:t>of blood (hypercoagulability)</a:t>
            </a:r>
          </a:p>
        </p:txBody>
      </p:sp>
      <p:cxnSp>
        <p:nvCxnSpPr>
          <p:cNvPr id="9" name="Connettore 2 8">
            <a:extLst>
              <a:ext uri="{FF2B5EF4-FFF2-40B4-BE49-F238E27FC236}">
                <a16:creationId xmlns:a16="http://schemas.microsoft.com/office/drawing/2014/main" id="{00C246F0-490A-BA4A-1A1D-E5FD88DAC3D7}"/>
              </a:ext>
            </a:extLst>
          </p:cNvPr>
          <p:cNvCxnSpPr>
            <a:cxnSpLocks/>
            <a:stCxn id="3" idx="2"/>
            <a:endCxn id="5" idx="0"/>
          </p:cNvCxnSpPr>
          <p:nvPr/>
        </p:nvCxnSpPr>
        <p:spPr>
          <a:xfrm flipH="1">
            <a:off x="1493658" y="836712"/>
            <a:ext cx="3078343" cy="15435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D546E7BE-440E-B4B1-3E9F-08C0C1A64066}"/>
              </a:ext>
            </a:extLst>
          </p:cNvPr>
          <p:cNvCxnSpPr>
            <a:cxnSpLocks/>
            <a:stCxn id="3" idx="2"/>
            <a:endCxn id="7" idx="0"/>
          </p:cNvCxnSpPr>
          <p:nvPr/>
        </p:nvCxnSpPr>
        <p:spPr>
          <a:xfrm>
            <a:off x="4572001" y="836712"/>
            <a:ext cx="2601288" cy="17579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A86BAA34-27B1-5E5B-5510-117D6ADC908A}"/>
              </a:ext>
            </a:extLst>
          </p:cNvPr>
          <p:cNvCxnSpPr>
            <a:cxnSpLocks/>
            <a:stCxn id="3" idx="2"/>
            <a:endCxn id="6" idx="0"/>
          </p:cNvCxnSpPr>
          <p:nvPr/>
        </p:nvCxnSpPr>
        <p:spPr>
          <a:xfrm flipH="1">
            <a:off x="4139952" y="836712"/>
            <a:ext cx="432049" cy="23042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C54F9D8A-D38C-88D6-3B21-6933FE4EA33A}"/>
              </a:ext>
            </a:extLst>
          </p:cNvPr>
          <p:cNvSpPr/>
          <p:nvPr/>
        </p:nvSpPr>
        <p:spPr>
          <a:xfrm>
            <a:off x="2422577" y="1597467"/>
            <a:ext cx="431800" cy="379412"/>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1</a:t>
            </a:r>
          </a:p>
        </p:txBody>
      </p:sp>
      <p:sp>
        <p:nvSpPr>
          <p:cNvPr id="15" name="Ovale 14">
            <a:extLst>
              <a:ext uri="{FF2B5EF4-FFF2-40B4-BE49-F238E27FC236}">
                <a16:creationId xmlns:a16="http://schemas.microsoft.com/office/drawing/2014/main" id="{D89097A5-3EF8-7CD4-BF60-199587B1804B}"/>
              </a:ext>
            </a:extLst>
          </p:cNvPr>
          <p:cNvSpPr/>
          <p:nvPr/>
        </p:nvSpPr>
        <p:spPr>
          <a:xfrm>
            <a:off x="4139952" y="2017756"/>
            <a:ext cx="433387" cy="379412"/>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2</a:t>
            </a:r>
          </a:p>
        </p:txBody>
      </p:sp>
      <p:sp>
        <p:nvSpPr>
          <p:cNvPr id="16" name="Ovale 15">
            <a:extLst>
              <a:ext uri="{FF2B5EF4-FFF2-40B4-BE49-F238E27FC236}">
                <a16:creationId xmlns:a16="http://schemas.microsoft.com/office/drawing/2014/main" id="{4FB8435E-B1DF-442F-7BA9-A27780DEA074}"/>
              </a:ext>
            </a:extLst>
          </p:cNvPr>
          <p:cNvSpPr/>
          <p:nvPr/>
        </p:nvSpPr>
        <p:spPr>
          <a:xfrm>
            <a:off x="5741060" y="1587441"/>
            <a:ext cx="433388" cy="377825"/>
          </a:xfrm>
          <a:prstGeom prst="ellipse">
            <a:avLst/>
          </a:prstGeom>
          <a:solidFill>
            <a:schemeClr val="accent5">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t-IT" sz="2400" b="1">
                <a:solidFill>
                  <a:schemeClr val="tx1"/>
                </a:solidFill>
                <a:latin typeface="Comic Sans MS" pitchFamily="66" charset="0"/>
              </a:rPr>
              <a:t>3</a:t>
            </a:r>
          </a:p>
        </p:txBody>
      </p:sp>
    </p:spTree>
    <p:extLst>
      <p:ext uri="{BB962C8B-B14F-4D97-AF65-F5344CB8AC3E}">
        <p14:creationId xmlns:p14="http://schemas.microsoft.com/office/powerpoint/2010/main" val="3587085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0A9CAD2-7121-9051-A492-C0CF1CA6DD4E}"/>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4" name="CasellaDiTesto 3">
            <a:extLst>
              <a:ext uri="{FF2B5EF4-FFF2-40B4-BE49-F238E27FC236}">
                <a16:creationId xmlns:a16="http://schemas.microsoft.com/office/drawing/2014/main" id="{4A3F5192-30CE-E9F1-1909-5EACD9B53F1D}"/>
              </a:ext>
            </a:extLst>
          </p:cNvPr>
          <p:cNvSpPr txBox="1"/>
          <p:nvPr/>
        </p:nvSpPr>
        <p:spPr>
          <a:xfrm>
            <a:off x="467544" y="260648"/>
            <a:ext cx="3833706" cy="977512"/>
          </a:xfrm>
          <a:prstGeom prst="rect">
            <a:avLst/>
          </a:prstGeom>
          <a:solidFill>
            <a:srgbClr val="FFC000"/>
          </a:solidFill>
          <a:ln w="28575">
            <a:solidFill>
              <a:srgbClr val="FF0000"/>
            </a:solidFill>
          </a:ln>
        </p:spPr>
        <p:txBody>
          <a:bodyPr wrap="square" rtlCol="0">
            <a:spAutoFit/>
          </a:bodyPr>
          <a:lstStyle/>
          <a:p>
            <a:pPr algn="ctr">
              <a:lnSpc>
                <a:spcPts val="3580"/>
              </a:lnSpc>
            </a:pPr>
            <a:r>
              <a:rPr lang="it-IT" sz="2400" b="1">
                <a:latin typeface="Comic Sans MS" panose="030F0902030302020204" pitchFamily="66" charset="0"/>
              </a:rPr>
              <a:t>HYPERCOAGULABILITY</a:t>
            </a:r>
          </a:p>
          <a:p>
            <a:pPr algn="ctr">
              <a:lnSpc>
                <a:spcPts val="3580"/>
              </a:lnSpc>
            </a:pPr>
            <a:r>
              <a:rPr lang="it-IT" sz="2400" b="1">
                <a:latin typeface="Comic Sans MS" panose="030F0902030302020204" pitchFamily="66" charset="0"/>
              </a:rPr>
              <a:t>or THROMBOPHILIA</a:t>
            </a:r>
          </a:p>
        </p:txBody>
      </p:sp>
      <p:sp>
        <p:nvSpPr>
          <p:cNvPr id="5" name="CasellaDiTesto 4">
            <a:extLst>
              <a:ext uri="{FF2B5EF4-FFF2-40B4-BE49-F238E27FC236}">
                <a16:creationId xmlns:a16="http://schemas.microsoft.com/office/drawing/2014/main" id="{89271731-E4B8-E40D-4E43-67FB6AB613E4}"/>
              </a:ext>
            </a:extLst>
          </p:cNvPr>
          <p:cNvSpPr txBox="1"/>
          <p:nvPr/>
        </p:nvSpPr>
        <p:spPr>
          <a:xfrm>
            <a:off x="467544" y="1928322"/>
            <a:ext cx="3382591" cy="2361031"/>
          </a:xfrm>
          <a:prstGeom prst="rect">
            <a:avLst/>
          </a:prstGeom>
          <a:noFill/>
          <a:ln w="28575">
            <a:solidFill>
              <a:srgbClr val="FF0000"/>
            </a:solidFill>
          </a:ln>
        </p:spPr>
        <p:txBody>
          <a:bodyPr wrap="square" rtlCol="0">
            <a:spAutoFit/>
          </a:bodyPr>
          <a:lstStyle/>
          <a:p>
            <a:pPr algn="ctr">
              <a:lnSpc>
                <a:spcPts val="3580"/>
              </a:lnSpc>
            </a:pPr>
            <a:r>
              <a:rPr lang="it-IT" altLang="ja-JP" sz="2400" err="1">
                <a:latin typeface="Comic Sans MS" panose="030F0902030302020204" pitchFamily="66" charset="0"/>
              </a:rPr>
              <a:t>Tendency</a:t>
            </a:r>
            <a:r>
              <a:rPr lang="it-IT" altLang="ja-JP" sz="2400">
                <a:latin typeface="Comic Sans MS" panose="030F0902030302020204" pitchFamily="66" charset="0"/>
              </a:rPr>
              <a:t>, </a:t>
            </a:r>
            <a:r>
              <a:rPr lang="it-IT" altLang="ja-JP" sz="2400" err="1">
                <a:latin typeface="Comic Sans MS" panose="030F0902030302020204" pitchFamily="66" charset="0"/>
              </a:rPr>
              <a:t>determined</a:t>
            </a:r>
            <a:r>
              <a:rPr lang="it-IT" altLang="ja-JP" sz="2400">
                <a:latin typeface="Comic Sans MS" panose="030F0902030302020204" pitchFamily="66" charset="0"/>
              </a:rPr>
              <a:t> by </a:t>
            </a:r>
            <a:r>
              <a:rPr lang="it-IT" altLang="ja-JP" sz="2400" err="1">
                <a:latin typeface="Comic Sans MS" panose="030F0902030302020204" pitchFamily="66" charset="0"/>
              </a:rPr>
              <a:t>congenital</a:t>
            </a:r>
            <a:r>
              <a:rPr lang="it-IT" altLang="ja-JP" sz="2400">
                <a:latin typeface="Comic Sans MS" panose="030F0902030302020204" pitchFamily="66" charset="0"/>
              </a:rPr>
              <a:t> or </a:t>
            </a:r>
            <a:r>
              <a:rPr lang="it-IT" altLang="ja-JP" sz="2400" err="1">
                <a:latin typeface="Comic Sans MS" panose="030F0902030302020204" pitchFamily="66" charset="0"/>
              </a:rPr>
              <a:t>acquired</a:t>
            </a:r>
            <a:r>
              <a:rPr lang="it-IT" altLang="ja-JP" sz="2400">
                <a:latin typeface="Comic Sans MS" panose="030F0902030302020204" pitchFamily="66" charset="0"/>
              </a:rPr>
              <a:t> </a:t>
            </a:r>
            <a:r>
              <a:rPr lang="it-IT" altLang="ja-JP" sz="2400" err="1">
                <a:latin typeface="Comic Sans MS" panose="030F0902030302020204" pitchFamily="66" charset="0"/>
              </a:rPr>
              <a:t>causes</a:t>
            </a:r>
            <a:r>
              <a:rPr lang="it-IT" altLang="ja-JP" sz="2400">
                <a:latin typeface="Comic Sans MS" panose="030F0902030302020204" pitchFamily="66" charset="0"/>
              </a:rPr>
              <a:t>, to </a:t>
            </a:r>
            <a:r>
              <a:rPr lang="it-IT" altLang="ja-JP" sz="2400" err="1">
                <a:latin typeface="Comic Sans MS" panose="030F0902030302020204" pitchFamily="66" charset="0"/>
              </a:rPr>
              <a:t>venous</a:t>
            </a:r>
            <a:r>
              <a:rPr lang="it-IT" altLang="ja-JP" sz="2400">
                <a:latin typeface="Comic Sans MS" panose="030F0902030302020204" pitchFamily="66" charset="0"/>
              </a:rPr>
              <a:t> and/or </a:t>
            </a:r>
            <a:r>
              <a:rPr lang="it-IT" altLang="ja-JP" sz="2400" err="1">
                <a:latin typeface="Comic Sans MS" panose="030F0902030302020204" pitchFamily="66" charset="0"/>
              </a:rPr>
              <a:t>arterial</a:t>
            </a:r>
            <a:r>
              <a:rPr lang="it-IT" altLang="ja-JP" sz="2400">
                <a:latin typeface="Comic Sans MS" panose="030F0902030302020204" pitchFamily="66" charset="0"/>
              </a:rPr>
              <a:t> </a:t>
            </a:r>
            <a:r>
              <a:rPr lang="it-IT" altLang="ja-JP" sz="2400" err="1">
                <a:latin typeface="Comic Sans MS" panose="030F0902030302020204" pitchFamily="66" charset="0"/>
              </a:rPr>
              <a:t>thromboembolism</a:t>
            </a:r>
            <a:endParaRPr lang="it-IT" sz="2400"/>
          </a:p>
        </p:txBody>
      </p:sp>
      <p:sp>
        <p:nvSpPr>
          <p:cNvPr id="6" name="CasellaDiTesto 5">
            <a:extLst>
              <a:ext uri="{FF2B5EF4-FFF2-40B4-BE49-F238E27FC236}">
                <a16:creationId xmlns:a16="http://schemas.microsoft.com/office/drawing/2014/main" id="{BC1916B2-F0E6-B428-7B4B-DA6ED5283ED8}"/>
              </a:ext>
            </a:extLst>
          </p:cNvPr>
          <p:cNvSpPr txBox="1"/>
          <p:nvPr/>
        </p:nvSpPr>
        <p:spPr>
          <a:xfrm>
            <a:off x="4716016" y="1124744"/>
            <a:ext cx="4104456" cy="3416320"/>
          </a:xfrm>
          <a:prstGeom prst="rect">
            <a:avLst/>
          </a:prstGeom>
          <a:noFill/>
          <a:ln w="28575">
            <a:solidFill>
              <a:srgbClr val="FF0000"/>
            </a:solidFill>
          </a:ln>
        </p:spPr>
        <p:txBody>
          <a:bodyPr wrap="square" rtlCol="0">
            <a:spAutoFit/>
          </a:bodyPr>
          <a:lstStyle/>
          <a:p>
            <a:pPr algn="ctr"/>
            <a:r>
              <a:rPr lang="it-IT" altLang="ja-JP" sz="2400" err="1">
                <a:latin typeface="Comic Sans MS" panose="030F0902030302020204" pitchFamily="66" charset="0"/>
              </a:rPr>
              <a:t>Characteristics</a:t>
            </a:r>
            <a:r>
              <a:rPr lang="it-IT" altLang="ja-JP" sz="2400">
                <a:latin typeface="Comic Sans MS" panose="030F0902030302020204" pitchFamily="66" charset="0"/>
              </a:rPr>
              <a:t>:</a:t>
            </a:r>
          </a:p>
          <a:p>
            <a:pPr algn="ctr"/>
            <a:endParaRPr lang="it-IT" altLang="ja-JP" sz="2400">
              <a:latin typeface="Comic Sans MS" panose="030F0902030302020204" pitchFamily="66" charset="0"/>
            </a:endParaRPr>
          </a:p>
          <a:p>
            <a:pPr marL="342900" indent="-342900" algn="ctr">
              <a:buFont typeface="Wingdings" pitchFamily="2" charset="2"/>
              <a:buChar char="§"/>
            </a:pPr>
            <a:r>
              <a:rPr lang="it-IT" altLang="ja-JP" sz="2400" err="1">
                <a:latin typeface="Comic Sans MS" panose="030F0902030302020204" pitchFamily="66" charset="0"/>
              </a:rPr>
              <a:t>Appearance</a:t>
            </a:r>
            <a:r>
              <a:rPr lang="it-IT" altLang="ja-JP" sz="2400">
                <a:latin typeface="Comic Sans MS" panose="030F0902030302020204" pitchFamily="66" charset="0"/>
              </a:rPr>
              <a:t> of clinical </a:t>
            </a:r>
            <a:r>
              <a:rPr lang="it-IT" altLang="ja-JP" sz="2400" err="1">
                <a:latin typeface="Comic Sans MS" panose="030F0902030302020204" pitchFamily="66" charset="0"/>
              </a:rPr>
              <a:t>manifestations</a:t>
            </a:r>
            <a:r>
              <a:rPr lang="it-IT" altLang="ja-JP" sz="2400">
                <a:latin typeface="Comic Sans MS" panose="030F0902030302020204" pitchFamily="66" charset="0"/>
              </a:rPr>
              <a:t> in </a:t>
            </a:r>
            <a:r>
              <a:rPr lang="it-IT" altLang="ja-JP" sz="2400" err="1">
                <a:latin typeface="Comic Sans MS" panose="030F0902030302020204" pitchFamily="66" charset="0"/>
              </a:rPr>
              <a:t>youth</a:t>
            </a:r>
            <a:r>
              <a:rPr lang="it-IT" altLang="ja-JP" sz="2400">
                <a:latin typeface="Comic Sans MS" panose="030F0902030302020204" pitchFamily="66" charset="0"/>
              </a:rPr>
              <a:t> (&lt;50 </a:t>
            </a:r>
            <a:r>
              <a:rPr lang="it-IT" altLang="ja-JP" sz="2400" err="1">
                <a:latin typeface="Comic Sans MS" panose="030F0902030302020204" pitchFamily="66" charset="0"/>
              </a:rPr>
              <a:t>years</a:t>
            </a:r>
            <a:r>
              <a:rPr lang="it-IT" altLang="ja-JP" sz="2400">
                <a:latin typeface="Comic Sans MS" panose="030F0902030302020204" pitchFamily="66" charset="0"/>
              </a:rPr>
              <a:t>)</a:t>
            </a:r>
          </a:p>
          <a:p>
            <a:pPr marL="342900" indent="-342900" algn="ctr">
              <a:buFont typeface="Wingdings" pitchFamily="2" charset="2"/>
              <a:buChar char="§"/>
            </a:pPr>
            <a:endParaRPr lang="it-IT" altLang="ja-JP" sz="2400">
              <a:latin typeface="Comic Sans MS" panose="030F0902030302020204" pitchFamily="66" charset="0"/>
            </a:endParaRPr>
          </a:p>
          <a:p>
            <a:pPr marL="342900" indent="-342900" algn="ctr">
              <a:buFont typeface="Wingdings" pitchFamily="2" charset="2"/>
              <a:buChar char="§"/>
            </a:pPr>
            <a:r>
              <a:rPr lang="it-IT" altLang="ja-JP" sz="2400" err="1">
                <a:latin typeface="Comic Sans MS" panose="030F0902030302020204" pitchFamily="66" charset="0"/>
              </a:rPr>
              <a:t>Without</a:t>
            </a:r>
            <a:r>
              <a:rPr lang="it-IT" altLang="ja-JP" sz="2400">
                <a:latin typeface="Comic Sans MS" panose="030F0902030302020204" pitchFamily="66" charset="0"/>
              </a:rPr>
              <a:t> </a:t>
            </a:r>
            <a:r>
              <a:rPr lang="it-IT" altLang="ja-JP" sz="2400" err="1">
                <a:latin typeface="Comic Sans MS" panose="030F0902030302020204" pitchFamily="66" charset="0"/>
              </a:rPr>
              <a:t>apparent</a:t>
            </a:r>
            <a:r>
              <a:rPr lang="it-IT" altLang="ja-JP" sz="2400">
                <a:latin typeface="Comic Sans MS" panose="030F0902030302020204" pitchFamily="66" charset="0"/>
              </a:rPr>
              <a:t> </a:t>
            </a:r>
            <a:r>
              <a:rPr lang="it-IT" altLang="ja-JP" sz="2400" err="1">
                <a:latin typeface="Comic Sans MS" panose="030F0902030302020204" pitchFamily="66" charset="0"/>
              </a:rPr>
              <a:t>causes</a:t>
            </a:r>
            <a:endParaRPr lang="it-IT" altLang="ja-JP" sz="2400">
              <a:latin typeface="Comic Sans MS" panose="030F0902030302020204" pitchFamily="66" charset="0"/>
            </a:endParaRPr>
          </a:p>
          <a:p>
            <a:pPr marL="342900" indent="-342900" algn="ctr">
              <a:buFont typeface="Wingdings" pitchFamily="2" charset="2"/>
              <a:buChar char="§"/>
            </a:pPr>
            <a:endParaRPr lang="it-IT" altLang="ja-JP" sz="2400">
              <a:latin typeface="Comic Sans MS" panose="030F0902030302020204" pitchFamily="66" charset="0"/>
            </a:endParaRPr>
          </a:p>
          <a:p>
            <a:pPr marL="342900" indent="-342900" algn="ctr">
              <a:buFont typeface="Wingdings" pitchFamily="2" charset="2"/>
              <a:buChar char="§"/>
            </a:pPr>
            <a:r>
              <a:rPr lang="it-IT" altLang="ja-JP" sz="2400" err="1">
                <a:latin typeface="Comic Sans MS" panose="030F0902030302020204" pitchFamily="66" charset="0"/>
              </a:rPr>
              <a:t>Tendency</a:t>
            </a:r>
            <a:r>
              <a:rPr lang="it-IT" altLang="ja-JP" sz="2400">
                <a:latin typeface="Comic Sans MS" panose="030F0902030302020204" pitchFamily="66" charset="0"/>
              </a:rPr>
              <a:t> to </a:t>
            </a:r>
            <a:r>
              <a:rPr lang="it-IT" altLang="ja-JP" sz="2400" err="1">
                <a:latin typeface="Comic Sans MS" panose="030F0902030302020204" pitchFamily="66" charset="0"/>
              </a:rPr>
              <a:t>recur</a:t>
            </a:r>
            <a:endParaRPr lang="it-IT" sz="2400"/>
          </a:p>
        </p:txBody>
      </p:sp>
      <p:sp>
        <p:nvSpPr>
          <p:cNvPr id="7" name="CasellaDiTesto 6">
            <a:extLst>
              <a:ext uri="{FF2B5EF4-FFF2-40B4-BE49-F238E27FC236}">
                <a16:creationId xmlns:a16="http://schemas.microsoft.com/office/drawing/2014/main" id="{C0F6868C-BC6F-B1AD-F49A-E936AD8C45CB}"/>
              </a:ext>
            </a:extLst>
          </p:cNvPr>
          <p:cNvSpPr txBox="1"/>
          <p:nvPr/>
        </p:nvSpPr>
        <p:spPr>
          <a:xfrm>
            <a:off x="697178" y="5085184"/>
            <a:ext cx="7763254" cy="830997"/>
          </a:xfrm>
          <a:prstGeom prst="rect">
            <a:avLst/>
          </a:prstGeom>
          <a:noFill/>
          <a:ln w="28575">
            <a:solidFill>
              <a:srgbClr val="FF0000"/>
            </a:solidFill>
          </a:ln>
        </p:spPr>
        <p:txBody>
          <a:bodyPr wrap="square" rtlCol="0">
            <a:spAutoFit/>
          </a:bodyPr>
          <a:lstStyle/>
          <a:p>
            <a:pPr algn="ctr"/>
            <a:r>
              <a:rPr lang="it-IT" altLang="it-IT" sz="2400" err="1">
                <a:latin typeface="Comic Sans MS" panose="030F0902030302020204" pitchFamily="66" charset="0"/>
              </a:rPr>
              <a:t>Hypercoagulability</a:t>
            </a:r>
            <a:r>
              <a:rPr lang="it-IT" altLang="it-IT" sz="2400">
                <a:latin typeface="Comic Sans MS" panose="030F0902030302020204" pitchFamily="66" charset="0"/>
              </a:rPr>
              <a:t> plays a </a:t>
            </a:r>
            <a:r>
              <a:rPr lang="it-IT" altLang="it-IT" sz="2400" err="1">
                <a:latin typeface="Comic Sans MS" panose="030F0902030302020204" pitchFamily="66" charset="0"/>
              </a:rPr>
              <a:t>particularly</a:t>
            </a:r>
            <a:r>
              <a:rPr lang="it-IT" altLang="it-IT" sz="2400">
                <a:latin typeface="Comic Sans MS" panose="030F0902030302020204" pitchFamily="66" charset="0"/>
              </a:rPr>
              <a:t> </a:t>
            </a:r>
            <a:r>
              <a:rPr lang="it-IT" altLang="it-IT" sz="2400" err="1">
                <a:latin typeface="Comic Sans MS" panose="030F0902030302020204" pitchFamily="66" charset="0"/>
              </a:rPr>
              <a:t>important</a:t>
            </a:r>
            <a:r>
              <a:rPr lang="it-IT" altLang="it-IT" sz="2400">
                <a:latin typeface="Comic Sans MS" panose="030F0902030302020204" pitchFamily="66" charset="0"/>
              </a:rPr>
              <a:t> </a:t>
            </a:r>
            <a:r>
              <a:rPr lang="it-IT" altLang="it-IT" sz="2400" err="1">
                <a:latin typeface="Comic Sans MS" panose="030F0902030302020204" pitchFamily="66" charset="0"/>
              </a:rPr>
              <a:t>role</a:t>
            </a:r>
            <a:r>
              <a:rPr lang="it-IT" altLang="it-IT" sz="2400">
                <a:latin typeface="Comic Sans MS" panose="030F0902030302020204" pitchFamily="66" charset="0"/>
              </a:rPr>
              <a:t> in </a:t>
            </a:r>
            <a:r>
              <a:rPr lang="it-IT" altLang="it-IT" sz="2400" err="1">
                <a:latin typeface="Comic Sans MS" panose="030F0902030302020204" pitchFamily="66" charset="0"/>
              </a:rPr>
              <a:t>venous</a:t>
            </a:r>
            <a:r>
              <a:rPr lang="it-IT" altLang="it-IT" sz="2400">
                <a:latin typeface="Comic Sans MS" panose="030F0902030302020204" pitchFamily="66" charset="0"/>
              </a:rPr>
              <a:t> </a:t>
            </a:r>
            <a:r>
              <a:rPr lang="it-IT" altLang="it-IT" sz="2400" err="1">
                <a:latin typeface="Comic Sans MS" panose="030F0902030302020204" pitchFamily="66" charset="0"/>
              </a:rPr>
              <a:t>thrombosis</a:t>
            </a:r>
            <a:r>
              <a:rPr lang="it-IT" altLang="it-IT" sz="2400">
                <a:latin typeface="Comic Sans MS" panose="030F0902030302020204" pitchFamily="66" charset="0"/>
              </a:rPr>
              <a:t>.</a:t>
            </a:r>
            <a:endParaRPr lang="it-IT" sz="2400"/>
          </a:p>
        </p:txBody>
      </p:sp>
      <p:sp>
        <p:nvSpPr>
          <p:cNvPr id="8" name="Freccia giù 7">
            <a:extLst>
              <a:ext uri="{FF2B5EF4-FFF2-40B4-BE49-F238E27FC236}">
                <a16:creationId xmlns:a16="http://schemas.microsoft.com/office/drawing/2014/main" id="{C6353ED7-448E-38FA-AEDD-A7BE8D5CD1F5}"/>
              </a:ext>
            </a:extLst>
          </p:cNvPr>
          <p:cNvSpPr/>
          <p:nvPr/>
        </p:nvSpPr>
        <p:spPr>
          <a:xfrm rot="16200000" flipH="1">
            <a:off x="3787070" y="2760168"/>
            <a:ext cx="1028359" cy="637832"/>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9" name="Freccia giù 8">
            <a:extLst>
              <a:ext uri="{FF2B5EF4-FFF2-40B4-BE49-F238E27FC236}">
                <a16:creationId xmlns:a16="http://schemas.microsoft.com/office/drawing/2014/main" id="{2932BECE-1969-BFAA-886B-900678BE21A1}"/>
              </a:ext>
            </a:extLst>
          </p:cNvPr>
          <p:cNvSpPr/>
          <p:nvPr/>
        </p:nvSpPr>
        <p:spPr>
          <a:xfrm flipH="1">
            <a:off x="1403648" y="1326734"/>
            <a:ext cx="1656184" cy="527134"/>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Tree>
    <p:extLst>
      <p:ext uri="{BB962C8B-B14F-4D97-AF65-F5344CB8AC3E}">
        <p14:creationId xmlns:p14="http://schemas.microsoft.com/office/powerpoint/2010/main" val="267287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6CE8D98-EBEA-7AD5-2AE4-3D75F646CB18}"/>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3" name="CasellaDiTesto 2">
            <a:extLst>
              <a:ext uri="{FF2B5EF4-FFF2-40B4-BE49-F238E27FC236}">
                <a16:creationId xmlns:a16="http://schemas.microsoft.com/office/drawing/2014/main" id="{6609246F-CAFC-865D-56E6-6036D1A36BEE}"/>
              </a:ext>
            </a:extLst>
          </p:cNvPr>
          <p:cNvSpPr txBox="1"/>
          <p:nvPr/>
        </p:nvSpPr>
        <p:spPr>
          <a:xfrm>
            <a:off x="1198634" y="260648"/>
            <a:ext cx="6962757" cy="515847"/>
          </a:xfrm>
          <a:prstGeom prst="rect">
            <a:avLst/>
          </a:prstGeom>
          <a:solidFill>
            <a:srgbClr val="FFC000"/>
          </a:solidFill>
          <a:ln w="28575">
            <a:solidFill>
              <a:srgbClr val="FF0000"/>
            </a:solidFill>
          </a:ln>
        </p:spPr>
        <p:txBody>
          <a:bodyPr wrap="square" rtlCol="0">
            <a:spAutoFit/>
          </a:bodyPr>
          <a:lstStyle/>
          <a:p>
            <a:pPr algn="ctr">
              <a:lnSpc>
                <a:spcPts val="3580"/>
              </a:lnSpc>
            </a:pPr>
            <a:r>
              <a:rPr lang="it-IT" sz="2400" b="1">
                <a:latin typeface="Comic Sans MS" panose="030F0902030302020204" pitchFamily="66" charset="0"/>
              </a:rPr>
              <a:t>HYPERCOAGULABILITY or THROMBOPHILIA</a:t>
            </a:r>
          </a:p>
        </p:txBody>
      </p:sp>
      <p:sp>
        <p:nvSpPr>
          <p:cNvPr id="4" name="CasellaDiTesto 3">
            <a:extLst>
              <a:ext uri="{FF2B5EF4-FFF2-40B4-BE49-F238E27FC236}">
                <a16:creationId xmlns:a16="http://schemas.microsoft.com/office/drawing/2014/main" id="{D3A0A84B-51F1-B9B6-EF5E-09F8CB5750EF}"/>
              </a:ext>
            </a:extLst>
          </p:cNvPr>
          <p:cNvSpPr txBox="1">
            <a:spLocks noChangeArrowheads="1"/>
          </p:cNvSpPr>
          <p:nvPr/>
        </p:nvSpPr>
        <p:spPr bwMode="auto">
          <a:xfrm>
            <a:off x="352708" y="1772816"/>
            <a:ext cx="3787245" cy="1439177"/>
          </a:xfrm>
          <a:prstGeom prst="rect">
            <a:avLst/>
          </a:prstGeom>
          <a:solidFill>
            <a:srgbClr val="FFD803"/>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580"/>
              </a:lnSpc>
            </a:pPr>
            <a:r>
              <a:rPr lang="it-IT" altLang="it-IT" b="1">
                <a:latin typeface="Comic Sans MS" panose="030F0902030302020204" pitchFamily="66" charset="0"/>
              </a:rPr>
              <a:t>PRIMARY HYPERCOAGULABILITY (GENETIC)</a:t>
            </a:r>
          </a:p>
        </p:txBody>
      </p:sp>
      <p:sp>
        <p:nvSpPr>
          <p:cNvPr id="5" name="CasellaDiTesto 4">
            <a:extLst>
              <a:ext uri="{FF2B5EF4-FFF2-40B4-BE49-F238E27FC236}">
                <a16:creationId xmlns:a16="http://schemas.microsoft.com/office/drawing/2014/main" id="{322AD4C3-BD48-CC16-BB24-3E64B19F2AF7}"/>
              </a:ext>
            </a:extLst>
          </p:cNvPr>
          <p:cNvSpPr txBox="1">
            <a:spLocks noChangeArrowheads="1"/>
          </p:cNvSpPr>
          <p:nvPr/>
        </p:nvSpPr>
        <p:spPr bwMode="auto">
          <a:xfrm>
            <a:off x="5004048" y="1772816"/>
            <a:ext cx="3808542" cy="1439177"/>
          </a:xfrm>
          <a:prstGeom prst="rect">
            <a:avLst/>
          </a:prstGeom>
          <a:solidFill>
            <a:srgbClr val="FFD803"/>
          </a:solidFill>
          <a:ln w="28575">
            <a:solidFill>
              <a:srgbClr val="FF0000"/>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580"/>
              </a:lnSpc>
            </a:pPr>
            <a:r>
              <a:rPr lang="it-IT" altLang="it-IT" b="1">
                <a:latin typeface="Comic Sans MS" panose="030F0902030302020204" pitchFamily="66" charset="0"/>
              </a:rPr>
              <a:t>SECONDARY HYPERCOAGULABILITY</a:t>
            </a:r>
          </a:p>
          <a:p>
            <a:pPr algn="ctr" eaLnBrk="1" hangingPunct="1">
              <a:lnSpc>
                <a:spcPts val="3580"/>
              </a:lnSpc>
            </a:pPr>
            <a:r>
              <a:rPr lang="it-IT" altLang="it-IT" b="1">
                <a:latin typeface="Comic Sans MS" panose="030F0902030302020204" pitchFamily="66" charset="0"/>
              </a:rPr>
              <a:t>(ACQUIRED)</a:t>
            </a:r>
          </a:p>
        </p:txBody>
      </p:sp>
      <p:cxnSp>
        <p:nvCxnSpPr>
          <p:cNvPr id="7" name="Connettore 2 6">
            <a:extLst>
              <a:ext uri="{FF2B5EF4-FFF2-40B4-BE49-F238E27FC236}">
                <a16:creationId xmlns:a16="http://schemas.microsoft.com/office/drawing/2014/main" id="{42CCD7FB-8B5E-9465-D1B4-1303077C449C}"/>
              </a:ext>
            </a:extLst>
          </p:cNvPr>
          <p:cNvCxnSpPr>
            <a:cxnSpLocks/>
            <a:stCxn id="3" idx="2"/>
            <a:endCxn id="4" idx="0"/>
          </p:cNvCxnSpPr>
          <p:nvPr/>
        </p:nvCxnSpPr>
        <p:spPr>
          <a:xfrm flipH="1">
            <a:off x="2246331" y="776495"/>
            <a:ext cx="2433682" cy="9963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1B70745B-F12F-69DC-9966-0A5E14CBA224}"/>
              </a:ext>
            </a:extLst>
          </p:cNvPr>
          <p:cNvCxnSpPr>
            <a:stCxn id="3" idx="2"/>
            <a:endCxn id="5" idx="0"/>
          </p:cNvCxnSpPr>
          <p:nvPr/>
        </p:nvCxnSpPr>
        <p:spPr>
          <a:xfrm>
            <a:off x="4680013" y="776495"/>
            <a:ext cx="2228306" cy="9963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E848DB32-AF29-1BB7-1807-B89F08705B1D}"/>
              </a:ext>
            </a:extLst>
          </p:cNvPr>
          <p:cNvSpPr txBox="1"/>
          <p:nvPr/>
        </p:nvSpPr>
        <p:spPr>
          <a:xfrm>
            <a:off x="5004048" y="4048439"/>
            <a:ext cx="3816424" cy="1938992"/>
          </a:xfrm>
          <a:prstGeom prst="rect">
            <a:avLst/>
          </a:prstGeom>
          <a:noFill/>
          <a:ln w="28575">
            <a:solidFill>
              <a:srgbClr val="FF0000"/>
            </a:solidFill>
          </a:ln>
        </p:spPr>
        <p:txBody>
          <a:bodyPr wrap="square" rtlCol="0">
            <a:spAutoFit/>
          </a:bodyPr>
          <a:lstStyle/>
          <a:p>
            <a:pPr marL="285750" indent="-285750" algn="ctr">
              <a:buFont typeface="Wingdings" pitchFamily="2" charset="2"/>
              <a:buChar char="§"/>
            </a:pPr>
            <a:r>
              <a:rPr lang="en-US" sz="2000">
                <a:latin typeface="Comic Sans MS" panose="030F0902030302020204" pitchFamily="66" charset="0"/>
              </a:rPr>
              <a:t>Prolonged bed rest or immobilization</a:t>
            </a:r>
          </a:p>
          <a:p>
            <a:pPr marL="285750" indent="-285750" algn="ctr">
              <a:buFont typeface="Wingdings" pitchFamily="2" charset="2"/>
              <a:buChar char="§"/>
            </a:pPr>
            <a:r>
              <a:rPr lang="en-US" sz="2000">
                <a:latin typeface="Comic Sans MS" panose="030F0902030302020204" pitchFamily="66" charset="0"/>
              </a:rPr>
              <a:t>Myocardial infarction/atrial fibrillation</a:t>
            </a:r>
          </a:p>
          <a:p>
            <a:pPr marL="285750" indent="-285750" algn="ctr">
              <a:buFont typeface="Wingdings" pitchFamily="2" charset="2"/>
              <a:buChar char="§"/>
            </a:pPr>
            <a:r>
              <a:rPr lang="en-US" sz="2000">
                <a:latin typeface="Comic Sans MS" panose="030F0902030302020204" pitchFamily="66" charset="0"/>
              </a:rPr>
              <a:t>Tissue damage (surgery, fractures, burns)</a:t>
            </a:r>
          </a:p>
        </p:txBody>
      </p:sp>
      <p:sp>
        <p:nvSpPr>
          <p:cNvPr id="14" name="CasellaDiTesto 13">
            <a:extLst>
              <a:ext uri="{FF2B5EF4-FFF2-40B4-BE49-F238E27FC236}">
                <a16:creationId xmlns:a16="http://schemas.microsoft.com/office/drawing/2014/main" id="{1F5C4E3E-B793-CE18-F29D-51AD109EE555}"/>
              </a:ext>
            </a:extLst>
          </p:cNvPr>
          <p:cNvSpPr txBox="1"/>
          <p:nvPr/>
        </p:nvSpPr>
        <p:spPr>
          <a:xfrm>
            <a:off x="620746" y="4311167"/>
            <a:ext cx="3251168" cy="1323439"/>
          </a:xfrm>
          <a:prstGeom prst="rect">
            <a:avLst/>
          </a:prstGeom>
          <a:noFill/>
          <a:ln w="28575">
            <a:solidFill>
              <a:srgbClr val="FF0000"/>
            </a:solidFill>
          </a:ln>
        </p:spPr>
        <p:txBody>
          <a:bodyPr wrap="square" rtlCol="0">
            <a:spAutoFit/>
          </a:bodyPr>
          <a:lstStyle/>
          <a:p>
            <a:pPr marL="342900" indent="-342900">
              <a:buFont typeface="Wingdings" pitchFamily="2" charset="2"/>
              <a:buChar char="§"/>
            </a:pPr>
            <a:r>
              <a:rPr lang="en-US" sz="2000">
                <a:latin typeface="Comic Sans MS" panose="030F0902030302020204" pitchFamily="66" charset="0"/>
              </a:rPr>
              <a:t>Factor V mutation (Factor V Leiden)</a:t>
            </a:r>
          </a:p>
          <a:p>
            <a:pPr marL="342900" indent="-342900">
              <a:buFont typeface="Wingdings" pitchFamily="2" charset="2"/>
              <a:buChar char="§"/>
            </a:pPr>
            <a:endParaRPr lang="en-US" sz="2000">
              <a:latin typeface="Comic Sans MS" panose="030F0902030302020204" pitchFamily="66" charset="0"/>
            </a:endParaRPr>
          </a:p>
          <a:p>
            <a:pPr marL="342900" indent="-342900">
              <a:buFont typeface="Wingdings" pitchFamily="2" charset="2"/>
              <a:buChar char="§"/>
            </a:pPr>
            <a:r>
              <a:rPr lang="en-US" sz="2000">
                <a:latin typeface="Comic Sans MS" panose="030F0902030302020204" pitchFamily="66" charset="0"/>
              </a:rPr>
              <a:t>Prothrombin  mutation</a:t>
            </a:r>
          </a:p>
        </p:txBody>
      </p:sp>
      <p:sp>
        <p:nvSpPr>
          <p:cNvPr id="15" name="Freccia giù 14">
            <a:extLst>
              <a:ext uri="{FF2B5EF4-FFF2-40B4-BE49-F238E27FC236}">
                <a16:creationId xmlns:a16="http://schemas.microsoft.com/office/drawing/2014/main" id="{6A99A655-059E-7871-3612-B05C280FA770}"/>
              </a:ext>
            </a:extLst>
          </p:cNvPr>
          <p:cNvSpPr/>
          <p:nvPr/>
        </p:nvSpPr>
        <p:spPr>
          <a:xfrm flipH="1">
            <a:off x="1475656" y="3355609"/>
            <a:ext cx="1656184" cy="771777"/>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16" name="Freccia giù 15">
            <a:extLst>
              <a:ext uri="{FF2B5EF4-FFF2-40B4-BE49-F238E27FC236}">
                <a16:creationId xmlns:a16="http://schemas.microsoft.com/office/drawing/2014/main" id="{E8BCE473-BDF2-D885-9174-21D776FC7EDC}"/>
              </a:ext>
            </a:extLst>
          </p:cNvPr>
          <p:cNvSpPr/>
          <p:nvPr/>
        </p:nvSpPr>
        <p:spPr>
          <a:xfrm flipH="1">
            <a:off x="6080227" y="3333914"/>
            <a:ext cx="1656184" cy="527134"/>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Tree>
    <p:extLst>
      <p:ext uri="{BB962C8B-B14F-4D97-AF65-F5344CB8AC3E}">
        <p14:creationId xmlns:p14="http://schemas.microsoft.com/office/powerpoint/2010/main" val="5277789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Immagine 1">
            <a:extLst>
              <a:ext uri="{FF2B5EF4-FFF2-40B4-BE49-F238E27FC236}">
                <a16:creationId xmlns:a16="http://schemas.microsoft.com/office/drawing/2014/main" id="{6763625D-F96E-8A42-8B1E-B9AEAF609C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54075"/>
            <a:ext cx="8313738" cy="51435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9810" name="CasellaDiTesto 2">
            <a:extLst>
              <a:ext uri="{FF2B5EF4-FFF2-40B4-BE49-F238E27FC236}">
                <a16:creationId xmlns:a16="http://schemas.microsoft.com/office/drawing/2014/main" id="{8ED46A07-1514-8148-A259-134296E7A1A2}"/>
              </a:ext>
            </a:extLst>
          </p:cNvPr>
          <p:cNvSpPr txBox="1">
            <a:spLocks noChangeArrowheads="1"/>
          </p:cNvSpPr>
          <p:nvPr/>
        </p:nvSpPr>
        <p:spPr bwMode="auto">
          <a:xfrm>
            <a:off x="3059113" y="115888"/>
            <a:ext cx="5905500" cy="2557462"/>
          </a:xfrm>
          <a:prstGeom prst="rect">
            <a:avLst/>
          </a:prstGeom>
          <a:solidFill>
            <a:schemeClr val="bg1"/>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763"/>
              </a:lnSpc>
            </a:pPr>
            <a:r>
              <a:rPr lang="it-IT" altLang="it-IT" sz="1800" err="1">
                <a:latin typeface="Comic Sans MS" panose="030F0902030302020204" pitchFamily="66" charset="0"/>
              </a:rPr>
              <a:t>Factor</a:t>
            </a:r>
            <a:r>
              <a:rPr lang="it-IT" altLang="it-IT" sz="1800">
                <a:latin typeface="Comic Sans MS" panose="030F0902030302020204" pitchFamily="66" charset="0"/>
              </a:rPr>
              <a:t> V (FV), </a:t>
            </a:r>
            <a:r>
              <a:rPr lang="it-IT" altLang="it-IT" sz="1800" err="1">
                <a:latin typeface="Comic Sans MS" panose="030F0902030302020204" pitchFamily="66" charset="0"/>
              </a:rPr>
              <a:t>unlike</a:t>
            </a:r>
            <a:r>
              <a:rPr lang="it-IT" altLang="it-IT" sz="1800">
                <a:latin typeface="Comic Sans MS" panose="030F0902030302020204" pitchFamily="66" charset="0"/>
              </a:rPr>
              <a:t> </a:t>
            </a:r>
            <a:r>
              <a:rPr lang="it-IT" altLang="it-IT" sz="1800" err="1">
                <a:latin typeface="Comic Sans MS" panose="030F0902030302020204" pitchFamily="66" charset="0"/>
              </a:rPr>
              <a:t>most</a:t>
            </a:r>
            <a:r>
              <a:rPr lang="it-IT" altLang="it-IT" sz="1800">
                <a:latin typeface="Comic Sans MS" panose="030F0902030302020204" pitchFamily="66" charset="0"/>
              </a:rPr>
              <a:t> </a:t>
            </a:r>
            <a:r>
              <a:rPr lang="it-IT" altLang="it-IT" sz="1800" err="1">
                <a:latin typeface="Comic Sans MS" panose="030F0902030302020204" pitchFamily="66" charset="0"/>
              </a:rPr>
              <a:t>other</a:t>
            </a:r>
            <a:r>
              <a:rPr lang="it-IT" altLang="it-IT" sz="1800">
                <a:latin typeface="Comic Sans MS" panose="030F0902030302020204" pitchFamily="66" charset="0"/>
              </a:rPr>
              <a:t> </a:t>
            </a:r>
            <a:r>
              <a:rPr lang="it-IT" altLang="it-IT" sz="1800" err="1">
                <a:latin typeface="Comic Sans MS" panose="030F0902030302020204" pitchFamily="66" charset="0"/>
              </a:rPr>
              <a:t>coagulation</a:t>
            </a:r>
            <a:r>
              <a:rPr lang="it-IT" altLang="it-IT" sz="1800">
                <a:latin typeface="Comic Sans MS" panose="030F0902030302020204" pitchFamily="66" charset="0"/>
              </a:rPr>
              <a:t> </a:t>
            </a:r>
            <a:r>
              <a:rPr lang="it-IT" altLang="it-IT" sz="1800" err="1">
                <a:latin typeface="Comic Sans MS" panose="030F0902030302020204" pitchFamily="66" charset="0"/>
              </a:rPr>
              <a:t>factors</a:t>
            </a:r>
            <a:r>
              <a:rPr lang="it-IT" altLang="it-IT" sz="1800">
                <a:latin typeface="Comic Sans MS" panose="030F0902030302020204" pitchFamily="66" charset="0"/>
              </a:rPr>
              <a:t>, </a:t>
            </a:r>
            <a:r>
              <a:rPr lang="it-IT" altLang="it-IT" sz="1800" err="1">
                <a:latin typeface="Comic Sans MS" panose="030F0902030302020204" pitchFamily="66" charset="0"/>
              </a:rPr>
              <a:t>is</a:t>
            </a:r>
            <a:r>
              <a:rPr lang="it-IT" altLang="it-IT" sz="1800">
                <a:latin typeface="Comic Sans MS" panose="030F0902030302020204" pitchFamily="66" charset="0"/>
              </a:rPr>
              <a:t> </a:t>
            </a:r>
            <a:r>
              <a:rPr lang="it-IT" altLang="it-IT" sz="1800" err="1">
                <a:latin typeface="Comic Sans MS" panose="030F0902030302020204" pitchFamily="66" charset="0"/>
              </a:rPr>
              <a:t>not</a:t>
            </a:r>
            <a:r>
              <a:rPr lang="it-IT" altLang="it-IT" sz="1800">
                <a:latin typeface="Comic Sans MS" panose="030F0902030302020204" pitchFamily="66" charset="0"/>
              </a:rPr>
              <a:t> </a:t>
            </a:r>
            <a:r>
              <a:rPr lang="it-IT" altLang="it-IT" sz="1800" err="1">
                <a:latin typeface="Comic Sans MS" panose="030F0902030302020204" pitchFamily="66" charset="0"/>
              </a:rPr>
              <a:t>enzymatically</a:t>
            </a:r>
            <a:r>
              <a:rPr lang="it-IT" altLang="it-IT" sz="1800">
                <a:latin typeface="Comic Sans MS" panose="030F0902030302020204" pitchFamily="66" charset="0"/>
              </a:rPr>
              <a:t> </a:t>
            </a:r>
            <a:r>
              <a:rPr lang="it-IT" altLang="it-IT" sz="1800" err="1">
                <a:latin typeface="Comic Sans MS" panose="030F0902030302020204" pitchFamily="66" charset="0"/>
              </a:rPr>
              <a:t>active</a:t>
            </a:r>
            <a:r>
              <a:rPr lang="it-IT" altLang="it-IT" sz="1800">
                <a:latin typeface="Comic Sans MS" panose="030F0902030302020204" pitchFamily="66" charset="0"/>
              </a:rPr>
              <a:t> </a:t>
            </a:r>
            <a:r>
              <a:rPr lang="it-IT" altLang="it-IT" sz="1800" err="1">
                <a:latin typeface="Comic Sans MS" panose="030F0902030302020204" pitchFamily="66" charset="0"/>
              </a:rPr>
              <a:t>but</a:t>
            </a:r>
            <a:r>
              <a:rPr lang="it-IT" altLang="it-IT" sz="1800">
                <a:latin typeface="Comic Sans MS" panose="030F0902030302020204" pitchFamily="66" charset="0"/>
              </a:rPr>
              <a:t> </a:t>
            </a:r>
            <a:r>
              <a:rPr lang="it-IT" altLang="it-IT" sz="1800" err="1">
                <a:latin typeface="Comic Sans MS" panose="030F0902030302020204" pitchFamily="66" charset="0"/>
              </a:rPr>
              <a:t>functions</a:t>
            </a:r>
            <a:r>
              <a:rPr lang="it-IT" altLang="it-IT" sz="1800">
                <a:latin typeface="Comic Sans MS" panose="030F0902030302020204" pitchFamily="66" charset="0"/>
              </a:rPr>
              <a:t> </a:t>
            </a:r>
            <a:r>
              <a:rPr lang="it-IT" altLang="it-IT" sz="1800" err="1">
                <a:latin typeface="Comic Sans MS" panose="030F0902030302020204" pitchFamily="66" charset="0"/>
              </a:rPr>
              <a:t>as</a:t>
            </a:r>
            <a:r>
              <a:rPr lang="it-IT" altLang="it-IT" sz="1800">
                <a:latin typeface="Comic Sans MS" panose="030F0902030302020204" pitchFamily="66" charset="0"/>
              </a:rPr>
              <a:t> a </a:t>
            </a:r>
            <a:r>
              <a:rPr lang="it-IT" altLang="it-IT" sz="1800" err="1">
                <a:latin typeface="Comic Sans MS" panose="030F0902030302020204" pitchFamily="66" charset="0"/>
              </a:rPr>
              <a:t>cofactor</a:t>
            </a:r>
            <a:r>
              <a:rPr lang="it-IT" altLang="it-IT" sz="1800">
                <a:latin typeface="Comic Sans MS" panose="030F0902030302020204" pitchFamily="66" charset="0"/>
              </a:rPr>
              <a:t>.</a:t>
            </a:r>
          </a:p>
          <a:p>
            <a:pPr algn="ctr" eaLnBrk="1" hangingPunct="1">
              <a:lnSpc>
                <a:spcPts val="2763"/>
              </a:lnSpc>
            </a:pPr>
            <a:endParaRPr lang="it-IT" altLang="it-IT" sz="1800">
              <a:latin typeface="Comic Sans MS" panose="030F0902030302020204" pitchFamily="66" charset="0"/>
            </a:endParaRPr>
          </a:p>
          <a:p>
            <a:pPr algn="ctr" eaLnBrk="1" hangingPunct="1">
              <a:lnSpc>
                <a:spcPts val="2763"/>
              </a:lnSpc>
            </a:pPr>
            <a:r>
              <a:rPr lang="it-IT" altLang="it-IT" sz="1800" err="1">
                <a:latin typeface="Comic Sans MS" panose="030F0902030302020204" pitchFamily="66" charset="0"/>
              </a:rPr>
              <a:t>Activated</a:t>
            </a:r>
            <a:r>
              <a:rPr lang="it-IT" altLang="it-IT" sz="1800">
                <a:latin typeface="Comic Sans MS" panose="030F0902030302020204" pitchFamily="66" charset="0"/>
              </a:rPr>
              <a:t> </a:t>
            </a:r>
            <a:r>
              <a:rPr lang="it-IT" altLang="it-IT" sz="1800" err="1">
                <a:latin typeface="Comic Sans MS" panose="030F0902030302020204" pitchFamily="66" charset="0"/>
              </a:rPr>
              <a:t>factor</a:t>
            </a:r>
            <a:r>
              <a:rPr lang="it-IT" altLang="it-IT" sz="1800">
                <a:latin typeface="Comic Sans MS" panose="030F0902030302020204" pitchFamily="66" charset="0"/>
              </a:rPr>
              <a:t> X (</a:t>
            </a:r>
            <a:r>
              <a:rPr lang="it-IT" altLang="it-IT" sz="1800" err="1">
                <a:latin typeface="Comic Sans MS" panose="030F0902030302020204" pitchFamily="66" charset="0"/>
              </a:rPr>
              <a:t>FXa</a:t>
            </a:r>
            <a:r>
              <a:rPr lang="it-IT" altLang="it-IT" sz="1800">
                <a:latin typeface="Comic Sans MS" panose="030F0902030302020204" pitchFamily="66" charset="0"/>
              </a:rPr>
              <a:t>) </a:t>
            </a:r>
            <a:r>
              <a:rPr lang="it-IT" altLang="it-IT" sz="1800" err="1">
                <a:latin typeface="Comic Sans MS" panose="030F0902030302020204" pitchFamily="66" charset="0"/>
              </a:rPr>
              <a:t>requires</a:t>
            </a:r>
            <a:r>
              <a:rPr lang="it-IT" altLang="it-IT" sz="1800">
                <a:latin typeface="Comic Sans MS" panose="030F0902030302020204" pitchFamily="66" charset="0"/>
              </a:rPr>
              <a:t> </a:t>
            </a:r>
            <a:r>
              <a:rPr lang="it-IT" altLang="it-IT" sz="1800" err="1">
                <a:latin typeface="Comic Sans MS" panose="030F0902030302020204" pitchFamily="66" charset="0"/>
              </a:rPr>
              <a:t>calcium</a:t>
            </a:r>
            <a:r>
              <a:rPr lang="it-IT" altLang="it-IT" sz="1800">
                <a:latin typeface="Comic Sans MS" panose="030F0902030302020204" pitchFamily="66" charset="0"/>
              </a:rPr>
              <a:t> and </a:t>
            </a:r>
            <a:r>
              <a:rPr lang="it-IT" altLang="it-IT" sz="1800" err="1">
                <a:latin typeface="Comic Sans MS" panose="030F0902030302020204" pitchFamily="66" charset="0"/>
              </a:rPr>
              <a:t>activated</a:t>
            </a:r>
            <a:r>
              <a:rPr lang="it-IT" altLang="it-IT" sz="1800">
                <a:latin typeface="Comic Sans MS" panose="030F0902030302020204" pitchFamily="66" charset="0"/>
              </a:rPr>
              <a:t> </a:t>
            </a:r>
            <a:r>
              <a:rPr lang="it-IT" altLang="it-IT" sz="1800" err="1">
                <a:latin typeface="Comic Sans MS" panose="030F0902030302020204" pitchFamily="66" charset="0"/>
              </a:rPr>
              <a:t>factor</a:t>
            </a:r>
            <a:r>
              <a:rPr lang="it-IT" altLang="it-IT" sz="1800">
                <a:latin typeface="Comic Sans MS" panose="030F0902030302020204" pitchFamily="66" charset="0"/>
              </a:rPr>
              <a:t> V to </a:t>
            </a:r>
            <a:r>
              <a:rPr lang="it-IT" altLang="it-IT" sz="1800" err="1">
                <a:latin typeface="Comic Sans MS" panose="030F0902030302020204" pitchFamily="66" charset="0"/>
              </a:rPr>
              <a:t>convert</a:t>
            </a:r>
            <a:r>
              <a:rPr lang="it-IT" altLang="it-IT" sz="1800">
                <a:latin typeface="Comic Sans MS" panose="030F0902030302020204" pitchFamily="66" charset="0"/>
              </a:rPr>
              <a:t> </a:t>
            </a:r>
            <a:r>
              <a:rPr lang="it-IT" altLang="it-IT" sz="1800" err="1">
                <a:latin typeface="Comic Sans MS" panose="030F0902030302020204" pitchFamily="66" charset="0"/>
              </a:rPr>
              <a:t>prothrombin</a:t>
            </a:r>
            <a:r>
              <a:rPr lang="it-IT" altLang="it-IT" sz="1800">
                <a:latin typeface="Comic Sans MS" panose="030F0902030302020204" pitchFamily="66" charset="0"/>
              </a:rPr>
              <a:t> to </a:t>
            </a:r>
            <a:r>
              <a:rPr lang="it-IT" altLang="it-IT" sz="1800" err="1">
                <a:latin typeface="Comic Sans MS" panose="030F0902030302020204" pitchFamily="66" charset="0"/>
              </a:rPr>
              <a:t>thrombin</a:t>
            </a:r>
            <a:r>
              <a:rPr lang="it-IT" altLang="it-IT" sz="1800">
                <a:latin typeface="Comic Sans MS" panose="030F0902030302020204" pitchFamily="66" charset="0"/>
              </a:rPr>
              <a:t>.</a:t>
            </a:r>
          </a:p>
        </p:txBody>
      </p:sp>
      <p:sp>
        <p:nvSpPr>
          <p:cNvPr id="119811" name="CasellaDiTesto 3">
            <a:extLst>
              <a:ext uri="{FF2B5EF4-FFF2-40B4-BE49-F238E27FC236}">
                <a16:creationId xmlns:a16="http://schemas.microsoft.com/office/drawing/2014/main" id="{C5F6BB74-10D1-FC42-B618-6E53F082C259}"/>
              </a:ext>
            </a:extLst>
          </p:cNvPr>
          <p:cNvSpPr txBox="1">
            <a:spLocks noChangeArrowheads="1"/>
          </p:cNvSpPr>
          <p:nvPr/>
        </p:nvSpPr>
        <p:spPr bwMode="auto">
          <a:xfrm>
            <a:off x="107950" y="4221163"/>
            <a:ext cx="4464050" cy="1214437"/>
          </a:xfrm>
          <a:prstGeom prst="rect">
            <a:avLst/>
          </a:prstGeom>
          <a:solidFill>
            <a:srgbClr val="FFFFFF"/>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963"/>
              </a:lnSpc>
            </a:pPr>
            <a:r>
              <a:rPr lang="it-IT" altLang="it-IT" sz="1800" err="1">
                <a:latin typeface="Comic Sans MS" panose="030F0902030302020204" pitchFamily="66" charset="0"/>
              </a:rPr>
              <a:t>Factor</a:t>
            </a:r>
            <a:r>
              <a:rPr lang="it-IT" altLang="it-IT" sz="1800">
                <a:latin typeface="Comic Sans MS" panose="030F0902030302020204" pitchFamily="66" charset="0"/>
              </a:rPr>
              <a:t> Va </a:t>
            </a:r>
            <a:r>
              <a:rPr lang="it-IT" altLang="it-IT" sz="1800" err="1">
                <a:latin typeface="Comic Sans MS" panose="030F0902030302020204" pitchFamily="66" charset="0"/>
              </a:rPr>
              <a:t>is</a:t>
            </a:r>
            <a:r>
              <a:rPr lang="it-IT" altLang="it-IT" sz="1800">
                <a:latin typeface="Comic Sans MS" panose="030F0902030302020204" pitchFamily="66" charset="0"/>
              </a:rPr>
              <a:t> </a:t>
            </a:r>
            <a:r>
              <a:rPr lang="it-IT" altLang="it-IT" sz="1800" err="1">
                <a:latin typeface="Comic Sans MS" panose="030F0902030302020204" pitchFamily="66" charset="0"/>
              </a:rPr>
              <a:t>degraded</a:t>
            </a:r>
            <a:r>
              <a:rPr lang="it-IT" altLang="it-IT" sz="1800">
                <a:latin typeface="Comic Sans MS" panose="030F0902030302020204" pitchFamily="66" charset="0"/>
              </a:rPr>
              <a:t> by </a:t>
            </a:r>
            <a:r>
              <a:rPr lang="it-IT" altLang="it-IT" sz="1800" err="1">
                <a:latin typeface="Comic Sans MS" panose="030F0902030302020204" pitchFamily="66" charset="0"/>
              </a:rPr>
              <a:t>activated</a:t>
            </a:r>
            <a:r>
              <a:rPr lang="it-IT" altLang="it-IT" sz="1800">
                <a:latin typeface="Comic Sans MS" panose="030F0902030302020204" pitchFamily="66" charset="0"/>
              </a:rPr>
              <a:t> </a:t>
            </a:r>
            <a:r>
              <a:rPr lang="it-IT" altLang="it-IT" sz="1800" err="1">
                <a:latin typeface="Comic Sans MS" panose="030F0902030302020204" pitchFamily="66" charset="0"/>
              </a:rPr>
              <a:t>protein</a:t>
            </a:r>
            <a:r>
              <a:rPr lang="it-IT" altLang="it-IT" sz="1800">
                <a:latin typeface="Comic Sans MS" panose="030F0902030302020204" pitchFamily="66" charset="0"/>
              </a:rPr>
              <a:t> C, one of the major </a:t>
            </a:r>
            <a:r>
              <a:rPr lang="it-IT" altLang="it-IT" sz="1800" err="1">
                <a:latin typeface="Comic Sans MS" panose="030F0902030302020204" pitchFamily="66" charset="0"/>
              </a:rPr>
              <a:t>physiological</a:t>
            </a:r>
            <a:r>
              <a:rPr lang="it-IT" altLang="it-IT" sz="1800">
                <a:latin typeface="Comic Sans MS" panose="030F0902030302020204" pitchFamily="66" charset="0"/>
              </a:rPr>
              <a:t> </a:t>
            </a:r>
            <a:r>
              <a:rPr lang="it-IT" altLang="it-IT" sz="1800" err="1">
                <a:latin typeface="Comic Sans MS" panose="030F0902030302020204" pitchFamily="66" charset="0"/>
              </a:rPr>
              <a:t>inhibitors</a:t>
            </a:r>
            <a:r>
              <a:rPr lang="it-IT" altLang="it-IT" sz="1800">
                <a:latin typeface="Comic Sans MS" panose="030F0902030302020204" pitchFamily="66" charset="0"/>
              </a:rPr>
              <a:t> of </a:t>
            </a:r>
            <a:r>
              <a:rPr lang="it-IT" altLang="it-IT" sz="1800" err="1">
                <a:latin typeface="Comic Sans MS" panose="030F0902030302020204" pitchFamily="66" charset="0"/>
              </a:rPr>
              <a:t>coagulation</a:t>
            </a:r>
            <a:r>
              <a:rPr lang="it-IT" altLang="it-IT" sz="1800">
                <a:latin typeface="Comic Sans MS" panose="030F0902030302020204" pitchFamily="66" charset="0"/>
              </a:rPr>
              <a:t>.</a:t>
            </a:r>
          </a:p>
        </p:txBody>
      </p:sp>
      <p:sp>
        <p:nvSpPr>
          <p:cNvPr id="119812" name="CasellaDiTesto 1">
            <a:extLst>
              <a:ext uri="{FF2B5EF4-FFF2-40B4-BE49-F238E27FC236}">
                <a16:creationId xmlns:a16="http://schemas.microsoft.com/office/drawing/2014/main" id="{F81E38E7-B1CD-2142-9253-99954674205C}"/>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119813" name="CasellaDiTesto 2">
            <a:extLst>
              <a:ext uri="{FF2B5EF4-FFF2-40B4-BE49-F238E27FC236}">
                <a16:creationId xmlns:a16="http://schemas.microsoft.com/office/drawing/2014/main" id="{3674F253-9D3F-1749-872B-34AB0A2CBCDC}"/>
              </a:ext>
            </a:extLst>
          </p:cNvPr>
          <p:cNvSpPr txBox="1">
            <a:spLocks noChangeArrowheads="1"/>
          </p:cNvSpPr>
          <p:nvPr/>
        </p:nvSpPr>
        <p:spPr bwMode="auto">
          <a:xfrm>
            <a:off x="539750" y="147638"/>
            <a:ext cx="2116138" cy="401637"/>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2000" dirty="0">
                <a:latin typeface="Comic Sans MS" panose="030F0902030302020204" pitchFamily="66" charset="0"/>
              </a:rPr>
              <a:t>FACTOR V</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Immagine 1" descr="Schermata 2018-09-14 alle 12.44.29.png">
            <a:extLst>
              <a:ext uri="{FF2B5EF4-FFF2-40B4-BE49-F238E27FC236}">
                <a16:creationId xmlns:a16="http://schemas.microsoft.com/office/drawing/2014/main" id="{515CB20C-104D-6F45-9EB0-8854C75A84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513" y="935038"/>
            <a:ext cx="3340100" cy="53022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0834" name="CasellaDiTesto 2">
            <a:extLst>
              <a:ext uri="{FF2B5EF4-FFF2-40B4-BE49-F238E27FC236}">
                <a16:creationId xmlns:a16="http://schemas.microsoft.com/office/drawing/2014/main" id="{B86A0BE3-CB58-B34C-820D-0F820517513F}"/>
              </a:ext>
            </a:extLst>
          </p:cNvPr>
          <p:cNvSpPr txBox="1">
            <a:spLocks noChangeArrowheads="1"/>
          </p:cNvSpPr>
          <p:nvPr/>
        </p:nvSpPr>
        <p:spPr bwMode="auto">
          <a:xfrm>
            <a:off x="285814" y="188640"/>
            <a:ext cx="3749548" cy="469077"/>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a:latin typeface="Comic Sans MS" panose="030F0902030302020204" pitchFamily="66" charset="0"/>
              </a:rPr>
              <a:t>FACTOR V MUTATION</a:t>
            </a:r>
          </a:p>
        </p:txBody>
      </p:sp>
      <p:sp>
        <p:nvSpPr>
          <p:cNvPr id="120835" name="CasellaDiTesto 3">
            <a:extLst>
              <a:ext uri="{FF2B5EF4-FFF2-40B4-BE49-F238E27FC236}">
                <a16:creationId xmlns:a16="http://schemas.microsoft.com/office/drawing/2014/main" id="{C2814815-6123-4944-B7F2-7EDF2073A833}"/>
              </a:ext>
            </a:extLst>
          </p:cNvPr>
          <p:cNvSpPr txBox="1">
            <a:spLocks noChangeArrowheads="1"/>
          </p:cNvSpPr>
          <p:nvPr/>
        </p:nvSpPr>
        <p:spPr bwMode="auto">
          <a:xfrm>
            <a:off x="4140200" y="115888"/>
            <a:ext cx="4824413" cy="574157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2600"/>
              </a:lnSpc>
            </a:pPr>
            <a:r>
              <a:rPr lang="en-US" altLang="it-IT" sz="2000">
                <a:latin typeface="Comic Sans MS" panose="030F0902030302020204" pitchFamily="66" charset="0"/>
              </a:rPr>
              <a:t>2-15% of the Caucasian population carry a factor V point mutation</a:t>
            </a:r>
          </a:p>
          <a:p>
            <a:pPr algn="ctr" eaLnBrk="1" hangingPunct="1">
              <a:lnSpc>
                <a:spcPts val="2600"/>
              </a:lnSpc>
            </a:pPr>
            <a:endParaRPr lang="en-US" altLang="it-IT" sz="2000">
              <a:latin typeface="Comic Sans MS" panose="030F0902030302020204" pitchFamily="66" charset="0"/>
            </a:endParaRPr>
          </a:p>
          <a:p>
            <a:pPr algn="ctr" eaLnBrk="1" hangingPunct="1">
              <a:lnSpc>
                <a:spcPts val="2600"/>
              </a:lnSpc>
            </a:pPr>
            <a:endParaRPr lang="en-US" altLang="it-IT" sz="2000">
              <a:latin typeface="Comic Sans MS" panose="030F0902030302020204" pitchFamily="66" charset="0"/>
            </a:endParaRPr>
          </a:p>
          <a:p>
            <a:pPr algn="ctr" eaLnBrk="1" hangingPunct="1">
              <a:lnSpc>
                <a:spcPts val="2600"/>
              </a:lnSpc>
            </a:pPr>
            <a:endParaRPr lang="en-US" altLang="it-IT" sz="2000">
              <a:latin typeface="Comic Sans MS" panose="030F0902030302020204" pitchFamily="66" charset="0"/>
            </a:endParaRPr>
          </a:p>
          <a:p>
            <a:pPr algn="ctr" eaLnBrk="1" hangingPunct="1">
              <a:lnSpc>
                <a:spcPts val="2600"/>
              </a:lnSpc>
            </a:pPr>
            <a:endParaRPr lang="en-US" altLang="it-IT" sz="2000">
              <a:latin typeface="Comic Sans MS" panose="030F0902030302020204" pitchFamily="66" charset="0"/>
            </a:endParaRPr>
          </a:p>
          <a:p>
            <a:pPr algn="ctr" eaLnBrk="1" hangingPunct="1">
              <a:lnSpc>
                <a:spcPts val="2600"/>
              </a:lnSpc>
            </a:pPr>
            <a:endParaRPr lang="en-US" altLang="it-IT" sz="2000">
              <a:latin typeface="Comic Sans MS" panose="030F0902030302020204" pitchFamily="66" charset="0"/>
            </a:endParaRPr>
          </a:p>
          <a:p>
            <a:pPr algn="ctr" eaLnBrk="1" hangingPunct="1">
              <a:lnSpc>
                <a:spcPts val="2600"/>
              </a:lnSpc>
            </a:pPr>
            <a:endParaRPr lang="en-US" altLang="it-IT" sz="2000">
              <a:latin typeface="Comic Sans MS" panose="030F0902030302020204" pitchFamily="66" charset="0"/>
            </a:endParaRPr>
          </a:p>
          <a:p>
            <a:pPr algn="ctr" eaLnBrk="1" hangingPunct="1">
              <a:lnSpc>
                <a:spcPts val="2600"/>
              </a:lnSpc>
            </a:pPr>
            <a:r>
              <a:rPr lang="en-US" altLang="it-IT" sz="2000">
                <a:latin typeface="Comic Sans MS" panose="030F0902030302020204" pitchFamily="66" charset="0"/>
              </a:rPr>
              <a:t>which makes it resistant to splitting</a:t>
            </a:r>
          </a:p>
          <a:p>
            <a:pPr algn="ctr" eaLnBrk="1" hangingPunct="1">
              <a:lnSpc>
                <a:spcPts val="2600"/>
              </a:lnSpc>
            </a:pPr>
            <a:r>
              <a:rPr lang="en-US" altLang="it-IT" sz="2000">
                <a:latin typeface="Comic Sans MS" panose="030F0902030302020204" pitchFamily="66" charset="0"/>
              </a:rPr>
              <a:t>and inactivation by protein C.</a:t>
            </a:r>
          </a:p>
          <a:p>
            <a:pPr algn="ctr" eaLnBrk="1" hangingPunct="1">
              <a:lnSpc>
                <a:spcPts val="2600"/>
              </a:lnSpc>
            </a:pPr>
            <a:endParaRPr lang="en-US" altLang="it-IT" sz="2000">
              <a:latin typeface="Comic Sans MS" panose="030F0902030302020204" pitchFamily="66" charset="0"/>
            </a:endParaRPr>
          </a:p>
          <a:p>
            <a:pPr algn="ctr" eaLnBrk="1" hangingPunct="1">
              <a:lnSpc>
                <a:spcPts val="2600"/>
              </a:lnSpc>
            </a:pPr>
            <a:endParaRPr lang="en-US" altLang="it-IT" sz="2000">
              <a:latin typeface="Comic Sans MS" panose="030F0902030302020204" pitchFamily="66" charset="0"/>
            </a:endParaRPr>
          </a:p>
          <a:p>
            <a:pPr algn="ctr" eaLnBrk="1" hangingPunct="1">
              <a:lnSpc>
                <a:spcPts val="2600"/>
              </a:lnSpc>
            </a:pPr>
            <a:r>
              <a:rPr lang="en-US" altLang="it-IT" sz="2000">
                <a:latin typeface="Comic Sans MS" panose="030F0902030302020204" pitchFamily="66" charset="0"/>
              </a:rPr>
              <a:t>HYPERCOAGULABILITY</a:t>
            </a:r>
          </a:p>
          <a:p>
            <a:pPr algn="ctr" eaLnBrk="1" hangingPunct="1">
              <a:lnSpc>
                <a:spcPts val="2600"/>
              </a:lnSpc>
            </a:pPr>
            <a:endParaRPr lang="en-US" altLang="it-IT" sz="2000">
              <a:latin typeface="Comic Sans MS" panose="030F0902030302020204" pitchFamily="66" charset="0"/>
            </a:endParaRPr>
          </a:p>
          <a:p>
            <a:pPr algn="ctr" eaLnBrk="1" hangingPunct="1">
              <a:lnSpc>
                <a:spcPts val="2600"/>
              </a:lnSpc>
            </a:pPr>
            <a:r>
              <a:rPr lang="en-US" altLang="it-IT" sz="2000">
                <a:latin typeface="Comic Sans MS" panose="030F0902030302020204" pitchFamily="66" charset="0"/>
              </a:rPr>
              <a:t>In heterozygotes the relative risk of venous thrombosis increases five-fold and, in homozygotes, up to 50-fold.</a:t>
            </a:r>
          </a:p>
        </p:txBody>
      </p:sp>
      <p:pic>
        <p:nvPicPr>
          <p:cNvPr id="120836" name="Immagine 4" descr="Schermata 2018-09-14 alle 13.34.39.png">
            <a:extLst>
              <a:ext uri="{FF2B5EF4-FFF2-40B4-BE49-F238E27FC236}">
                <a16:creationId xmlns:a16="http://schemas.microsoft.com/office/drawing/2014/main" id="{7514B9C2-852B-CD45-8EE2-BFDBA0964D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196752"/>
            <a:ext cx="2767013" cy="13811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Freccia giù 5">
            <a:extLst>
              <a:ext uri="{FF2B5EF4-FFF2-40B4-BE49-F238E27FC236}">
                <a16:creationId xmlns:a16="http://schemas.microsoft.com/office/drawing/2014/main" id="{9BBA3D4C-957E-B840-95F8-E648F73680EA}"/>
              </a:ext>
            </a:extLst>
          </p:cNvPr>
          <p:cNvSpPr/>
          <p:nvPr/>
        </p:nvSpPr>
        <p:spPr>
          <a:xfrm>
            <a:off x="5796136" y="3645024"/>
            <a:ext cx="1512168" cy="324605"/>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cxnSp>
        <p:nvCxnSpPr>
          <p:cNvPr id="9" name="Connettore 2 8">
            <a:extLst>
              <a:ext uri="{FF2B5EF4-FFF2-40B4-BE49-F238E27FC236}">
                <a16:creationId xmlns:a16="http://schemas.microsoft.com/office/drawing/2014/main" id="{2B352096-FD35-F04B-87E7-1B66A7CB7D53}"/>
              </a:ext>
            </a:extLst>
          </p:cNvPr>
          <p:cNvCxnSpPr>
            <a:cxnSpLocks noChangeShapeType="1"/>
          </p:cNvCxnSpPr>
          <p:nvPr/>
        </p:nvCxnSpPr>
        <p:spPr bwMode="auto">
          <a:xfrm flipH="1">
            <a:off x="3492500" y="3573463"/>
            <a:ext cx="1655763" cy="7921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0841" name="CasellaDiTesto 1">
            <a:extLst>
              <a:ext uri="{FF2B5EF4-FFF2-40B4-BE49-F238E27FC236}">
                <a16:creationId xmlns:a16="http://schemas.microsoft.com/office/drawing/2014/main" id="{1AB6513D-0BCF-894C-9E34-AD7881511A0F}"/>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120842" name="CasellaDiTesto 2">
            <a:extLst>
              <a:ext uri="{FF2B5EF4-FFF2-40B4-BE49-F238E27FC236}">
                <a16:creationId xmlns:a16="http://schemas.microsoft.com/office/drawing/2014/main" id="{99F1497C-8151-AD4F-A22B-F5419A17DBEA}"/>
              </a:ext>
            </a:extLst>
          </p:cNvPr>
          <p:cNvSpPr txBox="1">
            <a:spLocks noChangeArrowheads="1"/>
          </p:cNvSpPr>
          <p:nvPr/>
        </p:nvSpPr>
        <p:spPr bwMode="auto">
          <a:xfrm>
            <a:off x="2754313" y="2997200"/>
            <a:ext cx="1085850" cy="461963"/>
          </a:xfrm>
          <a:prstGeom prst="rect">
            <a:avLst/>
          </a:prstGeom>
          <a:solidFill>
            <a:srgbClr val="FFFFFF"/>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sz="1200" b="1">
                <a:latin typeface="Comic Sans MS" panose="030F0902030302020204" pitchFamily="66" charset="0"/>
              </a:rPr>
              <a:t>FACTOR V </a:t>
            </a:r>
          </a:p>
          <a:p>
            <a:pPr algn="ctr" eaLnBrk="1" hangingPunct="1"/>
            <a:r>
              <a:rPr lang="it-IT" altLang="it-IT" sz="1200" b="1">
                <a:latin typeface="Comic Sans MS" panose="030F0902030302020204" pitchFamily="66" charset="0"/>
              </a:rPr>
              <a:t>LEIDEN</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537A2A-72CE-FAE6-142D-12E863CB2980}"/>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3" name="CasellaDiTesto 2">
            <a:extLst>
              <a:ext uri="{FF2B5EF4-FFF2-40B4-BE49-F238E27FC236}">
                <a16:creationId xmlns:a16="http://schemas.microsoft.com/office/drawing/2014/main" id="{0D82F949-B83E-4F3E-9DE7-6C87C67F6654}"/>
              </a:ext>
            </a:extLst>
          </p:cNvPr>
          <p:cNvSpPr txBox="1">
            <a:spLocks noChangeArrowheads="1"/>
          </p:cNvSpPr>
          <p:nvPr/>
        </p:nvSpPr>
        <p:spPr bwMode="auto">
          <a:xfrm>
            <a:off x="2771800" y="116632"/>
            <a:ext cx="4824413" cy="461665"/>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it-IT" altLang="it-IT">
                <a:latin typeface="Comic Sans MS" panose="030F0902030302020204" pitchFamily="66" charset="0"/>
              </a:rPr>
              <a:t>PROTHROMBIN MUTATION</a:t>
            </a:r>
          </a:p>
        </p:txBody>
      </p:sp>
      <p:pic>
        <p:nvPicPr>
          <p:cNvPr id="1026" name="Picture 2" descr="Coagulazione del sangue - Medicinapertutti.it">
            <a:extLst>
              <a:ext uri="{FF2B5EF4-FFF2-40B4-BE49-F238E27FC236}">
                <a16:creationId xmlns:a16="http://schemas.microsoft.com/office/drawing/2014/main" id="{F3074F72-9A56-B1D5-CCE6-68509C95E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5519872" cy="5152516"/>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Fibrin Clots Are Equilibrium Polymers That Can Be Remodeled Without  Proteolytic Digestion | Scientific Reports">
            <a:extLst>
              <a:ext uri="{FF2B5EF4-FFF2-40B4-BE49-F238E27FC236}">
                <a16:creationId xmlns:a16="http://schemas.microsoft.com/office/drawing/2014/main" id="{793D9618-E8A9-19EC-9213-2BC56616A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400" y="1669381"/>
            <a:ext cx="3142875" cy="351923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5" name="Ovale 4">
            <a:extLst>
              <a:ext uri="{FF2B5EF4-FFF2-40B4-BE49-F238E27FC236}">
                <a16:creationId xmlns:a16="http://schemas.microsoft.com/office/drawing/2014/main" id="{8AB99540-9790-298B-8483-461AF4E1EECE}"/>
              </a:ext>
            </a:extLst>
          </p:cNvPr>
          <p:cNvSpPr/>
          <p:nvPr/>
        </p:nvSpPr>
        <p:spPr>
          <a:xfrm>
            <a:off x="2339752" y="836712"/>
            <a:ext cx="1368152" cy="43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e 5">
            <a:extLst>
              <a:ext uri="{FF2B5EF4-FFF2-40B4-BE49-F238E27FC236}">
                <a16:creationId xmlns:a16="http://schemas.microsoft.com/office/drawing/2014/main" id="{A6414203-3B29-4AEA-AB9A-2C5646B3F801}"/>
              </a:ext>
            </a:extLst>
          </p:cNvPr>
          <p:cNvSpPr/>
          <p:nvPr/>
        </p:nvSpPr>
        <p:spPr>
          <a:xfrm>
            <a:off x="7164288" y="1898546"/>
            <a:ext cx="580230" cy="3246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8036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Immagine 1">
            <a:extLst>
              <a:ext uri="{FF2B5EF4-FFF2-40B4-BE49-F238E27FC236}">
                <a16:creationId xmlns:a16="http://schemas.microsoft.com/office/drawing/2014/main" id="{397852EB-78AA-A64D-8850-724C3C9BC9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3108325"/>
            <a:ext cx="6408737" cy="30575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21858" name="Immagine 2" descr="Schermata 2018-09-17 alle 08.13.18.png">
            <a:extLst>
              <a:ext uri="{FF2B5EF4-FFF2-40B4-BE49-F238E27FC236}">
                <a16:creationId xmlns:a16="http://schemas.microsoft.com/office/drawing/2014/main" id="{2F83C0B5-7CD4-8842-84F3-01670356CB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7050" y="692150"/>
            <a:ext cx="5969000" cy="25209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21859" name="CasellaDiTesto 3">
            <a:extLst>
              <a:ext uri="{FF2B5EF4-FFF2-40B4-BE49-F238E27FC236}">
                <a16:creationId xmlns:a16="http://schemas.microsoft.com/office/drawing/2014/main" id="{E35C496A-98BA-CF48-AE5C-C2E4EBE8E606}"/>
              </a:ext>
            </a:extLst>
          </p:cNvPr>
          <p:cNvSpPr txBox="1">
            <a:spLocks noChangeArrowheads="1"/>
          </p:cNvSpPr>
          <p:nvPr/>
        </p:nvSpPr>
        <p:spPr bwMode="auto">
          <a:xfrm>
            <a:off x="179388" y="115888"/>
            <a:ext cx="2663825" cy="226218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400"/>
              </a:lnSpc>
            </a:pPr>
            <a:r>
              <a:rPr lang="en-US" altLang="it-IT">
                <a:latin typeface="Comic Sans MS" panose="030F0902030302020204" pitchFamily="66" charset="0"/>
              </a:rPr>
              <a:t>It is a relatively frequent mutation</a:t>
            </a:r>
          </a:p>
          <a:p>
            <a:pPr algn="ctr" eaLnBrk="1" hangingPunct="1">
              <a:lnSpc>
                <a:spcPts val="3400"/>
              </a:lnSpc>
            </a:pPr>
            <a:r>
              <a:rPr lang="en-US" altLang="it-IT">
                <a:latin typeface="Comic Sans MS" panose="030F0902030302020204" pitchFamily="66" charset="0"/>
              </a:rPr>
              <a:t>(1-2% of the population).</a:t>
            </a:r>
          </a:p>
        </p:txBody>
      </p:sp>
      <p:sp>
        <p:nvSpPr>
          <p:cNvPr id="121860" name="CasellaDiTesto 4">
            <a:extLst>
              <a:ext uri="{FF2B5EF4-FFF2-40B4-BE49-F238E27FC236}">
                <a16:creationId xmlns:a16="http://schemas.microsoft.com/office/drawing/2014/main" id="{218B5A68-970C-D840-8310-F9802ABA46CA}"/>
              </a:ext>
            </a:extLst>
          </p:cNvPr>
          <p:cNvSpPr txBox="1">
            <a:spLocks noChangeArrowheads="1"/>
          </p:cNvSpPr>
          <p:nvPr/>
        </p:nvSpPr>
        <p:spPr bwMode="auto">
          <a:xfrm>
            <a:off x="179388" y="3468688"/>
            <a:ext cx="1944687" cy="224067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ts val="3400"/>
              </a:lnSpc>
            </a:pPr>
            <a:r>
              <a:rPr lang="en-US" altLang="it-IT">
                <a:latin typeface="Comic Sans MS" panose="030F0902030302020204" pitchFamily="66" charset="0"/>
              </a:rPr>
              <a:t>Determines an almost tripled risk of venous thrombosis</a:t>
            </a:r>
          </a:p>
        </p:txBody>
      </p:sp>
      <p:sp>
        <p:nvSpPr>
          <p:cNvPr id="6" name="Freccia giù 5">
            <a:extLst>
              <a:ext uri="{FF2B5EF4-FFF2-40B4-BE49-F238E27FC236}">
                <a16:creationId xmlns:a16="http://schemas.microsoft.com/office/drawing/2014/main" id="{1B019569-587D-8443-8E68-A7DE1F9C6A7F}"/>
              </a:ext>
            </a:extLst>
          </p:cNvPr>
          <p:cNvSpPr/>
          <p:nvPr/>
        </p:nvSpPr>
        <p:spPr>
          <a:xfrm>
            <a:off x="395536" y="2564904"/>
            <a:ext cx="1656184" cy="792088"/>
          </a:xfrm>
          <a:prstGeom prst="down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p>
        </p:txBody>
      </p:sp>
      <p:sp>
        <p:nvSpPr>
          <p:cNvPr id="7" name="Rettangolo 6">
            <a:extLst>
              <a:ext uri="{FF2B5EF4-FFF2-40B4-BE49-F238E27FC236}">
                <a16:creationId xmlns:a16="http://schemas.microsoft.com/office/drawing/2014/main" id="{F707A552-0A42-3342-99E9-5BD9E1E94014}"/>
              </a:ext>
            </a:extLst>
          </p:cNvPr>
          <p:cNvSpPr>
            <a:spLocks noChangeArrowheads="1"/>
          </p:cNvSpPr>
          <p:nvPr/>
        </p:nvSpPr>
        <p:spPr bwMode="auto">
          <a:xfrm>
            <a:off x="3276600" y="765175"/>
            <a:ext cx="5399088" cy="863600"/>
          </a:xfrm>
          <a:prstGeom prst="rect">
            <a:avLst/>
          </a:prstGeom>
          <a:solidFill>
            <a:srgbClr val="FF0000">
              <a:alpha val="20000"/>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9" name="Freccia circolare a destra 8">
            <a:extLst>
              <a:ext uri="{FF2B5EF4-FFF2-40B4-BE49-F238E27FC236}">
                <a16:creationId xmlns:a16="http://schemas.microsoft.com/office/drawing/2014/main" id="{02FF24FB-4121-E642-B703-CDDAF958EA45}"/>
              </a:ext>
            </a:extLst>
          </p:cNvPr>
          <p:cNvSpPr/>
          <p:nvPr/>
        </p:nvSpPr>
        <p:spPr>
          <a:xfrm>
            <a:off x="2915816" y="898793"/>
            <a:ext cx="576064" cy="1080120"/>
          </a:xfrm>
          <a:prstGeom prst="curvedRightArrow">
            <a:avLst/>
          </a:prstGeom>
          <a:gradFill flip="none" rotWithShape="1">
            <a:gsLst>
              <a:gs pos="0">
                <a:srgbClr val="3366FF"/>
              </a:gs>
              <a:gs pos="100000">
                <a:srgbClr val="FFFFFF"/>
              </a:gs>
            </a:gsLst>
            <a:path path="circle">
              <a:fillToRect l="100000" t="100000"/>
            </a:path>
            <a:tileRect r="-100000" b="-100000"/>
          </a:grad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it-IT">
              <a:solidFill>
                <a:schemeClr val="tx1"/>
              </a:solidFill>
            </a:endParaRPr>
          </a:p>
        </p:txBody>
      </p:sp>
      <p:sp>
        <p:nvSpPr>
          <p:cNvPr id="121868" name="CasellaDiTesto 1">
            <a:extLst>
              <a:ext uri="{FF2B5EF4-FFF2-40B4-BE49-F238E27FC236}">
                <a16:creationId xmlns:a16="http://schemas.microsoft.com/office/drawing/2014/main" id="{B7EC15C4-80FD-9945-9CD4-B2940D7C93F0}"/>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
        <p:nvSpPr>
          <p:cNvPr id="121869" name="CasellaDiTesto 2">
            <a:extLst>
              <a:ext uri="{FF2B5EF4-FFF2-40B4-BE49-F238E27FC236}">
                <a16:creationId xmlns:a16="http://schemas.microsoft.com/office/drawing/2014/main" id="{38DDE1B2-6AD7-E94B-AE96-D38C8E620B0E}"/>
              </a:ext>
            </a:extLst>
          </p:cNvPr>
          <p:cNvSpPr txBox="1">
            <a:spLocks noChangeArrowheads="1"/>
          </p:cNvSpPr>
          <p:nvPr/>
        </p:nvSpPr>
        <p:spPr bwMode="auto">
          <a:xfrm>
            <a:off x="3635375" y="115888"/>
            <a:ext cx="4824413" cy="400110"/>
          </a:xfrm>
          <a:prstGeom prst="rect">
            <a:avLst/>
          </a:prstGeom>
          <a:solidFill>
            <a:srgbClr val="FFD803"/>
          </a:solidFill>
          <a:ln w="28575">
            <a:solidFill>
              <a:srgbClr val="FF0000"/>
            </a:solidFill>
            <a:miter lim="800000"/>
            <a:headEnd/>
            <a:tailEnd/>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t-IT" sz="2000">
                <a:latin typeface="Comic Sans MS" panose="030F0902030302020204" pitchFamily="66" charset="0"/>
              </a:rPr>
              <a:t>PROTHROMBIN MUTATION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Immagine 2" descr="Schermata 2018-10-08 alle 10.29.54.png">
            <a:extLst>
              <a:ext uri="{FF2B5EF4-FFF2-40B4-BE49-F238E27FC236}">
                <a16:creationId xmlns:a16="http://schemas.microsoft.com/office/drawing/2014/main" id="{69C2399C-7E21-B245-B791-67D70DA227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88913"/>
            <a:ext cx="8313737" cy="57340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24930" name="Immagine 3" descr="Schermata 2018-10-08 alle 10.30.10.png">
            <a:extLst>
              <a:ext uri="{FF2B5EF4-FFF2-40B4-BE49-F238E27FC236}">
                <a16:creationId xmlns:a16="http://schemas.microsoft.com/office/drawing/2014/main" id="{18344A34-1F3C-4145-8D7C-578082E52A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589588"/>
            <a:ext cx="2811462" cy="2746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5FA7093A-31A4-AC46-BF78-A82794EFD121}"/>
              </a:ext>
            </a:extLst>
          </p:cNvPr>
          <p:cNvSpPr>
            <a:spLocks noChangeArrowheads="1"/>
          </p:cNvSpPr>
          <p:nvPr/>
        </p:nvSpPr>
        <p:spPr bwMode="auto">
          <a:xfrm>
            <a:off x="468313" y="2738438"/>
            <a:ext cx="7920037" cy="347662"/>
          </a:xfrm>
          <a:prstGeom prst="rect">
            <a:avLst/>
          </a:prstGeom>
          <a:solidFill>
            <a:srgbClr val="FF0000">
              <a:alpha val="20000"/>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6" name="Rettangolo 5">
            <a:extLst>
              <a:ext uri="{FF2B5EF4-FFF2-40B4-BE49-F238E27FC236}">
                <a16:creationId xmlns:a16="http://schemas.microsoft.com/office/drawing/2014/main" id="{565ABBD3-FC15-854F-BEBA-1BB6C7EC0CCE}"/>
              </a:ext>
            </a:extLst>
          </p:cNvPr>
          <p:cNvSpPr>
            <a:spLocks noChangeArrowheads="1"/>
          </p:cNvSpPr>
          <p:nvPr/>
        </p:nvSpPr>
        <p:spPr bwMode="auto">
          <a:xfrm>
            <a:off x="468313" y="3221038"/>
            <a:ext cx="7920037" cy="560387"/>
          </a:xfrm>
          <a:prstGeom prst="rect">
            <a:avLst/>
          </a:prstGeom>
          <a:solidFill>
            <a:srgbClr val="FF0000">
              <a:alpha val="20000"/>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7" name="Rettangolo 6">
            <a:extLst>
              <a:ext uri="{FF2B5EF4-FFF2-40B4-BE49-F238E27FC236}">
                <a16:creationId xmlns:a16="http://schemas.microsoft.com/office/drawing/2014/main" id="{FD704185-5E70-5B4B-9685-6698A3BDB5D0}"/>
              </a:ext>
            </a:extLst>
          </p:cNvPr>
          <p:cNvSpPr>
            <a:spLocks noChangeArrowheads="1"/>
          </p:cNvSpPr>
          <p:nvPr/>
        </p:nvSpPr>
        <p:spPr bwMode="auto">
          <a:xfrm>
            <a:off x="468313" y="4376738"/>
            <a:ext cx="7920037" cy="347662"/>
          </a:xfrm>
          <a:prstGeom prst="rect">
            <a:avLst/>
          </a:prstGeom>
          <a:solidFill>
            <a:srgbClr val="FF0000">
              <a:alpha val="20000"/>
            </a:srgb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it-IT">
              <a:solidFill>
                <a:schemeClr val="lt1"/>
              </a:solidFill>
              <a:latin typeface="+mn-lt"/>
              <a:ea typeface="+mn-ea"/>
            </a:endParaRPr>
          </a:p>
        </p:txBody>
      </p:sp>
      <p:sp>
        <p:nvSpPr>
          <p:cNvPr id="124934" name="CasellaDiTesto 1">
            <a:extLst>
              <a:ext uri="{FF2B5EF4-FFF2-40B4-BE49-F238E27FC236}">
                <a16:creationId xmlns:a16="http://schemas.microsoft.com/office/drawing/2014/main" id="{1D2D710D-2055-7341-8CF9-5BC5EB3318D2}"/>
              </a:ext>
            </a:extLst>
          </p:cNvPr>
          <p:cNvSpPr txBox="1">
            <a:spLocks noChangeArrowheads="1"/>
          </p:cNvSpPr>
          <p:nvPr/>
        </p:nvSpPr>
        <p:spPr bwMode="auto">
          <a:xfrm>
            <a:off x="179388" y="6453188"/>
            <a:ext cx="424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it-IT" altLang="it-IT" sz="1400" b="1">
                <a:solidFill>
                  <a:schemeClr val="bg1"/>
                </a:solidFill>
                <a:latin typeface="Comic Sans MS" panose="030F0902030302020204" pitchFamily="66" charset="0"/>
              </a:rPr>
              <a:t>FISIOPATOLOGIA - TROMBOSI</a:t>
            </a:r>
          </a:p>
        </p:txBody>
      </p:sp>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C1355AC51F16242AA034622EE4A580E" ma:contentTypeVersion="8" ma:contentTypeDescription="Creare un nuovo documento." ma:contentTypeScope="" ma:versionID="a7edfdd4a69b9de4adf539c7da2fd756">
  <xsd:schema xmlns:xsd="http://www.w3.org/2001/XMLSchema" xmlns:xs="http://www.w3.org/2001/XMLSchema" xmlns:p="http://schemas.microsoft.com/office/2006/metadata/properties" xmlns:ns2="bf274eb8-38f7-4d05-ab2b-0678fabd15d0" targetNamespace="http://schemas.microsoft.com/office/2006/metadata/properties" ma:root="true" ma:fieldsID="cbd17854e1d2d800b3317904cd7cd755" ns2:_="">
    <xsd:import namespace="bf274eb8-38f7-4d05-ab2b-0678fabd15d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274eb8-38f7-4d05-ab2b-0678fabd15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E825C7-0013-4CE3-BE93-5128C183A537}"/>
</file>

<file path=customXml/itemProps2.xml><?xml version="1.0" encoding="utf-8"?>
<ds:datastoreItem xmlns:ds="http://schemas.openxmlformats.org/officeDocument/2006/customXml" ds:itemID="{2C67F6B9-6C7F-402E-94BE-01CBE965C616}"/>
</file>

<file path=customXml/itemProps3.xml><?xml version="1.0" encoding="utf-8"?>
<ds:datastoreItem xmlns:ds="http://schemas.openxmlformats.org/officeDocument/2006/customXml" ds:itemID="{03E5A8E2-5B55-4CD7-A17F-388C27136273}"/>
</file>

<file path=docProps/app.xml><?xml version="1.0" encoding="utf-8"?>
<Properties xmlns="http://schemas.openxmlformats.org/officeDocument/2006/extended-properties" xmlns:vt="http://schemas.openxmlformats.org/officeDocument/2006/docPropsVTypes">
  <TotalTime>6052</TotalTime>
  <Words>4980</Words>
  <Application>Microsoft Macintosh PowerPoint</Application>
  <PresentationFormat>Presentazione su schermo (4:3)</PresentationFormat>
  <Paragraphs>914</Paragraphs>
  <Slides>132</Slides>
  <Notes>11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132</vt:i4>
      </vt:variant>
    </vt:vector>
  </HeadingPairs>
  <TitlesOfParts>
    <vt:vector size="137" baseType="lpstr">
      <vt:lpstr>Arial</vt:lpstr>
      <vt:lpstr>Calibri</vt:lpstr>
      <vt:lpstr>Comic Sans MS</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Vincenzo</dc:creator>
  <cp:lastModifiedBy>Vincenzo De Tata</cp:lastModifiedBy>
  <cp:revision>324</cp:revision>
  <cp:lastPrinted>2016-10-25T07:51:59Z</cp:lastPrinted>
  <dcterms:created xsi:type="dcterms:W3CDTF">2011-10-28T08:44:07Z</dcterms:created>
  <dcterms:modified xsi:type="dcterms:W3CDTF">2024-03-21T11:58:47Z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0x010100AC1355AC51F16242AA034622EE4A580E</vt:lpwstr>
  </property>
</Properties>
</file>